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89" d="100"/>
          <a:sy n="89" d="100"/>
        </p:scale>
        <p:origin x="-30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B76792-029A-4B16-8686-02D26A14E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0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40704-34C5-4D0C-8090-24EAC65D090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6A483-CE43-43D9-B2C4-6A47FC6A412C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02AC68-331A-4CBD-A02B-4B5509E4372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3DF9C-D861-4AD2-81FF-01959C7715C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39805-0BC7-4CF9-BC14-938950A3B1A0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ED36D-BDA1-4E0C-BE76-23FD7D2C8B0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4E8B8-AB5F-4E19-A0A2-D65B70BD4767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C4F1D-7AB7-4CF8-A04B-AA01B73FF37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BF629-3067-484A-95A6-0A557E2847E2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AE60-F461-44C4-B8A2-EC28538EE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E86B0-36A4-48FF-9D15-06089E81C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7FEC-5E1D-4F91-8B14-F38317067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BD11-78A5-4F13-BD21-B516DD4C2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F9C4-4E2A-4E58-A615-F266F0CCE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8164-DEA0-4FC9-947E-E5DB8BD43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E9A59-E372-4FBA-8FEC-16D01CA60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D9F6-F93E-42D1-8E67-04D387FF2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DA33-1273-4882-8FB4-11BE61CA4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C74E2-47F5-4C56-A448-B356885B6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070EF-E74D-43EE-82AF-D1B448D88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1C9A77-0F69-4E94-9969-46C004C89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19672" y="1340768"/>
            <a:ext cx="7056784" cy="2304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</a:rPr>
              <a:t>Тема: </a:t>
            </a:r>
          </a:p>
          <a:p>
            <a:pPr algn="ctr">
              <a:defRPr/>
            </a:pP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</a:rPr>
              <a:t>Духовная жизнь § 41</a:t>
            </a:r>
          </a:p>
          <a:p>
            <a:pPr algn="ctr"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2138" y="4149725"/>
            <a:ext cx="5761037" cy="2303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«Силён не тот, кто побеждает, а тот, кто может укротить гнев».</a:t>
            </a:r>
          </a:p>
          <a:p>
            <a:pPr algn="ctr"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Мусульманская заповедь</a:t>
            </a:r>
          </a:p>
        </p:txBody>
      </p:sp>
      <p:pic>
        <p:nvPicPr>
          <p:cNvPr id="14341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975" y="74613"/>
            <a:ext cx="1143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tretch>
            <a:fillRect/>
          </a:stretch>
        </p:blipFill>
        <p:spPr>
          <a:xfrm>
            <a:off x="1042988" y="71438"/>
            <a:ext cx="3136900" cy="4870450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4663" y="101600"/>
            <a:ext cx="464343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i="1" dirty="0">
                <a:latin typeface="+mn-lt"/>
                <a:ea typeface="Calibri" pitchFamily="34" charset="0"/>
                <a:cs typeface="Times New Roman" pitchFamily="18" charset="0"/>
              </a:rPr>
              <a:t>Дейл Карнеги (1888–1955) — американский специалист в области человеческих отношений.</a:t>
            </a:r>
            <a:endParaRPr lang="ru-RU" sz="2800" b="1" i="1" dirty="0">
              <a:latin typeface="+mn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4663" y="2482850"/>
            <a:ext cx="46085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«Искренне интересуясь другими людьми, можно в течение двух месяцев завоевать больше друзей, чем их можно приобрести в течение двух лет, пытаясь заинтересовать других людей своей особой».</a:t>
            </a:r>
            <a:endParaRPr lang="ru-RU" sz="28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3573463"/>
            <a:ext cx="7634287" cy="14398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i="1" dirty="0">
                <a:solidFill>
                  <a:srgbClr val="C00000"/>
                </a:solidFill>
              </a:rPr>
              <a:t>Д.З. § 41, конспект, ?? устно.</a:t>
            </a:r>
          </a:p>
          <a:p>
            <a:pPr marL="514350" indent="-514350" algn="ctr">
              <a:defRPr/>
            </a:pPr>
            <a:endParaRPr lang="ru-RU" sz="3000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1412776"/>
            <a:ext cx="7632848" cy="18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i="1" dirty="0">
                <a:solidFill>
                  <a:schemeClr val="accent6">
                    <a:lumMod val="50000"/>
                  </a:schemeClr>
                </a:solidFill>
              </a:rPr>
              <a:t>Выполните задание № 1, 4, 5 стр.266</a:t>
            </a:r>
          </a:p>
        </p:txBody>
      </p:sp>
      <p:pic>
        <p:nvPicPr>
          <p:cNvPr id="12" name="Рисунок 11" descr="discosmile3ds[1]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5329238"/>
            <a:ext cx="1462087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88640"/>
            <a:ext cx="5400600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Проверка Д.З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290638"/>
            <a:ext cx="7273925" cy="141763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buFontTx/>
              <a:buAutoNum type="arabicPeriod"/>
              <a:defRPr/>
            </a:pPr>
            <a:r>
              <a:rPr lang="ru-RU" sz="3200" b="1" dirty="0">
                <a:solidFill>
                  <a:srgbClr val="002060"/>
                </a:solidFill>
              </a:rPr>
              <a:t>Что такое гражданское право?</a:t>
            </a:r>
          </a:p>
          <a:p>
            <a:pPr marL="514350" indent="-514350"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 К какой сфере права относится?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2874963"/>
            <a:ext cx="7273925" cy="141763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2. Перечислите субъектов гражданских правоотношений.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4459288"/>
            <a:ext cx="7273925" cy="141763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3. Назовите источники гражданского права.</a:t>
            </a:r>
          </a:p>
        </p:txBody>
      </p:sp>
      <p:pic>
        <p:nvPicPr>
          <p:cNvPr id="15369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50" y="-93663"/>
            <a:ext cx="949325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16632"/>
            <a:ext cx="5400600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Проверка Д.З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125538"/>
            <a:ext cx="7634287" cy="18716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4. </a:t>
            </a:r>
            <a:r>
              <a:rPr lang="ru-RU" sz="3000" b="1" dirty="0">
                <a:solidFill>
                  <a:srgbClr val="002060"/>
                </a:solidFill>
              </a:rPr>
              <a:t>Что такое имущественные отношения? Назовите виды имущественных отношений. Пример.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5229225"/>
            <a:ext cx="7634287" cy="12239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6. Что такое собственность? Виды собственности.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3141663"/>
            <a:ext cx="7634287" cy="19431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5. Что такое личные неимущественные и связанные с ними имущественные отношения. Пример.</a:t>
            </a:r>
          </a:p>
        </p:txBody>
      </p:sp>
      <p:pic>
        <p:nvPicPr>
          <p:cNvPr id="17417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6188" y="-93663"/>
            <a:ext cx="949325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16632"/>
            <a:ext cx="5400600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Проверка Д.З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125538"/>
            <a:ext cx="7634287" cy="18716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000" b="1" dirty="0">
                <a:solidFill>
                  <a:srgbClr val="002060"/>
                </a:solidFill>
              </a:rPr>
              <a:t>7. Что такое право собственности? Какие права принадлежат собственнику? Пример.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3141663"/>
            <a:ext cx="7634287" cy="12239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8. Каким образом человек становится собственником?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4508500"/>
            <a:ext cx="7634287" cy="194468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9. Назовите признаки юридического лица. Что такое предпринимательство?</a:t>
            </a:r>
          </a:p>
        </p:txBody>
      </p:sp>
      <p:pic>
        <p:nvPicPr>
          <p:cNvPr id="19465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6188" y="-93663"/>
            <a:ext cx="949325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16632"/>
            <a:ext cx="6624736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1. Право человека на духовную свободу.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125538"/>
            <a:ext cx="7634287" cy="10795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000" b="1" dirty="0">
                <a:solidFill>
                  <a:srgbClr val="002060"/>
                </a:solidFill>
              </a:rPr>
              <a:t>Духовная сфера – одна из подсистем общества.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2565400"/>
            <a:ext cx="7634287" cy="15113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i="1" u="sng" dirty="0">
                <a:solidFill>
                  <a:srgbClr val="002060"/>
                </a:solidFill>
              </a:rPr>
              <a:t>Элементы духовной сферы: </a:t>
            </a:r>
            <a:r>
              <a:rPr lang="ru-RU" sz="3200" b="1" dirty="0">
                <a:solidFill>
                  <a:srgbClr val="002060"/>
                </a:solidFill>
              </a:rPr>
              <a:t>мораль, наука, искусство, религия, право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4221163"/>
            <a:ext cx="7634287" cy="22320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i="1" u="sng" dirty="0">
                <a:solidFill>
                  <a:srgbClr val="002060"/>
                </a:solidFill>
              </a:rPr>
              <a:t>Структура духовной жизни общества: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000" b="1" dirty="0">
                <a:solidFill>
                  <a:srgbClr val="002060"/>
                </a:solidFill>
              </a:rPr>
              <a:t>духовные потребности, духовная деятельность, духовные ценности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8888" y="2349500"/>
            <a:ext cx="7705725" cy="18002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i="1" u="sng" dirty="0">
                <a:solidFill>
                  <a:srgbClr val="002060"/>
                </a:solidFill>
              </a:rPr>
              <a:t>К духовной жизни относится</a:t>
            </a:r>
            <a:r>
              <a:rPr lang="ru-RU" sz="3200" b="1" dirty="0">
                <a:solidFill>
                  <a:srgbClr val="002060"/>
                </a:solidFill>
              </a:rPr>
              <a:t>: </a:t>
            </a:r>
            <a:r>
              <a:rPr lang="ru-RU" sz="3000" b="1" dirty="0">
                <a:solidFill>
                  <a:srgbClr val="002060"/>
                </a:solidFill>
              </a:rPr>
              <a:t>вера, переживания, чувства, стремления, способности, цели людей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16632"/>
            <a:ext cx="6624736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1. Право человека на духовную свободу.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268413"/>
            <a:ext cx="7634287" cy="129698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000" b="1" dirty="0">
                <a:solidFill>
                  <a:srgbClr val="002060"/>
                </a:solidFill>
              </a:rPr>
              <a:t>Объясните, что такое убеждение? Что вы понимаете под свободой убеждений 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2781300"/>
            <a:ext cx="7634287" cy="35274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Государство или иное лицо не навязывают человеку какого-либо одного взгляда на мир, на место человека в мире и не принуждают действовать в соответствии с этим взглядом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16632"/>
            <a:ext cx="6624736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1. Право человека на духовную свободу.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125538"/>
            <a:ext cx="7634287" cy="14398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i="1" dirty="0">
                <a:solidFill>
                  <a:srgbClr val="C00000"/>
                </a:solidFill>
              </a:rPr>
              <a:t>Право не безгранично, оно предполагает предел и ответственность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2781300"/>
            <a:ext cx="7634287" cy="35274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ru-RU" sz="3200" b="1" dirty="0">
                <a:solidFill>
                  <a:srgbClr val="002060"/>
                </a:solidFill>
              </a:rPr>
              <a:t>Условия правомерного ограничения свободы мысли, слова, убеждений: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3200" b="1" dirty="0">
                <a:solidFill>
                  <a:srgbClr val="002060"/>
                </a:solidFill>
              </a:rPr>
              <a:t>На основании закона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3200" b="1" dirty="0">
                <a:solidFill>
                  <a:srgbClr val="002060"/>
                </a:solidFill>
              </a:rPr>
              <a:t>В целях охраны общественной безопасности, порядка, здоровья и морали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8888" y="1125538"/>
            <a:ext cx="7634287" cy="14398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</a:rPr>
              <a:t>Приведите примеры ограничения свобод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16632"/>
            <a:ext cx="6624736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2. Что значит быть духовно богатым?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125538"/>
            <a:ext cx="7634287" cy="14398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i="1" dirty="0">
                <a:solidFill>
                  <a:srgbClr val="C00000"/>
                </a:solidFill>
              </a:rPr>
              <a:t>Что значит быть духовно богатым, цельным человеком?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2781300"/>
            <a:ext cx="7634287" cy="35274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/>
            <a:r>
              <a:rPr lang="ru-RU" sz="3200" b="1">
                <a:solidFill>
                  <a:srgbClr val="002060"/>
                </a:solidFill>
              </a:rPr>
              <a:t>Выполните задание:</a:t>
            </a:r>
          </a:p>
          <a:p>
            <a:pPr marL="514350" indent="-514350" algn="ctr"/>
            <a:endParaRPr lang="ru-RU" sz="3200" b="1">
              <a:solidFill>
                <a:srgbClr val="002060"/>
              </a:solidFill>
            </a:endParaRPr>
          </a:p>
          <a:p>
            <a:pPr marL="514350" indent="-514350" algn="ctr"/>
            <a:r>
              <a:rPr lang="ru-RU" sz="3200" b="1">
                <a:solidFill>
                  <a:srgbClr val="002060"/>
                </a:solidFill>
              </a:rPr>
              <a:t>читать учебник стр. 262-26</a:t>
            </a:r>
            <a:r>
              <a:rPr lang="en-US" sz="3200" b="1">
                <a:solidFill>
                  <a:srgbClr val="002060"/>
                </a:solidFill>
              </a:rPr>
              <a:t>4</a:t>
            </a:r>
            <a:r>
              <a:rPr lang="ru-RU" sz="3200" b="1">
                <a:solidFill>
                  <a:srgbClr val="002060"/>
                </a:solidFill>
              </a:rPr>
              <a:t>.</a:t>
            </a:r>
          </a:p>
          <a:p>
            <a:pPr marL="514350" indent="-514350"/>
            <a:r>
              <a:rPr lang="ru-RU" sz="3200" b="1" i="1">
                <a:solidFill>
                  <a:srgbClr val="C00000"/>
                </a:solidFill>
              </a:rPr>
              <a:t>Какую роль играют чувства и нравственность в духовном развитии личности?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645025"/>
            <a:ext cx="7313612" cy="1447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16632"/>
            <a:ext cx="6624736" cy="914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3. Межличностное общение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88" y="1125538"/>
            <a:ext cx="7634287" cy="14398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i="1" dirty="0">
                <a:solidFill>
                  <a:srgbClr val="C00000"/>
                </a:solidFill>
              </a:rPr>
              <a:t>Что означает человеческое достоинство?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888" y="2781300"/>
            <a:ext cx="7634287" cy="35274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Это уважение к человеку, основанное на признание его ценности как нравственной личности; уважении к самому себе, основанное на своих положительных качествах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2781300"/>
            <a:ext cx="7634287" cy="35274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Чувство собственного достоинства является формой самоконтроля, когда человек измеряет себя, свою жизнь и поступки мерилом нравственности. Возникает ответственность перед самим собой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1124744"/>
            <a:ext cx="7632848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defRPr/>
            </a:pPr>
            <a:r>
              <a:rPr lang="ru-RU" sz="3000" b="1" i="1" dirty="0">
                <a:solidFill>
                  <a:schemeClr val="accent6">
                    <a:lumMod val="50000"/>
                  </a:schemeClr>
                </a:solidFill>
              </a:rPr>
              <a:t>«Я не поступлю так. Это ниже моего достоинства»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S001159437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TS001159437</Template>
  <TotalTime>373</TotalTime>
  <Words>457</Words>
  <Application>Microsoft Office PowerPoint</Application>
  <PresentationFormat>Экран (4:3)</PresentationFormat>
  <Paragraphs>64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TS001159437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Коля</cp:lastModifiedBy>
  <cp:revision>20</cp:revision>
  <dcterms:created xsi:type="dcterms:W3CDTF">2011-01-19T16:32:55Z</dcterms:created>
  <dcterms:modified xsi:type="dcterms:W3CDTF">2013-03-24T10:43:15Z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TC011594371049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TPInstallLocation">
    <vt:lpwstr>{Document Themes}</vt:lpwstr>
  </property>
  <property fmtid="{D5CDD505-2E9C-101B-9397-08002B2CF9AE}" pid="9" name="PrimaryImageGen">
    <vt:lpwstr>1</vt:lpwstr>
  </property>
  <property fmtid="{D5CDD505-2E9C-101B-9397-08002B2CF9AE}" pid="10" name="display_urn:schemas-microsoft-com:office:office#APAuthor">
    <vt:lpwstr>REDMOND\cynvey</vt:lpwstr>
  </property>
  <property fmtid="{D5CDD505-2E9C-101B-9397-08002B2CF9AE}" pid="11" name="APAuthor">
    <vt:lpwstr>241</vt:lpwstr>
  </property>
  <property fmtid="{D5CDD505-2E9C-101B-9397-08002B2CF9AE}" pid="12" name="CHMName">
    <vt:lpwstr/>
  </property>
  <property fmtid="{D5CDD505-2E9C-101B-9397-08002B2CF9AE}" pid="13" name="Milestone">
    <vt:lpwstr>Continuous</vt:lpwstr>
  </property>
  <property fmtid="{D5CDD505-2E9C-101B-9397-08002B2CF9AE}" pid="14" name="TPAppVersion">
    <vt:lpwstr>11</vt:lpwstr>
  </property>
  <property fmtid="{D5CDD505-2E9C-101B-9397-08002B2CF9AE}" pid="15" name="TPCommandLine">
    <vt:lpwstr>{PP} {FilePath}</vt:lpwstr>
  </property>
  <property fmtid="{D5CDD505-2E9C-101B-9397-08002B2CF9AE}" pid="16" name="AssetId">
    <vt:lpwstr>TS001159437</vt:lpwstr>
  </property>
  <property fmtid="{D5CDD505-2E9C-101B-9397-08002B2CF9AE}" pid="17" name="IsSearchable">
    <vt:lpwstr>0</vt:lpwstr>
  </property>
  <property fmtid="{D5CDD505-2E9C-101B-9397-08002B2CF9AE}" pid="18" name="EditorialStatus">
    <vt:lpwstr/>
  </property>
  <property fmtid="{D5CDD505-2E9C-101B-9397-08002B2CF9AE}" pid="19" name="NumericId">
    <vt:lpwstr>-1.00000000000000</vt:lpwstr>
  </property>
  <property fmtid="{D5CDD505-2E9C-101B-9397-08002B2CF9AE}" pid="20" name="PublishTargets">
    <vt:lpwstr>OfficeOnline</vt:lpwstr>
  </property>
  <property fmtid="{D5CDD505-2E9C-101B-9397-08002B2CF9AE}" pid="21" name="TPLaunchHelpLinkType">
    <vt:lpwstr/>
  </property>
  <property fmtid="{D5CDD505-2E9C-101B-9397-08002B2CF9AE}" pid="22" name="TPFriendlyName">
    <vt:lpwstr>{Document Themes}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Writing close-up design template</vt:lpwstr>
  </property>
  <property fmtid="{D5CDD505-2E9C-101B-9397-08002B2CF9AE}" pid="26" name="TPApplication">
    <vt:lpwstr>PowerPoint</vt:lpwstr>
  </property>
  <property fmtid="{D5CDD505-2E9C-101B-9397-08002B2CF9AE}" pid="27" name="TPLaunchHelpLink">
    <vt:lpwstr/>
  </property>
  <property fmtid="{D5CDD505-2E9C-101B-9397-08002B2CF9AE}" pid="28" name="OpenTemplate">
    <vt:lpwstr>1</vt:lpwstr>
  </property>
  <property fmtid="{D5CDD505-2E9C-101B-9397-08002B2CF9AE}" pid="29" name="UACurrentWords">
    <vt:lpwstr>0</vt:lpwstr>
  </property>
  <property fmtid="{D5CDD505-2E9C-101B-9397-08002B2CF9AE}" pid="30" name="UALocRecommendation">
    <vt:lpwstr>Localize</vt:lpwstr>
  </property>
  <property fmtid="{D5CDD505-2E9C-101B-9397-08002B2CF9AE}" pid="31" name="UALocComments">
    <vt:lpwstr/>
  </property>
  <property fmtid="{D5CDD505-2E9C-101B-9397-08002B2CF9AE}" pid="32" name="Applications">
    <vt:lpwstr>172;#Office 2000;#-1;#TBD;#-1;#TBD;#-1;#TBD;#-1;#TBD;#-1;#TBD;#-1;#TBD</vt:lpwstr>
  </property>
  <property fmtid="{D5CDD505-2E9C-101B-9397-08002B2CF9AE}" pid="33" name="UANotes">
    <vt:lpwstr>Contains image from Hemera. Uses Hemera photos from CAM site which can only be used on Office Online. These templates cannot be distributed in a CD or in the box with any software application.</vt:lpwstr>
  </property>
  <property fmtid="{D5CDD505-2E9C-101B-9397-08002B2CF9AE}" pid="34" name="ContentTypeId">
    <vt:lpwstr>0x0101006025706CF4CD034688BEBAE97A2E701D0202001F9DE411C1B38343BE78B0080F632418</vt:lpwstr>
  </property>
  <property fmtid="{D5CDD505-2E9C-101B-9397-08002B2CF9AE}" pid="35" name="IsDeleted">
    <vt:lpwstr>0</vt:lpwstr>
  </property>
  <property fmtid="{D5CDD505-2E9C-101B-9397-08002B2CF9AE}" pid="36" name="ParentAssetId">
    <vt:lpwstr/>
  </property>
  <property fmtid="{D5CDD505-2E9C-101B-9397-08002B2CF9AE}" pid="37" name="ShowIn">
    <vt:lpwstr>Show everywhere</vt:lpwstr>
  </property>
  <property fmtid="{D5CDD505-2E9C-101B-9397-08002B2CF9AE}" pid="38" name="Content Type">
    <vt:lpwstr>OOFile</vt:lpwstr>
  </property>
  <property fmtid="{D5CDD505-2E9C-101B-9397-08002B2CF9AE}" pid="39" name="AuthoringAssetId">
    <vt:lpwstr>TP001159437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