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x-emf" Extension="e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Default ContentType="audio/wav" Extension="wav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897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777E0-6841-4CE4-88D3-E9A35A9CB702}" type="datetimeFigureOut">
              <a:rPr lang="ru-RU" smtClean="0"/>
              <a:pPr/>
              <a:t>07.04.2009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D8A8C-656B-42C7-A4A1-4D61C61FFC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audio10.wav" Type="http://schemas.openxmlformats.org/officeDocument/2006/relationships/audio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audio12.wav" Type="http://schemas.openxmlformats.org/officeDocument/2006/relationships/audio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8" Target="../media/image7.jpeg" Type="http://schemas.openxmlformats.org/officeDocument/2006/relationships/image"/><Relationship Id="rId3" Target="../media/image2.emf" Type="http://schemas.openxmlformats.org/officeDocument/2006/relationships/image"/><Relationship Id="rId7" Target="../media/image6.jpeg" Type="http://schemas.openxmlformats.org/officeDocument/2006/relationships/image"/><Relationship Id="rId2" Target="../media/audio2.wav" Type="http://schemas.openxmlformats.org/officeDocument/2006/relationships/audio"/><Relationship Id="rId1" Target="../slideLayouts/slideLayout2.xml" Type="http://schemas.openxmlformats.org/officeDocument/2006/relationships/slideLayout"/><Relationship Id="rId6" Target="../media/image5.jpeg" Type="http://schemas.openxmlformats.org/officeDocument/2006/relationships/image"/><Relationship Id="rId5" Target="../media/image4.jpeg" Type="http://schemas.openxmlformats.org/officeDocument/2006/relationships/image"/><Relationship Id="rId4" Target="../media/image3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audio3.wav" Type="http://schemas.openxmlformats.org/officeDocument/2006/relationships/audio"/><Relationship Id="rId1" Target="../slideLayouts/slideLayout2.xml" Type="http://schemas.openxmlformats.org/officeDocument/2006/relationships/slideLayout"/><Relationship Id="rId4" Target="../media/image9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audio4.wav" Type="http://schemas.openxmlformats.org/officeDocument/2006/relationships/audio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audio5.wav" Type="http://schemas.openxmlformats.org/officeDocument/2006/relationships/audio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audio6.wav" Type="http://schemas.openxmlformats.org/officeDocument/2006/relationships/audio"/><Relationship Id="rId1" Target="../slideLayouts/slideLayout2.xml" Type="http://schemas.openxmlformats.org/officeDocument/2006/relationships/slideLayout"/><Relationship Id="rId4" Target="../media/image13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audio7.wav" Type="http://schemas.openxmlformats.org/officeDocument/2006/relationships/audio"/><Relationship Id="rId1" Target="../slideLayouts/slideLayout2.xml" Type="http://schemas.openxmlformats.org/officeDocument/2006/relationships/slideLayout"/><Relationship Id="rId4" Target="../media/image15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audio8.wav" Type="http://schemas.openxmlformats.org/officeDocument/2006/relationships/audio"/><Relationship Id="rId1" Target="../slideLayouts/slideLayout2.xml" Type="http://schemas.openxmlformats.org/officeDocument/2006/relationships/slideLayout"/><Relationship Id="rId4" Target="../media/image17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audio9.wav" Type="http://schemas.openxmlformats.org/officeDocument/2006/relationships/audio"/><Relationship Id="rId1" Target="../slideLayouts/slideLayout2.xml" Type="http://schemas.openxmlformats.org/officeDocument/2006/relationships/slideLayout"/><Relationship Id="rId4" Target="../media/image19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2500306"/>
            <a:ext cx="6253178" cy="900106"/>
          </a:xfr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/>
            <a:r>
              <a:rPr lang="ru-RU" dirty="0" smtClean="0"/>
              <a:t>Космос и планеты</a:t>
            </a:r>
            <a:endParaRPr lang="ru-RU" dirty="0"/>
          </a:p>
        </p:txBody>
      </p:sp>
    </p:spTree>
  </p:cSld>
  <p:clrMapOvr>
    <a:masterClrMapping/>
  </p:clrMapOvr>
  <p:transition>
    <p:newsflash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857232"/>
            <a:ext cx="1685908" cy="918418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Уран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714884"/>
            <a:ext cx="8229600" cy="1922148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УРАН , </a:t>
            </a:r>
            <a:r>
              <a:rPr lang="ru-RU" sz="2000" dirty="0" smtClean="0"/>
              <a:t>планета, среднее расстояние от Солнца </a:t>
            </a:r>
            <a:r>
              <a:rPr lang="ru-RU" sz="2000" dirty="0" smtClean="0"/>
              <a:t>—2871 миллионов километров, </a:t>
            </a:r>
            <a:r>
              <a:rPr lang="ru-RU" sz="2000" dirty="0" smtClean="0"/>
              <a:t>период обращения 84 года, период вращения </a:t>
            </a:r>
            <a:r>
              <a:rPr lang="ru-RU" sz="2000" dirty="0" smtClean="0"/>
              <a:t>около </a:t>
            </a:r>
            <a:r>
              <a:rPr lang="ru-RU" sz="2000" dirty="0" smtClean="0"/>
              <a:t>17 ч, экваториальный диаметр 51 200 </a:t>
            </a:r>
            <a:r>
              <a:rPr lang="ru-RU" sz="2000" dirty="0" smtClean="0"/>
              <a:t>км. </a:t>
            </a:r>
            <a:r>
              <a:rPr lang="ru-RU" sz="2000" dirty="0" smtClean="0"/>
              <a:t>Ось вращения Урана наклонена на угол 98</a:t>
            </a:r>
            <a:r>
              <a:rPr lang="ru-RU" sz="2000" baseline="30000" dirty="0" smtClean="0"/>
              <a:t> </a:t>
            </a:r>
            <a:r>
              <a:rPr lang="ru-RU" sz="2000" dirty="0" smtClean="0"/>
              <a:t>°. Уран имеет 15 спутников </a:t>
            </a:r>
            <a:r>
              <a:rPr lang="ru-RU" sz="2000" dirty="0" smtClean="0"/>
              <a:t>и </a:t>
            </a:r>
            <a:r>
              <a:rPr lang="ru-RU" sz="2000" dirty="0" smtClean="0"/>
              <a:t>систему колец.</a:t>
            </a:r>
          </a:p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УРАН</a:t>
            </a:r>
            <a:r>
              <a:rPr lang="ru-RU" sz="2000" dirty="0" smtClean="0"/>
              <a:t>, седьмая от Солнца большая планета Солнечной системы, относится к планетам-гигантам.</a:t>
            </a:r>
          </a:p>
          <a:p>
            <a:endParaRPr lang="ru-RU" dirty="0"/>
          </a:p>
        </p:txBody>
      </p:sp>
      <p:pic>
        <p:nvPicPr>
          <p:cNvPr id="10242" name="Picture 2" descr="C:\Documents and Settings\Admin\Мои документы\Школа\картинки\05ast022i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5559125" y="727365"/>
            <a:ext cx="3023841" cy="2997824"/>
          </a:xfrm>
          <a:prstGeom prst="ellipse">
            <a:avLst/>
          </a:prstGeom>
          <a:ln w="63500" cap="rnd">
            <a:solidFill>
              <a:schemeClr val="bg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comb dir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785794"/>
            <a:ext cx="2328850" cy="918418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Нептун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00372"/>
            <a:ext cx="8229600" cy="1922148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НЕПТУН, планета</a:t>
            </a:r>
            <a:r>
              <a:rPr lang="ru-RU" sz="2000" dirty="0" smtClean="0"/>
              <a:t>, среднее расстояние от Солнца </a:t>
            </a:r>
            <a:r>
              <a:rPr lang="ru-RU" sz="2000" dirty="0" smtClean="0"/>
              <a:t>4500 миллионов километров, </a:t>
            </a:r>
            <a:r>
              <a:rPr lang="ru-RU" sz="2000" dirty="0" smtClean="0"/>
              <a:t>период обращения 164,8 года, период вращения 17,8 ч, </a:t>
            </a:r>
            <a:r>
              <a:rPr lang="ru-RU" sz="2000" dirty="0" smtClean="0"/>
              <a:t>диаметр </a:t>
            </a:r>
            <a:r>
              <a:rPr lang="ru-RU" sz="2000" dirty="0" smtClean="0"/>
              <a:t>49 500 </a:t>
            </a:r>
            <a:r>
              <a:rPr lang="ru-RU" sz="2000" dirty="0" smtClean="0"/>
              <a:t>км. </a:t>
            </a:r>
            <a:r>
              <a:rPr lang="ru-RU" sz="2000" dirty="0" smtClean="0"/>
              <a:t>Удаленность Нептуна от Земли существенно ограничивает возможности его исследования.</a:t>
            </a:r>
          </a:p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НЕПТУН</a:t>
            </a:r>
            <a:r>
              <a:rPr lang="ru-RU" sz="2000" dirty="0" smtClean="0"/>
              <a:t>, восьмая от Солнца большая планета Солнечной системы, относится к планетам-гигантам.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  <p:sndAc>
      <p:stSnd>
        <p:snd r:embed="rId2" name="hammer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714356"/>
            <a:ext cx="2185974" cy="84698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Плутон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786190"/>
            <a:ext cx="8229600" cy="2857520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ПЛУТОН</a:t>
            </a:r>
            <a:r>
              <a:rPr lang="ru-RU" sz="2000" dirty="0" smtClean="0"/>
              <a:t>, планета, среднее расстояние от Солнца </a:t>
            </a:r>
            <a:r>
              <a:rPr lang="ru-RU" sz="2000" dirty="0" smtClean="0"/>
              <a:t>5897 миллионов километров, период </a:t>
            </a:r>
            <a:r>
              <a:rPr lang="ru-RU" sz="2000" dirty="0" smtClean="0"/>
              <a:t>обращения 247,7 лет, период вращения 250,6 года, </a:t>
            </a:r>
            <a:r>
              <a:rPr lang="ru-RU" sz="2000" dirty="0" smtClean="0"/>
              <a:t>диаметр около </a:t>
            </a:r>
            <a:r>
              <a:rPr lang="ru-RU" sz="2000" dirty="0" smtClean="0"/>
              <a:t>3000 </a:t>
            </a:r>
            <a:r>
              <a:rPr lang="ru-RU" sz="2000" dirty="0" smtClean="0"/>
              <a:t>км. </a:t>
            </a:r>
            <a:r>
              <a:rPr lang="ru-RU" sz="2000" dirty="0" smtClean="0"/>
              <a:t>На Плутоне обнаружен метан. Плутон — двойная планета, его спутник, примерно в 3 раза меньший по диаметру, движется на расстоянии всего </a:t>
            </a:r>
            <a:r>
              <a:rPr lang="ru-RU" sz="2000" dirty="0" smtClean="0"/>
              <a:t>около </a:t>
            </a:r>
            <a:r>
              <a:rPr lang="ru-RU" sz="2000" dirty="0" smtClean="0"/>
              <a:t>20 000 км от центра планеты, делая 1 оборот за 6,4 </a:t>
            </a:r>
            <a:r>
              <a:rPr lang="ru-RU" sz="2000" dirty="0" smtClean="0"/>
              <a:t>суток </a:t>
            </a:r>
            <a:r>
              <a:rPr lang="ru-RU" sz="2000" dirty="0" smtClean="0"/>
              <a:t>Статус Плутона как планеты является дискуссионным. </a:t>
            </a:r>
          </a:p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ПЛУТОН</a:t>
            </a:r>
            <a:r>
              <a:rPr lang="ru-RU" sz="2000" dirty="0" smtClean="0"/>
              <a:t>, девятая от Солнца большая планета Солнечной системы.</a:t>
            </a:r>
          </a:p>
          <a:p>
            <a:endParaRPr lang="ru-RU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071546"/>
            <a:ext cx="2362200" cy="22479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hecker dir="vert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571744"/>
            <a:ext cx="3714776" cy="1653342"/>
          </a:xfr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0000" dirty="0" smtClean="0">
                <a:solidFill>
                  <a:srgbClr val="00B050"/>
                </a:solidFill>
              </a:rPr>
              <a:t>Конец</a:t>
            </a:r>
            <a:endParaRPr lang="ru-RU" sz="10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advClick="0">
    <p:dissolve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642918"/>
            <a:ext cx="2257412" cy="84698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Космос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714884"/>
            <a:ext cx="8229600" cy="1779272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КОСМОС - </a:t>
            </a:r>
            <a:r>
              <a:rPr lang="ru-RU" sz="2000" dirty="0" smtClean="0"/>
              <a:t>синоним астрономического определения Вселенной; часто выделяют </a:t>
            </a:r>
            <a:r>
              <a:rPr lang="ru-RU" sz="2000" dirty="0" smtClean="0"/>
              <a:t>ближний </a:t>
            </a:r>
            <a:r>
              <a:rPr lang="ru-RU" sz="2000" dirty="0" smtClean="0"/>
              <a:t>космос, исследуемый при помощи искусственных спутников Земли, космических аппаратов и межпланетных станций, и дальний космос — мир звезд и галактик.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Documents and Settings\Admin\Мои документы\Школа\картинки\Рисунок1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857232"/>
            <a:ext cx="2695575" cy="154305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714488"/>
            <a:ext cx="2000264" cy="1914231"/>
          </a:xfrm>
          <a:prstGeom prst="round2DiagRect">
            <a:avLst>
              <a:gd name="adj1" fmla="val 16667"/>
              <a:gd name="adj2" fmla="val 5000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50" y="2714620"/>
            <a:ext cx="2637564" cy="159226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48" y="1000108"/>
            <a:ext cx="1675669" cy="15945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31" name="Picture 7" descr="C:\Documents and Settings\Admin\Мои документы\Школа\картинки\10s00043i.bmp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14546" y="2928934"/>
            <a:ext cx="2181762" cy="162878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00562" y="2928934"/>
            <a:ext cx="1750106" cy="16560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>
    <p:wedge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785794"/>
            <a:ext cx="2185974" cy="84698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Солнце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714884"/>
            <a:ext cx="8229600" cy="1707834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СОЛНЦЕ</a:t>
            </a:r>
            <a:r>
              <a:rPr lang="ru-RU" sz="2000" dirty="0" smtClean="0"/>
              <a:t>, центральное тело Солнечной системы, раскаленный плазменный </a:t>
            </a:r>
            <a:r>
              <a:rPr lang="ru-RU" sz="2000" dirty="0" smtClean="0"/>
              <a:t>шар. </a:t>
            </a:r>
            <a:r>
              <a:rPr lang="ru-RU" sz="2000" dirty="0" smtClean="0"/>
              <a:t>Период вращения </a:t>
            </a:r>
            <a:r>
              <a:rPr lang="ru-RU" sz="2000" dirty="0" smtClean="0"/>
              <a:t>изменяется </a:t>
            </a:r>
            <a:r>
              <a:rPr lang="ru-RU" sz="2000" dirty="0" smtClean="0"/>
              <a:t>от 27 </a:t>
            </a:r>
            <a:r>
              <a:rPr lang="ru-RU" sz="2000" dirty="0" smtClean="0"/>
              <a:t>суток </a:t>
            </a:r>
            <a:r>
              <a:rPr lang="ru-RU" sz="2000" dirty="0" smtClean="0"/>
              <a:t>на экваторе до 32 </a:t>
            </a:r>
            <a:r>
              <a:rPr lang="ru-RU" sz="2000" dirty="0" smtClean="0"/>
              <a:t>суток </a:t>
            </a:r>
            <a:r>
              <a:rPr lang="ru-RU" sz="2000" dirty="0" smtClean="0"/>
              <a:t>у полюсов, ускорение свободного падения 274 м/с</a:t>
            </a:r>
            <a:r>
              <a:rPr lang="ru-RU" sz="2000" baseline="30000" dirty="0" smtClean="0"/>
              <a:t>2</a:t>
            </a:r>
            <a:r>
              <a:rPr lang="ru-RU" sz="2000" dirty="0" smtClean="0"/>
              <a:t>. </a:t>
            </a:r>
            <a:r>
              <a:rPr lang="ru-RU" sz="2000" dirty="0" smtClean="0"/>
              <a:t>Источник </a:t>
            </a:r>
            <a:r>
              <a:rPr lang="ru-RU" sz="2000" dirty="0" smtClean="0"/>
              <a:t>солнечной энергии — ядерные превращения водорода в гелий в центральной области </a:t>
            </a:r>
            <a:r>
              <a:rPr lang="ru-RU" sz="2000" dirty="0" smtClean="0"/>
              <a:t>Солнца. </a:t>
            </a:r>
            <a:endParaRPr lang="ru-RU" dirty="0"/>
          </a:p>
        </p:txBody>
      </p:sp>
      <p:pic>
        <p:nvPicPr>
          <p:cNvPr id="9218" name="Picture 2" descr="C:\Documents and Settings\Admin\Мои документы\Школа\картинки\s01110i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857232"/>
            <a:ext cx="2220985" cy="2471741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219" name="Picture 3" descr="C:\Documents and Settings\Admin\Мои документы\Школа\картинки\s01113i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928670"/>
            <a:ext cx="2214578" cy="2464611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heel spokes="8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857232"/>
            <a:ext cx="3043230" cy="989856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Меркурий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256"/>
            <a:ext cx="8229600" cy="2065024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МЕРКУРИЙ</a:t>
            </a:r>
            <a:r>
              <a:rPr lang="ru-RU" sz="2000" dirty="0" smtClean="0"/>
              <a:t>, планета, среднее расстояние от Солнца </a:t>
            </a:r>
            <a:r>
              <a:rPr lang="ru-RU" sz="2000" dirty="0" smtClean="0"/>
              <a:t>58 миллионов километров, </a:t>
            </a:r>
            <a:r>
              <a:rPr lang="ru-RU" sz="2000" dirty="0" smtClean="0"/>
              <a:t>период обращения 88 </a:t>
            </a:r>
            <a:r>
              <a:rPr lang="ru-RU" sz="2000" dirty="0" smtClean="0"/>
              <a:t>суток, </a:t>
            </a:r>
            <a:r>
              <a:rPr lang="ru-RU" sz="2000" dirty="0" smtClean="0"/>
              <a:t>период вращения 58,6 </a:t>
            </a:r>
            <a:r>
              <a:rPr lang="ru-RU" sz="2000" dirty="0" smtClean="0"/>
              <a:t>суток, </a:t>
            </a:r>
            <a:r>
              <a:rPr lang="ru-RU" sz="2000" dirty="0" smtClean="0"/>
              <a:t>средний диаметр 4878 </a:t>
            </a:r>
            <a:r>
              <a:rPr lang="ru-RU" sz="2000" dirty="0" smtClean="0"/>
              <a:t>километров. </a:t>
            </a:r>
            <a:r>
              <a:rPr lang="ru-RU" sz="2000" dirty="0" smtClean="0"/>
              <a:t>Поверхность Меркурия по внешнему виду подобна лунной.</a:t>
            </a:r>
          </a:p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МЕРКУРИЙ</a:t>
            </a:r>
            <a:r>
              <a:rPr lang="ru-RU" sz="2000" dirty="0" smtClean="0"/>
              <a:t>, ближайшая к Солнцу большая планета Солнечной системы.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714488"/>
            <a:ext cx="2362200" cy="2260600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circle/>
    <p:sndAc>
      <p:stSnd>
        <p:snd r:embed="rId2" name="suction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2043098" cy="84698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Венера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143380"/>
            <a:ext cx="8229600" cy="2493652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ВЕНЕРА</a:t>
            </a:r>
            <a:r>
              <a:rPr lang="ru-RU" sz="2000" dirty="0" smtClean="0"/>
              <a:t>, планета, среднее расстояние от Солнца </a:t>
            </a:r>
            <a:r>
              <a:rPr lang="ru-RU" sz="2000" dirty="0" smtClean="0"/>
              <a:t>118 миллионов километров, </a:t>
            </a:r>
            <a:r>
              <a:rPr lang="ru-RU" sz="2000" dirty="0" smtClean="0"/>
              <a:t>период обращения 224,7 </a:t>
            </a:r>
            <a:r>
              <a:rPr lang="ru-RU" sz="2000" dirty="0" smtClean="0"/>
              <a:t>суток, </a:t>
            </a:r>
            <a:r>
              <a:rPr lang="ru-RU" sz="2000" dirty="0" smtClean="0"/>
              <a:t>вращения 243 </a:t>
            </a:r>
            <a:r>
              <a:rPr lang="ru-RU" sz="2000" dirty="0" smtClean="0"/>
              <a:t>суток, </a:t>
            </a:r>
            <a:r>
              <a:rPr lang="ru-RU" sz="2000" dirty="0" smtClean="0"/>
              <a:t>средний радиус 6050 </a:t>
            </a:r>
            <a:r>
              <a:rPr lang="ru-RU" sz="2000" dirty="0" smtClean="0"/>
              <a:t>км. На </a:t>
            </a:r>
            <a:r>
              <a:rPr lang="ru-RU" sz="2000" dirty="0" smtClean="0"/>
              <a:t>поверхности Венеры обнаружены горы, кратеры, камни. Поверхностные породы Венеры близки по составу к земным осадочным породам.</a:t>
            </a:r>
          </a:p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ВЕНЕРА</a:t>
            </a:r>
            <a:r>
              <a:rPr lang="ru-RU" sz="2000" dirty="0" smtClean="0"/>
              <a:t>, вторая от Солнца и ближайшая к Земле большая планета Солнечной системы.</a:t>
            </a:r>
          </a:p>
          <a:p>
            <a:endParaRPr lang="ru-RU" dirty="0"/>
          </a:p>
        </p:txBody>
      </p:sp>
      <p:pic>
        <p:nvPicPr>
          <p:cNvPr id="3074" name="Picture 2" descr="C:\Documents and Settings\Admin\Мои документы\Школа\картинки\v_015i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285860"/>
            <a:ext cx="2143140" cy="2385107"/>
          </a:xfrm>
          <a:prstGeom prst="roundRect">
            <a:avLst>
              <a:gd name="adj" fmla="val 23547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amond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000108"/>
            <a:ext cx="1828784" cy="84698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Земля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143248"/>
            <a:ext cx="8229600" cy="3350908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200" dirty="0" smtClean="0"/>
              <a:t>ЗЕМЛЯ</a:t>
            </a:r>
            <a:r>
              <a:rPr lang="ru-RU" sz="2200" dirty="0" smtClean="0"/>
              <a:t>, третья от Солнца большая планета Солнечной системы. Благодаря своим уникальным, быть может, единственным во Вселенной природным условиям, Земля стала местом, где возникла и получила развитие органическая жизнь.</a:t>
            </a:r>
          </a:p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200" dirty="0" smtClean="0"/>
              <a:t>Средний </a:t>
            </a:r>
            <a:r>
              <a:rPr lang="ru-RU" sz="2200" dirty="0" smtClean="0"/>
              <a:t>радиус Земли </a:t>
            </a:r>
            <a:r>
              <a:rPr lang="ru-RU" sz="2200" dirty="0" smtClean="0"/>
              <a:t>6371 километров. Среднее </a:t>
            </a:r>
            <a:r>
              <a:rPr lang="ru-RU" sz="2200" dirty="0" smtClean="0"/>
              <a:t>расстояние от Солнца 149,6 </a:t>
            </a:r>
            <a:r>
              <a:rPr lang="ru-RU" sz="2200" dirty="0" smtClean="0"/>
              <a:t>миллионов километров, </a:t>
            </a:r>
            <a:r>
              <a:rPr lang="ru-RU" sz="2200" dirty="0" smtClean="0"/>
              <a:t>период одного обращения по орбите </a:t>
            </a:r>
            <a:r>
              <a:rPr lang="ru-RU" sz="2200" dirty="0" smtClean="0"/>
              <a:t>365 </a:t>
            </a:r>
            <a:r>
              <a:rPr lang="ru-RU" sz="2200" dirty="0" smtClean="0"/>
              <a:t>солнечных суток. Вращение Земли вокруг собственной оси </a:t>
            </a:r>
            <a:r>
              <a:rPr lang="ru-RU" sz="2200" dirty="0" smtClean="0"/>
              <a:t>23 </a:t>
            </a:r>
            <a:r>
              <a:rPr lang="ru-RU" sz="2200" dirty="0" smtClean="0"/>
              <a:t>ч 56 мин 4,1 с</a:t>
            </a:r>
            <a:r>
              <a:rPr lang="ru-RU" sz="2200" dirty="0" smtClean="0"/>
              <a:t>. Этот </a:t>
            </a:r>
            <a:r>
              <a:rPr lang="ru-RU" sz="2200" dirty="0" smtClean="0"/>
              <a:t>наклон и годовое обращение Земли вокруг Солнца обусловливают исключительно важную для климата Земли смену времен года, а собственное ее вращение — смену дня и ночи. Вращение Земли из-за приливных воздействий неуклонно </a:t>
            </a:r>
            <a:r>
              <a:rPr lang="ru-RU" sz="2200" dirty="0" smtClean="0"/>
              <a:t>замедляется</a:t>
            </a:r>
            <a:r>
              <a:rPr lang="ru-RU" sz="2200" dirty="0" smtClean="0"/>
              <a:t>. Имеются и небольшие нерегулярные вариации продолжительности суток.</a:t>
            </a:r>
          </a:p>
          <a:p>
            <a:endParaRPr lang="ru-RU" dirty="0"/>
          </a:p>
        </p:txBody>
      </p:sp>
      <p:pic>
        <p:nvPicPr>
          <p:cNvPr id="4098" name="Picture 2" descr="C:\Documents and Settings\Admin\Мои документы\Школа\картинки\05nil042i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857232"/>
            <a:ext cx="2786082" cy="20799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854834"/>
            <a:ext cx="2214578" cy="21074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heel spokes="1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85794"/>
            <a:ext cx="1614470" cy="84698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Марс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14818"/>
            <a:ext cx="8229600" cy="2207900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МАРС, планета, среднее расстояние от Солнца 228 </a:t>
            </a:r>
            <a:r>
              <a:rPr lang="ru-RU" sz="2000" dirty="0" smtClean="0"/>
              <a:t>миллионов километров, </a:t>
            </a:r>
            <a:r>
              <a:rPr lang="ru-RU" sz="2000" dirty="0" smtClean="0"/>
              <a:t>период обращения 687 суток, период вращения 24,5 </a:t>
            </a:r>
            <a:r>
              <a:rPr lang="ru-RU" sz="2000" dirty="0" smtClean="0"/>
              <a:t>часа, </a:t>
            </a:r>
            <a:r>
              <a:rPr lang="ru-RU" sz="2000" dirty="0" smtClean="0"/>
              <a:t>средний диаметр 6780 </a:t>
            </a:r>
            <a:r>
              <a:rPr lang="ru-RU" sz="2000" dirty="0" smtClean="0"/>
              <a:t>километров. </a:t>
            </a:r>
            <a:r>
              <a:rPr lang="ru-RU" sz="2000" dirty="0" smtClean="0"/>
              <a:t>Участки поверхности Марса, покрытые кратерами, похожи на лунный материк. Значительный научный материал о Марсе получен с помощью космических аппаратов «Маринер», «Марс», «Спирит</a:t>
            </a:r>
            <a:r>
              <a:rPr lang="ru-RU" sz="2000" dirty="0" smtClean="0"/>
              <a:t>».</a:t>
            </a:r>
            <a:endParaRPr lang="ru-RU" sz="2000" dirty="0" smtClean="0"/>
          </a:p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МАРС</a:t>
            </a:r>
            <a:r>
              <a:rPr lang="ru-RU" sz="2000" dirty="0" smtClean="0"/>
              <a:t>, четвертая от Солнца большая планета Солнечной системы.</a:t>
            </a:r>
          </a:p>
          <a:p>
            <a:endParaRPr lang="ru-RU" dirty="0"/>
          </a:p>
        </p:txBody>
      </p:sp>
      <p:pic>
        <p:nvPicPr>
          <p:cNvPr id="5123" name="Picture 3" descr="C:\Documents and Settings\Admin\Мои документы\Школа\картинки\m_120i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5" y="1214422"/>
            <a:ext cx="2028413" cy="225742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4" name="Picture 4" descr="C:\Documents and Settings\Admin\Мои документы\Школа\картинки\m_207i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1214422"/>
            <a:ext cx="2028413" cy="225742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trips dir="rd"/>
    <p:sndAc>
      <p:stSnd>
        <p:snd r:embed="rId2" name="cashreg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85794"/>
            <a:ext cx="2185974" cy="846980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Юпитер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857628"/>
            <a:ext cx="8229600" cy="2636528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ЮПИТЕР, </a:t>
            </a:r>
            <a:r>
              <a:rPr lang="ru-RU" sz="2000" dirty="0" smtClean="0"/>
              <a:t>планета, среднее расстояние от Солнца </a:t>
            </a:r>
            <a:r>
              <a:rPr lang="ru-RU" sz="2000" dirty="0" smtClean="0"/>
              <a:t>778,3 миллионов километров, </a:t>
            </a:r>
            <a:r>
              <a:rPr lang="ru-RU" sz="2000" dirty="0" smtClean="0"/>
              <a:t>сидерический период обращения 11,9 года, период вращения </a:t>
            </a:r>
            <a:r>
              <a:rPr lang="ru-RU" sz="2000" dirty="0" smtClean="0"/>
              <a:t>около </a:t>
            </a:r>
            <a:r>
              <a:rPr lang="ru-RU" sz="2000" dirty="0" smtClean="0"/>
              <a:t>10 </a:t>
            </a:r>
            <a:r>
              <a:rPr lang="ru-RU" sz="2000" dirty="0" smtClean="0"/>
              <a:t>часов, диаметра около </a:t>
            </a:r>
            <a:r>
              <a:rPr lang="ru-RU" sz="2000" dirty="0" smtClean="0"/>
              <a:t>142 800 </a:t>
            </a:r>
            <a:r>
              <a:rPr lang="ru-RU" sz="2000" dirty="0" smtClean="0"/>
              <a:t>километров. </a:t>
            </a:r>
            <a:r>
              <a:rPr lang="ru-RU" sz="2000" dirty="0" smtClean="0"/>
              <a:t>Юпитер — мощный источник теплового радиоизлучения, обладает радиационным поясом и обширной магнитосферой. Юпитер имеет 16 </a:t>
            </a:r>
            <a:r>
              <a:rPr lang="ru-RU" sz="2000" dirty="0" smtClean="0"/>
              <a:t>спутников, а </a:t>
            </a:r>
            <a:r>
              <a:rPr lang="ru-RU" sz="2000" dirty="0" smtClean="0"/>
              <a:t>также кольцо шириной </a:t>
            </a:r>
            <a:r>
              <a:rPr lang="ru-RU" sz="2000" dirty="0" smtClean="0"/>
              <a:t>около </a:t>
            </a:r>
            <a:r>
              <a:rPr lang="ru-RU" sz="2000" dirty="0" smtClean="0"/>
              <a:t>6 </a:t>
            </a:r>
            <a:r>
              <a:rPr lang="ru-RU" sz="2000" dirty="0" smtClean="0"/>
              <a:t>тысяч километров, </a:t>
            </a:r>
            <a:r>
              <a:rPr lang="ru-RU" sz="2000" dirty="0" smtClean="0"/>
              <a:t>почти вплотную примыкающее к планете.</a:t>
            </a:r>
          </a:p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ЮПИТЕР</a:t>
            </a:r>
            <a:r>
              <a:rPr lang="ru-RU" sz="2000" dirty="0" smtClean="0"/>
              <a:t>, пятая от Солнца большая планета Солнечной системы, самая крупная из </a:t>
            </a:r>
            <a:r>
              <a:rPr lang="ru-RU" sz="2000" dirty="0" smtClean="0"/>
              <a:t>планет-гигантов.</a:t>
            </a:r>
            <a:endParaRPr lang="ru-RU" sz="2000" dirty="0" smtClean="0"/>
          </a:p>
          <a:p>
            <a:endParaRPr lang="ru-RU" sz="2000" dirty="0"/>
          </a:p>
        </p:txBody>
      </p:sp>
      <p:pic>
        <p:nvPicPr>
          <p:cNvPr id="6146" name="Picture 2" descr="C:\Documents and Settings\Admin\Мои документы\Школа\картинки\yu_006i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959780"/>
            <a:ext cx="2128840" cy="236919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47" name="Picture 3" descr="C:\Documents and Settings\Admin\Мои документы\Школа\картинки\yu_005i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642918"/>
            <a:ext cx="2092603" cy="2328865"/>
          </a:xfrm>
          <a:prstGeom prst="ellipse">
            <a:avLst/>
          </a:prstGeom>
          <a:ln w="63500" cap="rnd">
            <a:solidFill>
              <a:schemeClr val="accent6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zoom dir="in"/>
    <p:sndAc>
      <p:stSnd>
        <p:snd r:embed="rId2" name="whoosh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2114536" cy="989856"/>
          </a:xfr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Сатурн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071942"/>
            <a:ext cx="8229600" cy="2350776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САТУРН , планета</a:t>
            </a:r>
            <a:r>
              <a:rPr lang="ru-RU" sz="2000" dirty="0" smtClean="0"/>
              <a:t>, среднее расстояние от </a:t>
            </a:r>
            <a:r>
              <a:rPr lang="ru-RU" sz="2000" dirty="0" smtClean="0"/>
              <a:t>Солнца1534 миллионов километров, </a:t>
            </a:r>
            <a:r>
              <a:rPr lang="ru-RU" sz="2000" dirty="0" smtClean="0"/>
              <a:t>период обращения 29,46 года, </a:t>
            </a:r>
            <a:r>
              <a:rPr lang="ru-RU" sz="2000" dirty="0" smtClean="0"/>
              <a:t>диаметр </a:t>
            </a:r>
            <a:r>
              <a:rPr lang="ru-RU" sz="2000" dirty="0" smtClean="0"/>
              <a:t>120 660 </a:t>
            </a:r>
            <a:r>
              <a:rPr lang="ru-RU" sz="2000" dirty="0" smtClean="0"/>
              <a:t>километров, </a:t>
            </a:r>
            <a:r>
              <a:rPr lang="ru-RU" sz="2000" dirty="0" smtClean="0"/>
              <a:t>имеет 30 </a:t>
            </a:r>
            <a:r>
              <a:rPr lang="ru-RU" sz="2000" dirty="0" smtClean="0"/>
              <a:t>спутников. </a:t>
            </a:r>
            <a:r>
              <a:rPr lang="ru-RU" sz="2000" dirty="0" smtClean="0"/>
              <a:t>У Сатурна обнаружены радиационные пояса. Сатурн — планета, </a:t>
            </a:r>
            <a:r>
              <a:rPr lang="ru-RU" sz="2000" dirty="0" smtClean="0"/>
              <a:t>имеющая кольца.</a:t>
            </a:r>
            <a:endParaRPr lang="ru-RU" sz="2000" dirty="0" smtClean="0"/>
          </a:p>
          <a:p>
            <a:pPr>
              <a:buClr>
                <a:schemeClr val="accent5">
                  <a:lumMod val="75000"/>
                  <a:lumOff val="25000"/>
                </a:schemeClr>
              </a:buClr>
              <a:buFont typeface="Wingdings" pitchFamily="2" charset="2"/>
              <a:buChar char="Ø"/>
            </a:pPr>
            <a:r>
              <a:rPr lang="ru-RU" sz="2000" dirty="0" smtClean="0"/>
              <a:t>САТУРН</a:t>
            </a:r>
            <a:r>
              <a:rPr lang="ru-RU" sz="2000" dirty="0" smtClean="0"/>
              <a:t>, шестая от Солнца, вторая по размерам после Юпитера большая планета Солнечной системы; относится к планетам-гигантам.</a:t>
            </a:r>
          </a:p>
          <a:p>
            <a:endParaRPr lang="ru-RU" dirty="0"/>
          </a:p>
        </p:txBody>
      </p:sp>
      <p:pic>
        <p:nvPicPr>
          <p:cNvPr id="7170" name="Picture 2" descr="C:\Documents and Settings\Admin\Мои документы\Школа\картинки\s_212i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420670"/>
            <a:ext cx="1928826" cy="21465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171" name="Picture 3" descr="C:\Documents and Settings\Admin\Мои документы\Школа\картинки\05ast032i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1428736"/>
            <a:ext cx="2139195" cy="21145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zoom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FFFF00"/>
      </a:accent2>
      <a:accent3>
        <a:srgbClr val="00B050"/>
      </a:accent3>
      <a:accent4>
        <a:srgbClr val="0000BF"/>
      </a:accent4>
      <a:accent5>
        <a:srgbClr val="002060"/>
      </a:accent5>
      <a:accent6>
        <a:srgbClr val="F79646"/>
      </a:accent6>
      <a:hlink>
        <a:srgbClr val="00CC00"/>
      </a:hlink>
      <a:folHlink>
        <a:srgbClr val="FFFF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448</TotalTime>
  <Words>713</Words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Космос и планеты</vt:lpstr>
      <vt:lpstr>Космос</vt:lpstr>
      <vt:lpstr>Солнце</vt:lpstr>
      <vt:lpstr>Меркурий</vt:lpstr>
      <vt:lpstr>Венера</vt:lpstr>
      <vt:lpstr>Земля</vt:lpstr>
      <vt:lpstr>Марс</vt:lpstr>
      <vt:lpstr>Юпитер</vt:lpstr>
      <vt:lpstr>Сатурн</vt:lpstr>
      <vt:lpstr>Уран</vt:lpstr>
      <vt:lpstr>Нептун</vt:lpstr>
      <vt:lpstr>Плутон</vt:lpstr>
      <vt:lpstr>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ТЭКЭНДО </dc:title>
  <cp:lastModifiedBy>Admin</cp:lastModifiedBy>
  <cp:revision>49</cp:revision>
  <dcterms:modified xsi:type="dcterms:W3CDTF">2009-04-07T19:36:57Z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428115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