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Булгаков </a:t>
            </a:r>
            <a:r>
              <a:rPr lang="ru-RU" smtClean="0"/>
              <a:t>Михаил Афанасьевич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77\Булгаков\145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895600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2819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mtClean="0"/>
              <a:t>В 1926 году во МХАТе поставлена пьеса «Дни Турбиных»,</a:t>
            </a:r>
          </a:p>
          <a:p>
            <a:pPr>
              <a:buNone/>
            </a:pPr>
            <a:r>
              <a:rPr lang="ru-RU" smtClean="0"/>
              <a:t>В </a:t>
            </a:r>
            <a:r>
              <a:rPr lang="ru-RU" smtClean="0"/>
              <a:t>1927 году Михаил Афанасьевич завершает драму «Бег».</a:t>
            </a:r>
          </a:p>
          <a:p>
            <a:pPr>
              <a:buNone/>
            </a:pPr>
            <a:r>
              <a:rPr lang="ru-RU" smtClean="0"/>
              <a:t>С </a:t>
            </a:r>
            <a:r>
              <a:rPr lang="ru-RU" smtClean="0"/>
              <a:t>1926 по 1929 год в Театре-студии Евгения Вахтангова шла пьеса Булгакова «Зойкина квартира», в 1928—1929 год в Московском Камерном театре был поставлен «Багровый остров» (1928).</a:t>
            </a:r>
          </a:p>
          <a:p>
            <a:pPr>
              <a:buNone/>
            </a:pPr>
            <a:r>
              <a:rPr lang="ru-RU" smtClean="0"/>
              <a:t>В </a:t>
            </a:r>
            <a:r>
              <a:rPr lang="ru-RU" smtClean="0"/>
              <a:t>1932 году возобновлена постановка «Дней Турбиных» во МХАТе.</a:t>
            </a:r>
          </a:p>
          <a:p>
            <a:pPr>
              <a:buNone/>
            </a:pPr>
            <a:r>
              <a:rPr lang="ru-RU" smtClean="0"/>
              <a:t>В </a:t>
            </a:r>
            <a:r>
              <a:rPr lang="ru-RU" smtClean="0"/>
              <a:t>1934 году завершён первый полный вариант романа «Мастер и Маргарита», включающий 37 глав.</a:t>
            </a:r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 l="30469" t="22917" r="14844" b="14583"/>
          <a:stretch>
            <a:fillRect/>
          </a:stretch>
        </p:blipFill>
        <p:spPr bwMode="auto">
          <a:xfrm>
            <a:off x="2209800" y="3276600"/>
            <a:ext cx="3886200" cy="333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0" y="381000"/>
            <a:ext cx="4953000" cy="6096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mtClean="0"/>
              <a:t>      Михаил </a:t>
            </a:r>
            <a:r>
              <a:rPr lang="ru-RU" smtClean="0"/>
              <a:t>Булгаков родился 3 (15) мая 1891 года в Киеве в семье профессора Киевской духовной академии Афанасия Ивановича Булгакова (1859—1907) и его жены Варвары Михайловны (в девичестве — Покровской) (1869—1922). В семье было семеро детей: Михаил (1891—1940), Вера (1892—1972), Надежда (1893—1971), Варвара (1895—1954), Николай (1898—1966), Иван (1900—1969) и Елена (1902—1954).</a:t>
            </a:r>
          </a:p>
          <a:p>
            <a:pPr>
              <a:buNone/>
            </a:pPr>
            <a:endParaRPr lang="ru-RU" smtClean="0"/>
          </a:p>
          <a:p>
            <a:pPr>
              <a:buNone/>
            </a:pPr>
            <a:r>
              <a:rPr lang="ru-RU" smtClean="0"/>
              <a:t>     В </a:t>
            </a:r>
            <a:r>
              <a:rPr lang="ru-RU" smtClean="0"/>
              <a:t>1909 году Михаил Булгаков закончил киевскую Первую гимназию и поступил на медицинский факультет Киевского университета. 31 октября 1916 года — получил диплом об утверждении «в степени лекаря с отличием со всеми правами и преимуществами, законами Российской Империи сей степени </a:t>
            </a:r>
            <a:r>
              <a:rPr lang="ru-RU" smtClean="0"/>
              <a:t>присвоенными</a:t>
            </a:r>
            <a:r>
              <a:rPr lang="ru-RU" smtClean="0"/>
              <a:t>».</a:t>
            </a:r>
            <a:endParaRPr lang="ru-RU"/>
          </a:p>
        </p:txBody>
      </p:sp>
      <p:pic>
        <p:nvPicPr>
          <p:cNvPr id="2050" name="Picture 2" descr="D:\77\Булгаков\889beb0a20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19200"/>
            <a:ext cx="3657600" cy="4533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mtClean="0"/>
              <a:t>      Был </a:t>
            </a:r>
            <a:r>
              <a:rPr lang="ru-RU" smtClean="0"/>
              <a:t>направлен на работу в село Никольское Смоленской губернии, затем работал врачом в Вязьме. В 1913 году Булгаков вступает в свой первый брак — с Татьяной Лаппа (1892—1982).</a:t>
            </a:r>
          </a:p>
          <a:p>
            <a:pPr>
              <a:buNone/>
            </a:pPr>
            <a:endParaRPr lang="ru-RU" smtClean="0"/>
          </a:p>
          <a:p>
            <a:pPr>
              <a:buNone/>
            </a:pPr>
            <a:r>
              <a:rPr lang="ru-RU" smtClean="0"/>
              <a:t>      После </a:t>
            </a:r>
            <a:r>
              <a:rPr lang="ru-RU" smtClean="0"/>
              <a:t>начала Первой мировой войны Булгаков работает врачом сначала в прифронтовой зоне, потом в резерве. С 1917 года он стал регулярно употреблять морфий, с целью облегчить боли после заражения дифтерией. В декабре 1917 года он впервые приехал в Москву, остановившись у своего дяди, известного московского врача Н. М. Покровского, ставшего прототипом профессора Преображенского из повести «Собачье сердце». Весной 1918 года Булгаков возвращается в Киев, где начинает частную практику как венеролог. В это время М. Булгаков перестает употреблять морфий.</a:t>
            </a:r>
          </a:p>
          <a:p>
            <a:pPr>
              <a:buNone/>
            </a:pPr>
            <a:endParaRPr lang="ru-RU" smtClean="0"/>
          </a:p>
          <a:p>
            <a:pPr>
              <a:buNone/>
            </a:pPr>
            <a:r>
              <a:rPr lang="ru-RU" smtClean="0"/>
              <a:t>       Во </a:t>
            </a:r>
            <a:r>
              <a:rPr lang="ru-RU" smtClean="0"/>
              <a:t>время Гражданской войны, в феврале 1919 года, Булгаков мобилизуется как военный врач в армию Украинской Народной Республики, но почти </a:t>
            </a:r>
            <a:r>
              <a:rPr lang="ru-RU" smtClean="0"/>
              <a:t>сразу </a:t>
            </a:r>
            <a:r>
              <a:rPr lang="ru-RU" smtClean="0"/>
              <a:t>дезертирует В </a:t>
            </a:r>
            <a:r>
              <a:rPr lang="ru-RU" smtClean="0"/>
              <a:t>конце августа 1919 года, по одной из версий, Булгаков был мобилизован в Красную Армию в качестве военного врача; 14-16 октября вместе с частями Красной Армии вернулся в Киев и в ходе уличных боев перешел на сторону Вооруженных сил Юга России (по другой версии — попал к ним в плен) и стал военным врачом 3-го Терского казачьего полка.</a:t>
            </a:r>
          </a:p>
          <a:p>
            <a:pPr>
              <a:buNone/>
            </a:pPr>
            <a:endParaRPr lang="ru-RU" smtClean="0"/>
          </a:p>
          <a:p>
            <a:pPr>
              <a:buNone/>
            </a:pPr>
            <a:r>
              <a:rPr lang="ru-RU" smtClean="0"/>
              <a:t>      В </a:t>
            </a:r>
            <a:r>
              <a:rPr lang="ru-RU" smtClean="0"/>
              <a:t>том же году успевает побывать врачом Красного креста, а затем — в белогвардейских Вооружённых Силах Юга России. Некоторое время он с казачьими войсками проводит в Чечне, затем во Владикавказе.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457200"/>
            <a:ext cx="4572000" cy="6019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mtClean="0"/>
              <a:t>      В </a:t>
            </a:r>
            <a:r>
              <a:rPr lang="ru-RU" smtClean="0"/>
              <a:t>конце сентября 1921 года Булгаков переехал в Москву и начал сотрудничать как фельетонист со столичными газетами («Гудок», «Рабочий») и журналами («Медицинский работник», «Россия», «Возрождение»). В это же время он публикует отдельные произведения в газете «Накануне», выпускавшейся в Берлине. С 1922 по 1926 год в «Гудке» напечатано более 120 репортажей, очерков и фельетонов Булгакова.</a:t>
            </a:r>
          </a:p>
          <a:p>
            <a:pPr>
              <a:buNone/>
            </a:pPr>
            <a:endParaRPr lang="ru-RU" smtClean="0"/>
          </a:p>
          <a:p>
            <a:pPr>
              <a:buNone/>
            </a:pPr>
            <a:r>
              <a:rPr lang="ru-RU" smtClean="0"/>
              <a:t>     В </a:t>
            </a:r>
            <a:r>
              <a:rPr lang="ru-RU" smtClean="0"/>
              <a:t>1923 году Булгаков вступает во Всероссийский Союз писателей. В 1924 году он знакомится с недавно вернувшейся из-за границы Любовью Евгеньевной Белозерской (1898—1987), которая вскоре становится его новой женой.</a:t>
            </a:r>
            <a:endParaRPr lang="ru-RU"/>
          </a:p>
        </p:txBody>
      </p:sp>
      <p:pic>
        <p:nvPicPr>
          <p:cNvPr id="3074" name="Picture 2" descr="D:\77\Булгаков\1263114500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6244" y="685800"/>
            <a:ext cx="3852482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mtClean="0"/>
              <a:t>     С </a:t>
            </a:r>
            <a:r>
              <a:rPr lang="ru-RU" smtClean="0"/>
              <a:t>1926 года во МХАТе с большим успехом идёт пьеса «Дни Турбиных». Её постановка разрешена на год, но позже несколько раз продлевалась, поскольку пьеса понравилась </a:t>
            </a:r>
            <a:r>
              <a:rPr lang="ru-RU" smtClean="0"/>
              <a:t>Сталину</a:t>
            </a:r>
            <a:r>
              <a:rPr lang="ru-RU" smtClean="0"/>
              <a:t>. </a:t>
            </a:r>
            <a:r>
              <a:rPr lang="ru-RU" smtClean="0"/>
              <a:t>Отметим, что в своих выступлениях Сталин соглашался: «Дни Турбиных» — «антисоветская штука, и Булгаков не </a:t>
            </a:r>
            <a:r>
              <a:rPr lang="ru-RU" smtClean="0"/>
              <a:t>наш</a:t>
            </a:r>
            <a:r>
              <a:rPr lang="ru-RU" smtClean="0"/>
              <a:t>».Одновременно </a:t>
            </a:r>
            <a:r>
              <a:rPr lang="ru-RU" smtClean="0"/>
              <a:t>в советской прессе проходит интенсивная и крайне резкая критика творчества Булгакова; по его собственным подсчётам, за 10 лет появилось 298 ругательных рецензий и </a:t>
            </a:r>
            <a:r>
              <a:rPr lang="ru-RU" smtClean="0"/>
              <a:t>3 </a:t>
            </a:r>
            <a:r>
              <a:rPr lang="ru-RU" smtClean="0"/>
              <a:t>благожелательных.Среди </a:t>
            </a:r>
            <a:r>
              <a:rPr lang="ru-RU" smtClean="0"/>
              <a:t>критиков были такие влиятельные чиновники и литераторы, как Маяковский, Безыменский, Леопольд Авербах, Виктор Шкловский, Керженцев и многие </a:t>
            </a:r>
            <a:r>
              <a:rPr lang="ru-RU" smtClean="0"/>
              <a:t>другие</a:t>
            </a:r>
            <a:r>
              <a:rPr lang="ru-RU" smtClean="0"/>
              <a:t>.</a:t>
            </a:r>
            <a:endParaRPr lang="ru-RU" smtClean="0"/>
          </a:p>
          <a:p>
            <a:pPr>
              <a:buNone/>
            </a:pPr>
            <a:endParaRPr lang="ru-RU" smtClean="0"/>
          </a:p>
          <a:p>
            <a:pPr>
              <a:buNone/>
            </a:pPr>
            <a:r>
              <a:rPr lang="ru-RU" smtClean="0"/>
              <a:t>      В </a:t>
            </a:r>
            <a:r>
              <a:rPr lang="ru-RU" smtClean="0"/>
              <a:t>1928 году Булгаков едет с Любовью Евгеньевной на Кавказ, посещает Тифлис, Батум, Зелёный Мыс, Владикавказ, Гудермес. В Москве в этом году проходит премьера пьесы «Багровый остров». У Булгакова возникает замысел романа, позднее названного «Мастер и Маргарита» (ряд исследователей творчества Булгакова отмечают влияние на него при замысле и написании этого романа австрийского писателя Густава Майринка, в частности можно говорить о таких романах последнего, как «Голем», который Булгаков читал в переводе Д.Выгодского, и «Зелёный лик»). Писатель также начинает работу над пьесой о Мольере («Кабала святош»).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457200"/>
            <a:ext cx="4343400" cy="6172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mtClean="0"/>
              <a:t>      </a:t>
            </a:r>
          </a:p>
          <a:p>
            <a:pPr>
              <a:buNone/>
            </a:pPr>
            <a:r>
              <a:rPr lang="ru-RU" smtClean="0"/>
              <a:t> </a:t>
            </a:r>
            <a:r>
              <a:rPr lang="ru-RU" smtClean="0"/>
              <a:t>     В </a:t>
            </a:r>
            <a:r>
              <a:rPr lang="ru-RU" smtClean="0"/>
              <a:t>1929 году Булгаков знакомится с Еленой Сергеевной Шиловской, будущей третьей женой.</a:t>
            </a:r>
          </a:p>
          <a:p>
            <a:pPr>
              <a:buNone/>
            </a:pPr>
            <a:endParaRPr lang="ru-RU" smtClean="0"/>
          </a:p>
          <a:p>
            <a:pPr>
              <a:buNone/>
            </a:pPr>
            <a:r>
              <a:rPr lang="ru-RU" smtClean="0"/>
              <a:t>      В </a:t>
            </a:r>
            <a:r>
              <a:rPr lang="ru-RU" smtClean="0"/>
              <a:t>1930 году произведения Булгакова перестают печататься, пьесы изымаются из репертуара театров. Запрещены к постановке пьесы «Бег», «Зойкина квартира», «Багровый остров», спектакль «Дни Турбиных» снят с репертуара. В 1930 году Булгаков пишет брату Николаю в Париж о неблагоприятной для себя литературно-театральной ситуации и тяжёлом материальном положении. Тогда же он пишет письмо Правительству СССР с просьбой определить его судьбу — либо дать право эмигрировать, либо предоставить возможность работать во МХАТе. Булгакову звонит Сталин, который рекомендует драматургу обратиться с просьбой зачислить его </a:t>
            </a:r>
            <a:r>
              <a:rPr lang="ru-RU" smtClean="0"/>
              <a:t>во </a:t>
            </a:r>
            <a:r>
              <a:rPr lang="ru-RU" smtClean="0"/>
              <a:t>МХАТ</a:t>
            </a:r>
            <a:endParaRPr lang="ru-RU"/>
          </a:p>
        </p:txBody>
      </p:sp>
      <p:pic>
        <p:nvPicPr>
          <p:cNvPr id="4099" name="Picture 3" descr="D:\77\Булгаков\0f67883d456b8329ee6cfc0a56e671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219200"/>
            <a:ext cx="30099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52400"/>
            <a:ext cx="4572000" cy="6477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mtClean="0"/>
              <a:t>      В </a:t>
            </a:r>
            <a:r>
              <a:rPr lang="ru-RU" smtClean="0"/>
              <a:t>1930 году Булгаков работал в Центральном театре рабочей молодёжи (ТРАМ). С 1930 по 1936 год — во МХАТе в качестве режиссёра-ассистента. В 1932 году Булгаков инсценировал на сцене МХАТ «Мёртвые души» Николая Гоголя. Он пытался поставить «Кабалу святош» (1930), но спектакль был почти сразу запрещён. «Кабала святош» увидела свет только в 1936 году, прошла 7 раз с огромным успехом, после чего была запрещена окончательно, а в «Правде» была помещена разгромная статья об этой «фальшивой, реакционной и негодной</a:t>
            </a:r>
            <a:r>
              <a:rPr lang="ru-RU" smtClean="0"/>
              <a:t>» </a:t>
            </a:r>
            <a:r>
              <a:rPr lang="ru-RU" smtClean="0"/>
              <a:t>пьесе.В </a:t>
            </a:r>
            <a:r>
              <a:rPr lang="ru-RU" smtClean="0"/>
              <a:t>январе 1932 года Сталин (формально — Енукидзе) вновь разрешил постановку «Дней Турбиных», и до войны она больше не запрещалась. Правда, ни на один театр, кроме МХАТ, это разрешение не </a:t>
            </a:r>
            <a:r>
              <a:rPr lang="ru-RU" smtClean="0"/>
              <a:t>распространялось</a:t>
            </a:r>
            <a:r>
              <a:rPr lang="ru-RU" smtClean="0"/>
              <a:t>.</a:t>
            </a:r>
            <a:endParaRPr lang="ru-RU" smtClean="0"/>
          </a:p>
          <a:p>
            <a:pPr>
              <a:buNone/>
            </a:pPr>
            <a:endParaRPr lang="ru-RU" smtClean="0"/>
          </a:p>
          <a:p>
            <a:pPr>
              <a:buNone/>
            </a:pPr>
            <a:r>
              <a:rPr lang="ru-RU" smtClean="0"/>
              <a:t>      В </a:t>
            </a:r>
            <a:r>
              <a:rPr lang="ru-RU" smtClean="0"/>
              <a:t>1936 году, после статьи в «Правде», Булгаков ушёл из МХАТ и стал работать в Большом театре как либреттист и переводчик. В 1937 году Булгаков работал над либретто «Минин и Пожарский» и «Пётр I».</a:t>
            </a:r>
            <a:endParaRPr lang="ru-RU"/>
          </a:p>
        </p:txBody>
      </p:sp>
      <p:pic>
        <p:nvPicPr>
          <p:cNvPr id="5122" name="Picture 2" descr="D:\77\Булгаков\1263114516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1999"/>
            <a:ext cx="3657600" cy="50276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28600"/>
            <a:ext cx="8229600" cy="3810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mtClean="0"/>
              <a:t>В 1939 году Булгаков работает над либретто «Рашель», а также над пьесой о Сталине («Батум»). Пьеса была одобрена Сталиным, но вопреки ожиданиям писателя она была запрещена к печатанию и постановке. Состояние здоровья Булгакова резко ухудшается. Врачи диагностируют у него гипертонический нефросклероз. Писатель начинает диктовать Елене Сергеевне последние варианты романа «Мастер и Маргарита».</a:t>
            </a:r>
          </a:p>
          <a:p>
            <a:pPr>
              <a:buNone/>
            </a:pPr>
            <a:r>
              <a:rPr lang="ru-RU" smtClean="0"/>
              <a:t>С </a:t>
            </a:r>
            <a:r>
              <a:rPr lang="ru-RU" smtClean="0"/>
              <a:t>февраля 1940 года друзья и родные постоянно дежурят у постели Булгакова, который страдает уремией. 10 марта 1940 года Михаил Афанасьевич Булгаков скончался. 11 марта состоялась гражданская панихида в здании Союза Советских писателей. Перед панихидой московский скульптор С. Д. Меркуров снимает с лица Булгакова посмертную маску.</a:t>
            </a:r>
          </a:p>
          <a:p>
            <a:pPr>
              <a:buNone/>
            </a:pPr>
            <a:r>
              <a:rPr lang="ru-RU" smtClean="0"/>
              <a:t>Похоронен </a:t>
            </a:r>
            <a:r>
              <a:rPr lang="ru-RU" smtClean="0"/>
              <a:t>Булгаков на Новодевичьем кладбище. На его могиле, по ходатайству его жены Е. С. Булгаковой, был установлен камень, прозванный «голгофой», который ранее лежал на могиле Н. В. </a:t>
            </a:r>
            <a:r>
              <a:rPr lang="ru-RU" smtClean="0"/>
              <a:t>Гоголя</a:t>
            </a:r>
            <a:r>
              <a:rPr lang="ru-RU" smtClean="0"/>
              <a:t>.</a:t>
            </a:r>
            <a:endParaRPr lang="ru-RU"/>
          </a:p>
        </p:txBody>
      </p:sp>
      <p:pic>
        <p:nvPicPr>
          <p:cNvPr id="6146" name="Picture 2" descr="D:\77\Булгаков\200px-Bulgakow_Gr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810000"/>
            <a:ext cx="3581400" cy="2686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64"/>
          </a:xfrm>
        </p:spPr>
        <p:txBody>
          <a:bodyPr/>
          <a:lstStyle/>
          <a:p>
            <a:pPr algn="ctr"/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Творчество</a:t>
            </a: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66699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mtClean="0"/>
              <a:t>Свой первый рассказ Булгаков, по его собственным словам, написал в 1919 году.</a:t>
            </a:r>
          </a:p>
          <a:p>
            <a:pPr>
              <a:buNone/>
            </a:pPr>
            <a:r>
              <a:rPr lang="ru-RU" smtClean="0"/>
              <a:t> </a:t>
            </a:r>
            <a:r>
              <a:rPr lang="ru-RU" smtClean="0"/>
              <a:t>1922—1923 </a:t>
            </a:r>
            <a:r>
              <a:rPr lang="ru-RU" smtClean="0"/>
              <a:t>годы — публикация «Записок на манжетах».</a:t>
            </a:r>
          </a:p>
          <a:p>
            <a:pPr>
              <a:buNone/>
            </a:pPr>
            <a:r>
              <a:rPr lang="ru-RU" smtClean="0"/>
              <a:t>В </a:t>
            </a:r>
            <a:r>
              <a:rPr lang="ru-RU" smtClean="0"/>
              <a:t>1924 году — издание романа «Белая гвардия», о трагических событиях борьбы за власть между различными политическими силами Украины в 1918 году.</a:t>
            </a:r>
          </a:p>
          <a:p>
            <a:pPr>
              <a:buNone/>
            </a:pPr>
            <a:r>
              <a:rPr lang="ru-RU" smtClean="0"/>
              <a:t>В </a:t>
            </a:r>
            <a:r>
              <a:rPr lang="ru-RU" smtClean="0"/>
              <a:t>1925 году выходит сборник сатирических рассказов «Дьяволиада». В 1925 году также публикуются повесть «Роковые яйца», рассказ «Стальное горло» (первый из цикла «Записки юного врача»). Писатель работает над повестью «Собачье сердце», пьесами «Дни Турбиных» и «Зойкина квартира».</a:t>
            </a:r>
            <a:endParaRPr lang="ru-RU"/>
          </a:p>
        </p:txBody>
      </p:sp>
      <p:pic>
        <p:nvPicPr>
          <p:cNvPr id="7170" name="Picture 2" descr="D:\77\Булгаков\310px-Bulgakov_1962_Title_p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581400"/>
            <a:ext cx="3937000" cy="303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</TotalTime>
  <Words>1330</Words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Булгаков Михаил Афанасьевич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Творчество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Булгаков Михаил Афанасьевич</dc:title>
  <cp:lastModifiedBy>COMP</cp:lastModifiedBy>
  <cp:revision>2</cp:revision>
  <dcterms:modified xsi:type="dcterms:W3CDTF">2010-04-08T14:44:57Z</dcterms:modified>
</cp:coreProperties>
</file>