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theme+xml" PartName="/ppt/theme/theme3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+xml" PartName="/ppt/slides/slide33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63" r:id="rId2"/>
    <p:sldId id="264" r:id="rId3"/>
    <p:sldId id="262" r:id="rId4"/>
    <p:sldId id="265" r:id="rId5"/>
    <p:sldId id="277" r:id="rId6"/>
    <p:sldId id="266" r:id="rId7"/>
    <p:sldId id="267" r:id="rId8"/>
    <p:sldId id="268" r:id="rId9"/>
    <p:sldId id="273" r:id="rId10"/>
    <p:sldId id="274" r:id="rId11"/>
    <p:sldId id="269" r:id="rId12"/>
    <p:sldId id="270" r:id="rId13"/>
    <p:sldId id="272" r:id="rId14"/>
    <p:sldId id="256" r:id="rId15"/>
    <p:sldId id="257" r:id="rId16"/>
    <p:sldId id="258" r:id="rId17"/>
    <p:sldId id="260" r:id="rId18"/>
    <p:sldId id="259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9" r:id="rId28"/>
    <p:sldId id="284" r:id="rId29"/>
    <p:sldId id="285" r:id="rId30"/>
    <p:sldId id="286" r:id="rId31"/>
    <p:sldId id="287" r:id="rId32"/>
    <p:sldId id="288" r:id="rId33"/>
    <p:sldId id="26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4663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0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D0275-29AF-4CB0-901A-A5C7795C0A56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EAE95-A1C0-4355-96BB-82D6BF53E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576D0-562E-42C3-9D95-B2E6D7580823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E02D1-2348-4CB8-B7F5-0CCBE0BF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E02D1-2348-4CB8-B7F5-0CCBE0BF963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CFE9-B1E7-45D1-93B9-ED1C18C22CFD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B760-246A-4343-81CC-742CF31675EE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643-8731-4A68-AB74-8E7282B44C13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5BBD-3B21-435B-B5C3-3CFCCE85BE7E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7FC-1E12-4615-BF41-A408FB920685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D476-8959-406B-AEA2-C4CEFF8A23BB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4D7-63BB-47C1-B95B-4C652C2C2DE1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92C-89BB-4A7D-8D3E-2788B810A60B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BB2B-F9C5-43A8-86DC-7E906D3F905F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BB66-3E21-4404-9F3B-BD1ADE58ACFD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E381-D3F7-421D-A12B-697D5439E611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66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12261B-E2A7-408A-9F00-B1151D576F25}" type="datetime1">
              <a:rPr lang="ru-RU" smtClean="0"/>
              <a:pPr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502383-FDDE-4B9B-8E3C-C0B2CE51F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1%D0%B8%D1%85%D0%B8%D1%87%D0%B5%D1%81%D0%BA%D0%BE%D0%B5_%D1%81%D0%BE%D1%81%D1%82%D0%BE%D1%8F%D0%BD%D0%B8%D0%B5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F%D0%BE%D1%82%D1%80%D0%B5%D0%B1%D0%BD%D0%BE%D1%81%D1%82%D1%8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b="1" u="sng" dirty="0" smtClean="0"/>
              <a:t>«Дети с ограниченными возможностями здоровья, цели и задачи, требования к программам коррекционного обучения»</a:t>
            </a:r>
            <a:endParaRPr lang="ru-RU" sz="4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/>
              <a:t>        </a:t>
            </a:r>
            <a:r>
              <a:rPr lang="ru-RU" sz="3600" b="1" dirty="0" smtClean="0">
                <a:solidFill>
                  <a:srgbClr val="FFC000"/>
                </a:solidFill>
              </a:rPr>
              <a:t>Академический</a:t>
            </a:r>
            <a:r>
              <a:rPr lang="ru-RU" sz="3600" b="1" dirty="0" smtClean="0"/>
              <a:t> </a:t>
            </a:r>
            <a:r>
              <a:rPr lang="ru-RU" sz="3600" dirty="0" smtClean="0"/>
              <a:t>– научный, теоретический.</a:t>
            </a:r>
          </a:p>
          <a:p>
            <a:pPr algn="just">
              <a:buNone/>
            </a:pPr>
            <a:endParaRPr lang="ru-RU" sz="3600" dirty="0" smtClean="0"/>
          </a:p>
          <a:p>
            <a:pPr algn="just">
              <a:buNone/>
            </a:pPr>
            <a:r>
              <a:rPr lang="ru-RU" sz="3600" b="1" dirty="0" smtClean="0">
                <a:solidFill>
                  <a:srgbClr val="FFC000"/>
                </a:solidFill>
              </a:rPr>
              <a:t>        Компетенция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smtClean="0"/>
              <a:t>общая — это способность применять знания, умения, успешно действовать на основе практического опыта при решении задач общего рода, также, в определенной широкой области. 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с ОВЗ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26"/>
            <a:ext cx="314327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785926"/>
            <a:ext cx="328614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4286256"/>
            <a:ext cx="35719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307183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643182"/>
            <a:ext cx="292895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714884"/>
            <a:ext cx="3000396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71876"/>
            <a:ext cx="35719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071546"/>
            <a:ext cx="3429024" cy="240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6290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+mn-lt"/>
              </a:rPr>
              <a:t>НАРУШЕНИЕ ПСИХИЧЕСКОГО РАЗВИТИЯ КАК ПРЕДМЕТ ИЗУЧЕНИЯ РАЗЛИЧНЫХ ОТРАСЛЕЙ ЗНАНИЙ</a:t>
            </a:r>
            <a:endParaRPr lang="ru-RU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000264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</a:t>
            </a:r>
            <a:br>
              <a:rPr lang="ru-RU" dirty="0" smtClean="0"/>
            </a:br>
            <a:r>
              <a:rPr lang="ru-RU" dirty="0" smtClean="0"/>
              <a:t> «ребёнок с особенностями в развитии»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6043626" cy="3451864"/>
          </a:xfrm>
        </p:spPr>
        <p:txBody>
          <a:bodyPr/>
          <a:lstStyle/>
          <a:p>
            <a:r>
              <a:rPr lang="ru-RU" dirty="0" smtClean="0"/>
              <a:t>1. Краткие исторические сведения.</a:t>
            </a:r>
          </a:p>
          <a:p>
            <a:r>
              <a:rPr lang="ru-RU" dirty="0" smtClean="0"/>
              <a:t>2. Учение </a:t>
            </a:r>
            <a:r>
              <a:rPr lang="ru-RU" dirty="0" err="1" smtClean="0"/>
              <a:t>Л.С.Выготского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ГНУ Институт коррекционной педагогики РАО.</a:t>
            </a:r>
          </a:p>
        </p:txBody>
      </p:sp>
      <p:pic>
        <p:nvPicPr>
          <p:cNvPr id="1027" name="Picture 3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643182"/>
            <a:ext cx="2286016" cy="3538550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Основная характеристика детей с особенностями в развитии.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r>
              <a:rPr lang="ru-RU" dirty="0" smtClean="0"/>
              <a:t>1. Общая характеристика.</a:t>
            </a:r>
          </a:p>
          <a:p>
            <a:r>
              <a:rPr lang="ru-RU" dirty="0" smtClean="0"/>
              <a:t>2. Проблемы специальной педагогики.</a:t>
            </a:r>
          </a:p>
          <a:p>
            <a:r>
              <a:rPr lang="ru-RU" dirty="0" smtClean="0"/>
              <a:t>3. Умственная отсталость.</a:t>
            </a:r>
          </a:p>
          <a:p>
            <a:r>
              <a:rPr lang="ru-RU" dirty="0" smtClean="0"/>
              <a:t>4. Задержка психического развития.</a:t>
            </a:r>
          </a:p>
          <a:p>
            <a:r>
              <a:rPr lang="ru-RU" dirty="0" smtClean="0"/>
              <a:t>5. Дети с нарушениями слуха и зрения.</a:t>
            </a:r>
          </a:p>
          <a:p>
            <a:r>
              <a:rPr lang="ru-RU" dirty="0" smtClean="0"/>
              <a:t>6. Дети с речевыми нарушениями.</a:t>
            </a:r>
            <a:endParaRPr lang="ru-RU" dirty="0"/>
          </a:p>
        </p:txBody>
      </p:sp>
      <p:pic>
        <p:nvPicPr>
          <p:cNvPr id="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714884"/>
            <a:ext cx="1830388" cy="1565275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929066"/>
            <a:ext cx="8229600" cy="1797040"/>
          </a:xfrm>
        </p:spPr>
        <p:txBody>
          <a:bodyPr>
            <a:normAutofit/>
          </a:bodyPr>
          <a:lstStyle/>
          <a:p>
            <a:r>
              <a:rPr lang="ru-RU" sz="4800" dirty="0" err="1" smtClean="0">
                <a:solidFill>
                  <a:schemeClr val="tx1"/>
                </a:solidFill>
              </a:rPr>
              <a:t>Л.С.Выготский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71480"/>
            <a:ext cx="35719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71942"/>
            <a:ext cx="8229600" cy="2000264"/>
          </a:xfrm>
        </p:spPr>
        <p:txBody>
          <a:bodyPr>
            <a:normAutofit/>
          </a:bodyPr>
          <a:lstStyle/>
          <a:p>
            <a:r>
              <a:rPr lang="ru-RU" dirty="0" smtClean="0"/>
              <a:t>Директор ИКП РАО </a:t>
            </a:r>
            <a:br>
              <a:rPr lang="ru-RU" dirty="0" smtClean="0"/>
            </a:br>
            <a:r>
              <a:rPr lang="ru-RU" dirty="0" smtClean="0"/>
              <a:t>Н.Н. </a:t>
            </a:r>
            <a:r>
              <a:rPr lang="ru-RU" dirty="0" err="1" smtClean="0"/>
              <a:t>Малофеев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28604"/>
            <a:ext cx="285752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спецшкол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64357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I вид – школы-интернаты для глухих детей;</a:t>
            </a:r>
          </a:p>
          <a:p>
            <a:r>
              <a:rPr lang="ru-RU" b="1" dirty="0" smtClean="0"/>
              <a:t> II вид – школы-интернаты для слабослышащих детей;</a:t>
            </a:r>
          </a:p>
          <a:p>
            <a:r>
              <a:rPr lang="ru-RU" b="1" dirty="0" smtClean="0"/>
              <a:t> III вид – школы-интернаты для слепых детей;</a:t>
            </a:r>
          </a:p>
          <a:p>
            <a:r>
              <a:rPr lang="ru-RU" b="1" dirty="0" smtClean="0"/>
              <a:t> IV вид – школы-интернаты для слабовидящих детей; </a:t>
            </a:r>
          </a:p>
          <a:p>
            <a:r>
              <a:rPr lang="ru-RU" b="1" dirty="0" smtClean="0"/>
              <a:t>V вид – школы-интернаты для детей с речевыми расстройствами; </a:t>
            </a:r>
          </a:p>
          <a:p>
            <a:r>
              <a:rPr lang="ru-RU" b="1" dirty="0" smtClean="0"/>
              <a:t>VI вид – школы-интернаты для детей с отклонениями в опорно-двигательном аппарате;</a:t>
            </a:r>
          </a:p>
          <a:p>
            <a:r>
              <a:rPr lang="ru-RU" b="1" dirty="0" smtClean="0"/>
              <a:t> VII вид – </a:t>
            </a:r>
            <a:r>
              <a:rPr lang="ru-RU" b="1" dirty="0" err="1" smtClean="0"/>
              <a:t>школы-интенаты</a:t>
            </a:r>
            <a:r>
              <a:rPr lang="ru-RU" b="1" dirty="0" smtClean="0"/>
              <a:t> для детей с задержкой психического развития; </a:t>
            </a:r>
          </a:p>
          <a:p>
            <a:r>
              <a:rPr lang="ru-RU" b="1" dirty="0" smtClean="0"/>
              <a:t>VIII вид – школы-интернаты для умственно-отсталых детей 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7150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Виды нарушенного развития и их основные различительные признаки.</a:t>
            </a:r>
          </a:p>
          <a:p>
            <a:pPr lvl="0"/>
            <a:r>
              <a:rPr lang="ru-RU" dirty="0" smtClean="0"/>
              <a:t>Исторические сведения дефектологии. Становление понятия «ребёнок с особенностями развития».</a:t>
            </a:r>
          </a:p>
          <a:p>
            <a:pPr lvl="0"/>
            <a:r>
              <a:rPr lang="ru-RU" dirty="0" smtClean="0"/>
              <a:t>Значение, структура возможного ФГОС для детей с ограниченными возможностями здоровья.</a:t>
            </a:r>
          </a:p>
          <a:p>
            <a:pPr lvl="0"/>
            <a:r>
              <a:rPr lang="ru-RU" dirty="0" smtClean="0"/>
              <a:t>Проект специального федерального государственного стандарта начального образования : дифференциация уровней и вариантов</a:t>
            </a:r>
          </a:p>
          <a:p>
            <a:pPr lvl="0"/>
            <a:r>
              <a:rPr lang="ru-RU" dirty="0" smtClean="0"/>
              <a:t>Требования к структуре основной общеобразовательной программы.</a:t>
            </a:r>
          </a:p>
          <a:p>
            <a:pPr lvl="0"/>
            <a:r>
              <a:rPr lang="ru-RU" dirty="0" smtClean="0"/>
              <a:t>Требования к результатам освоения основной общеобразовательной программы.</a:t>
            </a:r>
          </a:p>
          <a:p>
            <a:pPr lvl="0"/>
            <a:r>
              <a:rPr lang="ru-RU" dirty="0" smtClean="0"/>
              <a:t>Требования к условиям реализации основной общеобразовательной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Родителей пугает: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• Внешний вид ребенка, в частности деформация лица;</a:t>
            </a:r>
            <a:br>
              <a:rPr lang="ru-RU" dirty="0" smtClean="0"/>
            </a:br>
            <a:r>
              <a:rPr lang="ru-RU" dirty="0" smtClean="0"/>
              <a:t>• Негативная реакция на прикосновения (напряжение, застывание, вялость, отсутствие отклика);</a:t>
            </a:r>
            <a:br>
              <a:rPr lang="ru-RU" dirty="0" smtClean="0"/>
            </a:br>
            <a:r>
              <a:rPr lang="ru-RU" dirty="0" smtClean="0"/>
              <a:t>• Постоянный раздражающий плач;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Атипичный</a:t>
            </a:r>
            <a:r>
              <a:rPr lang="ru-RU" dirty="0" smtClean="0"/>
              <a:t> уровень активности- повышенная или пониженная активность;</a:t>
            </a:r>
            <a:br>
              <a:rPr lang="ru-RU" dirty="0" smtClean="0"/>
            </a:br>
            <a:r>
              <a:rPr lang="ru-RU" dirty="0" smtClean="0"/>
              <a:t>• Высокий порог возбудимости;</a:t>
            </a:r>
            <a:br>
              <a:rPr lang="ru-RU" dirty="0" smtClean="0"/>
            </a:br>
            <a:r>
              <a:rPr lang="ru-RU" dirty="0" smtClean="0"/>
              <a:t>• Отсутствие отклика на коммуникацию;</a:t>
            </a:r>
            <a:br>
              <a:rPr lang="ru-RU" dirty="0" smtClean="0"/>
            </a:br>
            <a:r>
              <a:rPr lang="ru-RU" dirty="0" smtClean="0"/>
              <a:t>• Запоздалое развитие улыбки;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880756"/>
          </a:xfrm>
        </p:spPr>
        <p:txBody>
          <a:bodyPr>
            <a:normAutofit/>
          </a:bodyPr>
          <a:lstStyle/>
          <a:p>
            <a:r>
              <a:rPr lang="ru-RU" dirty="0" smtClean="0"/>
              <a:t>• Трудности с кормлением;</a:t>
            </a:r>
            <a:br>
              <a:rPr lang="ru-RU" dirty="0" smtClean="0"/>
            </a:br>
            <a:r>
              <a:rPr lang="ru-RU" dirty="0" smtClean="0"/>
              <a:t>• Постоянные соматические проблемы;</a:t>
            </a:r>
            <a:br>
              <a:rPr lang="ru-RU" dirty="0" smtClean="0"/>
            </a:br>
            <a:r>
              <a:rPr lang="ru-RU" dirty="0" smtClean="0"/>
              <a:t>• Постоянное присутствие с ребенком медицинского оборудования (трубочки искусственного питания, кислородного аппарата);</a:t>
            </a:r>
            <a:br>
              <a:rPr lang="ru-RU" dirty="0" smtClean="0"/>
            </a:br>
            <a:r>
              <a:rPr lang="ru-RU" dirty="0" smtClean="0"/>
              <a:t>• Состояние, угрожающее жизни;</a:t>
            </a:r>
            <a:br>
              <a:rPr lang="ru-RU" dirty="0" smtClean="0"/>
            </a:br>
            <a:r>
              <a:rPr lang="ru-RU" dirty="0" smtClean="0"/>
              <a:t>• Продолжительная госпитализация;</a:t>
            </a:r>
            <a:br>
              <a:rPr lang="ru-RU" dirty="0" smtClean="0"/>
            </a:br>
            <a:r>
              <a:rPr lang="ru-RU" dirty="0" smtClean="0"/>
              <a:t>• Неспособность или пониженная способность издавать звуки;</a:t>
            </a:r>
            <a:br>
              <a:rPr lang="ru-RU" dirty="0" smtClean="0"/>
            </a:br>
            <a:r>
              <a:rPr lang="ru-RU" dirty="0" smtClean="0"/>
              <a:t>• Неспособность поддерживать зрительный контакт;</a:t>
            </a:r>
            <a:br>
              <a:rPr lang="ru-RU" dirty="0" smtClean="0"/>
            </a:br>
            <a:r>
              <a:rPr lang="ru-RU" dirty="0" smtClean="0"/>
              <a:t>• Неприятное или пугающее поведение, например, частые судороги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СФГОС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1. Цензовый уровень.  </a:t>
            </a:r>
            <a:r>
              <a:rPr lang="ru-RU" sz="3200" dirty="0" smtClean="0"/>
              <a:t>В среде здоровых сверстников, в те же сроки.</a:t>
            </a:r>
          </a:p>
          <a:p>
            <a:r>
              <a:rPr lang="ru-RU" sz="3200" dirty="0" smtClean="0">
                <a:solidFill>
                  <a:srgbClr val="FFC000"/>
                </a:solidFill>
              </a:rPr>
              <a:t>2.  Цензовый уровень. </a:t>
            </a:r>
            <a:r>
              <a:rPr lang="ru-RU" sz="3200" dirty="0" smtClean="0"/>
              <a:t>В среде сверстников со сходными проблемами, сроки – </a:t>
            </a:r>
            <a:r>
              <a:rPr lang="ru-RU" sz="3200" dirty="0" err="1" smtClean="0"/>
              <a:t>пролонгированны</a:t>
            </a:r>
            <a:r>
              <a:rPr lang="ru-RU" sz="3200" dirty="0" smtClean="0"/>
              <a:t>.</a:t>
            </a:r>
          </a:p>
          <a:p>
            <a:r>
              <a:rPr lang="ru-RU" sz="3200" dirty="0" smtClean="0">
                <a:solidFill>
                  <a:srgbClr val="FFC000"/>
                </a:solidFill>
              </a:rPr>
              <a:t>3. Не цензовый. </a:t>
            </a:r>
            <a:r>
              <a:rPr lang="ru-RU" sz="3200" dirty="0" smtClean="0"/>
              <a:t>Главное – социализация. Не способен усвоить цензовый.</a:t>
            </a:r>
          </a:p>
          <a:p>
            <a:r>
              <a:rPr lang="ru-RU" sz="3200" dirty="0" smtClean="0">
                <a:solidFill>
                  <a:srgbClr val="FFC000"/>
                </a:solidFill>
              </a:rPr>
              <a:t>4. Индивидуальный уровень конечного результата.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СФГОС для детей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472" y="1428736"/>
          <a:ext cx="7543812" cy="5511835"/>
        </p:xfrm>
        <a:graphic>
          <a:graphicData uri="http://schemas.openxmlformats.org/drawingml/2006/table">
            <a:tbl>
              <a:tblPr/>
              <a:tblGrid>
                <a:gridCol w="4655764"/>
                <a:gridCol w="722012"/>
                <a:gridCol w="722012"/>
                <a:gridCol w="722012"/>
                <a:gridCol w="722012"/>
              </a:tblGrid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Категория детей с ОВЗ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Варианты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Глухие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Слабослышащие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Слепые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Слабовидящие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Дети с ТНР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Дети с ДЦП и </a:t>
                      </a:r>
                      <a:r>
                        <a:rPr lang="ru-RU" sz="2800" dirty="0" err="1">
                          <a:latin typeface="Times New Roman"/>
                          <a:ea typeface="Calibri"/>
                          <a:cs typeface="Times New Roman"/>
                        </a:rPr>
                        <a:t>др.двиг.нар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Дети с ЗПР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Умственно отсталые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Дети с РАС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Ш</a:t>
            </a:r>
            <a:r>
              <a:rPr lang="ru-RU" i="1" dirty="0" smtClean="0"/>
              <a:t>есть </a:t>
            </a:r>
            <a:r>
              <a:rPr lang="ru-RU" i="1" dirty="0" smtClean="0"/>
              <a:t> основных областей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Знания о языке </a:t>
            </a:r>
            <a:r>
              <a:rPr lang="ru-RU" dirty="0" smtClean="0"/>
              <a:t>- речевая практика и речевое творчество;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Знание математики</a:t>
            </a:r>
            <a:r>
              <a:rPr lang="ru-RU" dirty="0" smtClean="0"/>
              <a:t> – практика применения математических знаний и математическое творчество;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Естествознание</a:t>
            </a:r>
            <a:r>
              <a:rPr lang="ru-RU" dirty="0" smtClean="0"/>
              <a:t>: знания о мире и практическое взаимодействие с окружающим; практика повседневной трудовой деятельности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Обществознание</a:t>
            </a:r>
            <a:r>
              <a:rPr lang="ru-RU" dirty="0" smtClean="0"/>
              <a:t>: знания о человеке в социуме – практика осмысления происходящего с самим ребенком и другими людьми, взаимодействия с близким и дальним социальным окружением; практика трудового взаимодействия.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Искусство</a:t>
            </a:r>
            <a:r>
              <a:rPr lang="ru-RU" dirty="0" smtClean="0"/>
              <a:t>: знания в области искусств – практика художественного ремесла и художественного творчества;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Физическая культура</a:t>
            </a:r>
            <a:r>
              <a:rPr lang="ru-RU" dirty="0" smtClean="0"/>
              <a:t>: знания о человеке, своих возможностях и ограничениях – практика здорового образа жизни, физического самосовершенствования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</a:t>
            </a:r>
            <a:r>
              <a:rPr lang="ru-RU" dirty="0" smtClean="0"/>
              <a:t>компонента: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i="1" dirty="0" smtClean="0"/>
              <a:t>“</a:t>
            </a:r>
            <a:r>
              <a:rPr lang="ru-RU" sz="6000" b="1" dirty="0" smtClean="0"/>
              <a:t>академический</a:t>
            </a:r>
            <a:r>
              <a:rPr lang="ru-RU" sz="6000" b="1" i="1" dirty="0" smtClean="0"/>
              <a:t>” </a:t>
            </a:r>
            <a:endParaRPr lang="ru-RU" sz="6000" b="1" i="1" dirty="0" smtClean="0"/>
          </a:p>
          <a:p>
            <a:pPr>
              <a:buNone/>
            </a:pPr>
            <a:endParaRPr lang="ru-RU" sz="6000" b="1" i="1" dirty="0" smtClean="0"/>
          </a:p>
          <a:p>
            <a:r>
              <a:rPr lang="ru-RU" sz="6000" b="1" i="1" dirty="0" smtClean="0"/>
              <a:t> </a:t>
            </a:r>
            <a:r>
              <a:rPr lang="ru-RU" sz="6000" b="1" i="1" dirty="0" smtClean="0"/>
              <a:t>формирование жизненной компетенции</a:t>
            </a:r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Язык и речевая практика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Овладение </a:t>
            </a:r>
            <a:r>
              <a:rPr lang="ru-RU" dirty="0" smtClean="0"/>
              <a:t>грамотой, основными речевыми формами и правилами их применения;</a:t>
            </a:r>
          </a:p>
          <a:p>
            <a:pPr lvl="0"/>
            <a:r>
              <a:rPr lang="ru-RU" dirty="0" smtClean="0"/>
              <a:t>Развитие устной и письменной коммуникации, способности к осмысленному чтению и письму. Овладение способностью пользоваться устной и письменной речью для решения соответствующих возрасту житейских задач; </a:t>
            </a:r>
          </a:p>
          <a:p>
            <a:pPr lvl="0"/>
            <a:r>
              <a:rPr lang="ru-RU" dirty="0" smtClean="0"/>
              <a:t>Развитие вкуса и способности к словесному самовыражению на уровне, соответствующем возрасту и развитию ребенка.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Математика </a:t>
            </a:r>
            <a:r>
              <a:rPr lang="ru-RU" dirty="0" smtClean="0"/>
              <a:t>и применение математических знаний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Овладение </a:t>
            </a:r>
            <a:r>
              <a:rPr lang="ru-RU" dirty="0" smtClean="0"/>
              <a:t>началами математики (понятием “числа”, вычислениями, решением простых арифметических задач и др.);</a:t>
            </a:r>
          </a:p>
          <a:p>
            <a:pPr lvl="0"/>
            <a:r>
              <a:rPr lang="ru-RU" dirty="0" smtClean="0"/>
              <a:t>Овладение способностью пользоваться математическими знаниями при решении соответствующих возрасту житейских задач (ориентироваться и использовать меры измерения пространства, времени, температуры и др. в различных видах обыденной практической деятельности, разумно пользоваться карманными деньгами и т.д.)</a:t>
            </a:r>
          </a:p>
          <a:p>
            <a:pPr lvl="0"/>
            <a:r>
              <a:rPr lang="ru-RU" dirty="0" smtClean="0"/>
              <a:t>Развитие способности гибко и самостоятельно использовать математические знания в жизни.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Естествознание </a:t>
            </a:r>
            <a:r>
              <a:rPr lang="ru-RU" dirty="0" smtClean="0"/>
              <a:t>–  практика взаимодействия с окружающим миром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Овладение </a:t>
            </a:r>
            <a:r>
              <a:rPr lang="ru-RU" dirty="0" smtClean="0"/>
              <a:t>основными знаниями по природоведению и развитие представлений об окружающем мире,</a:t>
            </a:r>
          </a:p>
          <a:p>
            <a:pPr lvl="0"/>
            <a:r>
              <a:rPr lang="ru-RU" dirty="0" smtClean="0"/>
              <a:t>Развитие способности использовать знания по природоведению и сформированные представления о мире для осмысленной и самостоятельной организации безопасной жизни в конкретных природных и климатических условиях.</a:t>
            </a:r>
          </a:p>
          <a:p>
            <a:pPr lvl="0"/>
            <a:r>
              <a:rPr lang="ru-RU" dirty="0" smtClean="0"/>
              <a:t>Развитие активности, любознательности и разумной предприимчивости во взаимодействии с миром живой и неживой природы.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 </a:t>
            </a:r>
            <a:r>
              <a:rPr lang="en-US" sz="4000" b="1" dirty="0" smtClean="0"/>
              <a:t>	</a:t>
            </a:r>
            <a:r>
              <a:rPr lang="ru-RU" sz="4000" b="1" dirty="0" smtClean="0"/>
              <a:t>Разве можно быть спокойным, если в учении... ребёнку неуютно, и он чувствует: я плохой</a:t>
            </a:r>
            <a:r>
              <a:rPr lang="en-US" sz="4000" b="1" dirty="0" smtClean="0"/>
              <a:t>.</a:t>
            </a:r>
            <a:endParaRPr lang="ru-RU" sz="4000" b="1" dirty="0" smtClean="0"/>
          </a:p>
          <a:p>
            <a:pPr algn="r">
              <a:buNone/>
            </a:pPr>
            <a:r>
              <a:rPr lang="en-US" sz="4000" b="1" dirty="0" smtClean="0"/>
              <a:t>     </a:t>
            </a:r>
            <a:r>
              <a:rPr lang="ru-RU" sz="4000" b="1" dirty="0" smtClean="0"/>
              <a:t>                              </a:t>
            </a:r>
            <a:r>
              <a:rPr lang="en-US" sz="4000" b="1" dirty="0" smtClean="0"/>
              <a:t>    </a:t>
            </a:r>
            <a:r>
              <a:rPr lang="ru-RU" sz="4000" b="1" dirty="0" smtClean="0"/>
              <a:t>В.А.Сухомлинский.</a:t>
            </a:r>
            <a:endParaRPr lang="ru-RU" sz="4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Обществознание </a:t>
            </a:r>
            <a:r>
              <a:rPr lang="ru-RU" dirty="0" smtClean="0"/>
              <a:t>– практика жизни в социуме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Развитие </a:t>
            </a:r>
            <a:r>
              <a:rPr lang="ru-RU" dirty="0" smtClean="0"/>
              <a:t>представлений о себе и круге близких людей, осознание общности и различий с другими. Овладение первоначальными представлениями о социальной жизни: профессиональных и социальных ролях </a:t>
            </a:r>
            <a:r>
              <a:rPr lang="ru-RU" dirty="0" smtClean="0"/>
              <a:t>людей, своей идентификации.</a:t>
            </a:r>
            <a:endParaRPr lang="ru-RU" dirty="0" smtClean="0"/>
          </a:p>
          <a:p>
            <a:pPr lvl="0"/>
            <a:r>
              <a:rPr lang="ru-RU" dirty="0" smtClean="0"/>
              <a:t>Формирование умения взаимодействовать со взрослыми и </a:t>
            </a:r>
            <a:r>
              <a:rPr lang="ru-RU" dirty="0" smtClean="0"/>
              <a:t>сверстниками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Развитие стремления к достижениям в учебе, поиску друзей, способности к организации личного пространства и времени (учебного и свободного), стремления задумываться о будущем. Накопление положительного опыта сотрудничества, участия в общественной жизни.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Знания </a:t>
            </a:r>
            <a:r>
              <a:rPr lang="ru-RU" sz="3100" dirty="0" smtClean="0"/>
              <a:t>в области искусств – практика художественного ремесла и художественного творчества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0918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Накопление первоначальных впечатлений от разных видов </a:t>
            </a:r>
            <a:r>
              <a:rPr lang="ru-RU" dirty="0" smtClean="0"/>
              <a:t>искусств  и </a:t>
            </a:r>
            <a:r>
              <a:rPr lang="ru-RU" dirty="0" smtClean="0"/>
              <a:t>получение доступного опыта художественного творчества. </a:t>
            </a:r>
          </a:p>
          <a:p>
            <a:r>
              <a:rPr lang="ru-RU" dirty="0" smtClean="0"/>
              <a:t>2. Развитие опыта восприятия и способности получать удовольствие от разных видов искусств, выделение собственных предпочтений в восприятии искусства. Формирование простейших эстетических ориентиров (красиво и некрасиво) в практической жизни ребенка и их использование в организации обыденной жизни и праздника.</a:t>
            </a:r>
          </a:p>
          <a:p>
            <a:r>
              <a:rPr lang="ru-RU" dirty="0" smtClean="0"/>
              <a:t>3. Развитие опыта самовыражения в разных видах искусства (в пении, в танце, в рисовании, в сочинении поэтических и прозаических текстов, в игре на музыкальных инструментах и т.д.,), освоение элементарных форм художественного ремесла.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Физическая 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Овладение ребенком с ОВЗ основными представлениями о собственном теле, возможностях и ограничениях его физических функций, возможностях компенсации. Формирование понимания связи телесного самочувствия с настроением, собственной активностью, самостоятельностью и независимостью. </a:t>
            </a:r>
          </a:p>
          <a:p>
            <a:pPr lvl="0"/>
            <a:r>
              <a:rPr lang="ru-RU" dirty="0" smtClean="0"/>
              <a:t>Овладение умениями поддерживать образ жизни, соответствующий возрасту, потребностям и ограничениям здоровья. Поддерживать режим дня с необходимыми оздоровительными процедурами. Овладение умением включаться в доступные и показанные подвижные игры и занятия на свежем воздухе, адекватно дозировать физическую нагрузку, соблюдать необходимый индивидуальный режим питания и сна;</a:t>
            </a:r>
          </a:p>
          <a:p>
            <a:r>
              <a:rPr lang="ru-RU" dirty="0" smtClean="0"/>
              <a:t>Формирование умения следить за своим физическим состоянием и отмечать и радоваться любому продвижению в росте физической нагрузки, развитию основных физических качеств (силы, быстроты, выносливости, координации, гибкости). Стремления к максимально возможной для данного ребенка физической независимости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66"/>
            <a:ext cx="757242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	</a:t>
            </a:r>
            <a:r>
              <a:rPr lang="ru-RU" sz="4000" b="1" dirty="0" smtClean="0"/>
              <a:t>Метод обучения только тогда выполняет свою роль, когда соответствует природе детей. Важен не приём обучения, а дух обучения, который выражается в характере отношений ученика и учителя в их совместной деятельности</a:t>
            </a:r>
            <a:r>
              <a:rPr lang="en-US" sz="4000" b="1" dirty="0" smtClean="0"/>
              <a:t>.</a:t>
            </a:r>
            <a:endParaRPr lang="ru-RU" sz="4000" b="1" dirty="0" smtClean="0"/>
          </a:p>
          <a:p>
            <a:pPr>
              <a:buNone/>
            </a:pPr>
            <a:r>
              <a:rPr lang="en-US" b="1" dirty="0" smtClean="0"/>
              <a:t>                </a:t>
            </a:r>
            <a:r>
              <a:rPr lang="ru-RU" b="1" dirty="0" smtClean="0"/>
              <a:t>                                       Л.Н.Толстой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       </a:t>
            </a:r>
            <a:r>
              <a:rPr lang="ru-RU" sz="4000" b="1" dirty="0" smtClean="0"/>
              <a:t>Если педагогика хочет воспитывать человека во всех отношениях, она также должна изучать его во всех отношениях.</a:t>
            </a:r>
          </a:p>
          <a:p>
            <a:pPr algn="r">
              <a:buNone/>
            </a:pPr>
            <a:r>
              <a:rPr lang="ru-RU" sz="4000" dirty="0" smtClean="0"/>
              <a:t>                                                            </a:t>
            </a:r>
            <a:r>
              <a:rPr lang="ru-RU" sz="4000" b="1" i="1" dirty="0" smtClean="0"/>
              <a:t>К.Д.Ушинский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Инклюзия</a:t>
            </a:r>
            <a:r>
              <a:rPr lang="ru-RU" dirty="0" smtClean="0"/>
              <a:t> (от </a:t>
            </a:r>
            <a:r>
              <a:rPr lang="ru-RU" dirty="0" err="1" smtClean="0"/>
              <a:t>inclusion</a:t>
            </a:r>
            <a:r>
              <a:rPr lang="ru-RU" dirty="0" smtClean="0"/>
              <a:t> - включение) – процесс увеличения степени участия всех граждан в социуме, и в первую очередь, имеющих трудности в физическом развитии. Он предполагает разработку и применение таких конкретных решений, которые смогут позволить каждому человеку равноправно участвовать в академической и общественной жизни.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FFC000"/>
                </a:solidFill>
              </a:rPr>
              <a:t>Депривация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dirty="0" smtClean="0"/>
              <a:t>—</a:t>
            </a:r>
          </a:p>
          <a:p>
            <a:pPr>
              <a:buNone/>
            </a:pPr>
            <a:r>
              <a:rPr lang="ru-RU" sz="4000" dirty="0" smtClean="0"/>
              <a:t>  (</a:t>
            </a:r>
            <a:r>
              <a:rPr lang="ru-RU" sz="4000" dirty="0" smtClean="0">
                <a:solidFill>
                  <a:srgbClr val="FFC000"/>
                </a:solidFill>
                <a:hlinkClick r:id="rId2" tooltip="Латинский язык"/>
              </a:rPr>
              <a:t>лат.</a:t>
            </a:r>
            <a:r>
              <a:rPr lang="ru-RU" sz="4000" dirty="0" smtClean="0"/>
              <a:t> </a:t>
            </a:r>
            <a:r>
              <a:rPr lang="la-Latn" sz="4000" i="1" dirty="0" smtClean="0"/>
              <a:t>deprivatio</a:t>
            </a:r>
            <a:r>
              <a:rPr lang="ru-RU" sz="4000" dirty="0" smtClean="0"/>
              <a:t> — </a:t>
            </a:r>
            <a:r>
              <a:rPr lang="ru-RU" sz="4000" dirty="0" err="1" smtClean="0"/>
              <a:t>потеря,лишение</a:t>
            </a:r>
            <a:r>
              <a:rPr lang="ru-RU" sz="4000" dirty="0" smtClean="0"/>
              <a:t>)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FFC000"/>
                </a:solidFill>
              </a:rPr>
              <a:t>— </a:t>
            </a:r>
            <a:r>
              <a:rPr lang="ru-RU" sz="4000" u="sng" dirty="0" smtClean="0">
                <a:solidFill>
                  <a:srgbClr val="FFC000"/>
                </a:solidFill>
                <a:hlinkClick r:id="rId3" tooltip="Психическое состояние"/>
              </a:rPr>
              <a:t>психическое состояние</a:t>
            </a:r>
            <a:r>
              <a:rPr lang="ru-RU" sz="4000" u="sng" dirty="0" smtClean="0"/>
              <a:t>, </a:t>
            </a:r>
            <a:r>
              <a:rPr lang="ru-RU" sz="4000" dirty="0" smtClean="0"/>
              <a:t>при котором люди испытывают недостаточное удовлетворение своих </a:t>
            </a:r>
            <a:r>
              <a:rPr lang="ru-RU" sz="4000" dirty="0" smtClean="0">
                <a:solidFill>
                  <a:srgbClr val="FFC000"/>
                </a:solidFill>
                <a:hlinkClick r:id="rId4" tooltip="Потребность"/>
              </a:rPr>
              <a:t>потребностей</a:t>
            </a:r>
            <a:r>
              <a:rPr lang="ru-RU" sz="4000" dirty="0" smtClean="0">
                <a:solidFill>
                  <a:srgbClr val="FFC000"/>
                </a:solidFill>
              </a:rPr>
              <a:t>.</a:t>
            </a:r>
            <a:r>
              <a:rPr lang="ru-RU" sz="4000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C000"/>
                </a:solidFill>
              </a:rPr>
              <a:t>Цензовый</a:t>
            </a:r>
            <a:r>
              <a:rPr lang="ru-RU" sz="4000" b="1" dirty="0" smtClean="0"/>
              <a:t> </a:t>
            </a:r>
            <a:r>
              <a:rPr lang="ru-RU" sz="4000" dirty="0" smtClean="0"/>
              <a:t>– удовлетворяющий требованиям ценза.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FFC000"/>
                </a:solidFill>
              </a:rPr>
              <a:t>ЦЕНЗ</a:t>
            </a:r>
            <a:r>
              <a:rPr lang="ru-RU" sz="4000" dirty="0" smtClean="0"/>
              <a:t>, ценза, </a:t>
            </a:r>
            <a:r>
              <a:rPr lang="ru-RU" sz="4000" i="1" dirty="0" smtClean="0"/>
              <a:t>·муж.</a:t>
            </a:r>
            <a:r>
              <a:rPr lang="ru-RU" sz="4000" dirty="0" smtClean="0"/>
              <a:t> </a:t>
            </a:r>
          </a:p>
          <a:p>
            <a:pPr>
              <a:buNone/>
            </a:pPr>
            <a:r>
              <a:rPr lang="ru-RU" sz="4000" dirty="0" smtClean="0"/>
              <a:t>(</a:t>
            </a:r>
            <a:r>
              <a:rPr lang="ru-RU" sz="4000" i="1" dirty="0" smtClean="0"/>
              <a:t>·лат.</a:t>
            </a:r>
            <a:r>
              <a:rPr lang="ru-RU" sz="4000" dirty="0" smtClean="0"/>
              <a:t> </a:t>
            </a:r>
            <a:r>
              <a:rPr lang="ru-RU" sz="4000" dirty="0" err="1" smtClean="0"/>
              <a:t>census</a:t>
            </a:r>
            <a:r>
              <a:rPr lang="ru-RU" sz="4000" dirty="0" smtClean="0"/>
              <a:t> - перепись, оценка; имущество).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РАС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/>
              <a:t>– расстройство </a:t>
            </a:r>
            <a:r>
              <a:rPr lang="ru-RU" sz="3200" b="1" dirty="0" err="1" smtClean="0"/>
              <a:t>аутистического</a:t>
            </a:r>
            <a:r>
              <a:rPr lang="ru-RU" sz="3200" b="1" dirty="0" smtClean="0"/>
              <a:t> спектра.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ЗПР</a:t>
            </a:r>
            <a:r>
              <a:rPr lang="ru-RU" sz="3200" b="1" dirty="0" smtClean="0">
                <a:latin typeface="Arial Black" pitchFamily="34" charset="0"/>
              </a:rPr>
              <a:t> </a:t>
            </a:r>
            <a:r>
              <a:rPr lang="ru-RU" sz="3200" b="1" dirty="0" smtClean="0"/>
              <a:t>– задержка психического развития.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Олигофрения</a:t>
            </a:r>
            <a:r>
              <a:rPr lang="ru-RU" sz="3200" b="1" dirty="0" smtClean="0"/>
              <a:t> – умственная отсталость.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ТНР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/>
              <a:t>– тяжёлые нарушения речи.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ДЦП</a:t>
            </a:r>
            <a:r>
              <a:rPr lang="ru-RU" sz="3200" b="1" dirty="0" smtClean="0"/>
              <a:t> – детский церебральный паралич.</a:t>
            </a:r>
            <a:endParaRPr lang="ru-RU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2383-FDDE-4B9B-8E3C-C0B2CE51F8C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1175</Words>
  <Application>Microsoft Office PowerPoint</Application>
  <PresentationFormat>Экран (4:3)</PresentationFormat>
  <Paragraphs>185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Апекс</vt:lpstr>
      <vt:lpstr>Слайд 1</vt:lpstr>
      <vt:lpstr>ПЛАН. </vt:lpstr>
      <vt:lpstr>Слайд 3</vt:lpstr>
      <vt:lpstr>Слайд 4</vt:lpstr>
      <vt:lpstr>Слайд 5</vt:lpstr>
      <vt:lpstr>Глоссарий</vt:lpstr>
      <vt:lpstr>Слайд 7</vt:lpstr>
      <vt:lpstr>Слайд 8</vt:lpstr>
      <vt:lpstr>Слайд 9</vt:lpstr>
      <vt:lpstr>Слайд 10</vt:lpstr>
      <vt:lpstr>Дети с ОВЗ</vt:lpstr>
      <vt:lpstr>Слайд 12</vt:lpstr>
      <vt:lpstr>Слайд 13</vt:lpstr>
      <vt:lpstr>   НАРУШЕНИЕ ПСИХИЧЕСКОГО РАЗВИТИЯ КАК ПРЕДМЕТ ИЗУЧЕНИЯ РАЗЛИЧНЫХ ОТРАСЛЕЙ ЗНАНИЙ</vt:lpstr>
      <vt:lpstr>Понятие  «ребёнок с особенностями в развитии»</vt:lpstr>
      <vt:lpstr>Основная характеристика детей с особенностями в развитии.</vt:lpstr>
      <vt:lpstr>Л.С.Выготский</vt:lpstr>
      <vt:lpstr>Директор ИКП РАО  Н.Н. Малофеев </vt:lpstr>
      <vt:lpstr>Виды спецшкол</vt:lpstr>
      <vt:lpstr>Родителей пугает:</vt:lpstr>
      <vt:lpstr>Слайд 21</vt:lpstr>
      <vt:lpstr>Варианты СФГОС</vt:lpstr>
      <vt:lpstr>Варианты СФГОС для детей</vt:lpstr>
      <vt:lpstr>Шесть  основных областей образования</vt:lpstr>
      <vt:lpstr>Слайд 25</vt:lpstr>
      <vt:lpstr>Два компонента: </vt:lpstr>
      <vt:lpstr>Язык и речевая практика </vt:lpstr>
      <vt:lpstr> Математика и применение математических знаний </vt:lpstr>
      <vt:lpstr>  Естествознание –  практика взаимодействия с окружающим миром </vt:lpstr>
      <vt:lpstr> Обществознание – практика жизни в социуме </vt:lpstr>
      <vt:lpstr> Знания в области искусств – практика художественного ремесла и художественного творчества  </vt:lpstr>
      <vt:lpstr>Физическая культура</vt:lpstr>
      <vt:lpstr>Слайд 33</vt:lpstr>
    </vt:vector>
  </TitlesOfParts>
  <Company>Гимназия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Марьям</dc:creator>
  <cp:lastModifiedBy>Admin</cp:lastModifiedBy>
  <cp:revision>71</cp:revision>
  <dcterms:created xsi:type="dcterms:W3CDTF">2009-12-11T05:33:52Z</dcterms:created>
  <dcterms:modified xsi:type="dcterms:W3CDTF">2011-01-18T22:20:42Z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429774</vt:lpwstr>
  </property>
  <property fmtid="{D5CDD505-2E9C-101B-9397-08002B2CF9AE}" name="NXPowerLiteSettings" pid="3">
    <vt:lpwstr>F5000400038000</vt:lpwstr>
  </property>
  <property fmtid="{D5CDD505-2E9C-101B-9397-08002B2CF9AE}" name="NXPowerLiteVersion" pid="4">
    <vt:lpwstr>D5.0.6</vt:lpwstr>
  </property>
</Properties>
</file>