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1" r:id="rId9"/>
    <p:sldId id="260" r:id="rId10"/>
    <p:sldId id="266" r:id="rId11"/>
    <p:sldId id="268" r:id="rId12"/>
    <p:sldId id="267" r:id="rId13"/>
    <p:sldId id="276" r:id="rId14"/>
    <p:sldId id="287" r:id="rId15"/>
    <p:sldId id="269" r:id="rId16"/>
    <p:sldId id="277" r:id="rId17"/>
    <p:sldId id="270" r:id="rId18"/>
    <p:sldId id="278" r:id="rId19"/>
    <p:sldId id="271" r:id="rId20"/>
    <p:sldId id="279" r:id="rId21"/>
    <p:sldId id="272" r:id="rId22"/>
    <p:sldId id="280" r:id="rId23"/>
    <p:sldId id="281" r:id="rId24"/>
    <p:sldId id="273" r:id="rId25"/>
    <p:sldId id="274" r:id="rId26"/>
    <p:sldId id="285" r:id="rId27"/>
    <p:sldId id="282" r:id="rId28"/>
    <p:sldId id="286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1DFF6-F17E-45AA-93F9-A804F690757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16B70-49D1-41BA-84CC-251C7A527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7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16B70-49D1-41BA-84CC-251C7A52719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7467600" cy="2357454"/>
          </a:xfrm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txBody>
          <a:bodyPr>
            <a:prstTxWarp prst="textWave2">
              <a:avLst>
                <a:gd name="adj1" fmla="val 12500"/>
                <a:gd name="adj2" fmla="val -367"/>
              </a:avLst>
            </a:prstTxWarp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ЭВОЛЮЦИЯ КРОВЕНОСНОЙ </a:t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</a:rPr>
              <a:t>СИСТЕМЫ ЖИВОТНЫХ, КРОВЬ.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5" descr="IMG_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9"/>
            <a:ext cx="1928826" cy="1857388"/>
          </a:xfrm>
          <a:prstGeom prst="flowChartPunchedCard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 descr="6krov_sostav_funkcii_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00504"/>
            <a:ext cx="2286016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эволюция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57165"/>
            <a:ext cx="2357455" cy="1785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cap="none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Тип Хордовые</a:t>
            </a:r>
            <a:endParaRPr lang="ru-RU" sz="7200" b="1" cap="none" dirty="0">
              <a:ln w="1905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8186767" cy="48737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>
                <a:solidFill>
                  <a:srgbClr val="FF0000"/>
                </a:solidFill>
              </a:rPr>
              <a:t>Низшие  </a:t>
            </a:r>
            <a:r>
              <a:rPr lang="ru-RU" dirty="0" smtClean="0"/>
              <a:t>                                 </a:t>
            </a:r>
            <a:r>
              <a:rPr lang="ru-RU" b="1" u="sng" dirty="0" smtClean="0">
                <a:solidFill>
                  <a:srgbClr val="FF0000"/>
                </a:solidFill>
              </a:rPr>
              <a:t>Высшие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i="1" dirty="0" err="1" smtClean="0"/>
              <a:t>Ланцентник</a:t>
            </a:r>
            <a:r>
              <a:rPr lang="ru-RU" i="1" dirty="0" smtClean="0"/>
              <a:t>;                              Рыбы </a:t>
            </a:r>
          </a:p>
          <a:p>
            <a:pPr>
              <a:buNone/>
            </a:pPr>
            <a:r>
              <a:rPr lang="ru-RU" i="1" dirty="0" smtClean="0"/>
              <a:t>   Минога;                                     Земноводные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Миксена</a:t>
            </a:r>
            <a:r>
              <a:rPr lang="ru-RU" i="1" dirty="0" smtClean="0"/>
              <a:t>                                    Пресмыкающиеся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Птицы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Млекопитающие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607323" y="1750207"/>
            <a:ext cx="1000132" cy="7858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000629" y="1857364"/>
            <a:ext cx="114300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Низшие хордовые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02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9"/>
            <a:ext cx="4123944" cy="2000264"/>
          </a:xfrm>
        </p:spPr>
      </p:pic>
      <p:pic>
        <p:nvPicPr>
          <p:cNvPr id="5" name="Рисунок 4" descr="IMG_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5" y="3714752"/>
            <a:ext cx="4486656" cy="249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Кровеносная система низших хордовых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13287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Ланцетник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IMG_01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5" y="2071679"/>
            <a:ext cx="5857916" cy="1318609"/>
          </a:xfrm>
        </p:spPr>
      </p:pic>
      <p:pic>
        <p:nvPicPr>
          <p:cNvPr id="9" name="Рисунок 8" descr="IMG_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500570"/>
            <a:ext cx="6215107" cy="17596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86380" y="3857629"/>
            <a:ext cx="2274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 и </a:t>
            </a:r>
            <a:r>
              <a:rPr lang="ru-RU" sz="3200" dirty="0" err="1" smtClean="0"/>
              <a:t>н</a:t>
            </a:r>
            <a:r>
              <a:rPr lang="ru-RU" sz="3200" dirty="0" smtClean="0"/>
              <a:t> о г 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Классы рыб.</a:t>
            </a:r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285984" y="1357298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215074" y="1428736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714348" y="1857364"/>
            <a:ext cx="2643206" cy="91440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Хрящевые рыбы</a:t>
            </a:r>
            <a:endParaRPr lang="ru-RU" sz="2400" b="1" dirty="0"/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5500694" y="1857364"/>
            <a:ext cx="2786082" cy="91440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Костные</a:t>
            </a:r>
          </a:p>
          <a:p>
            <a:pPr algn="ctr"/>
            <a:r>
              <a:rPr lang="ru-RU" sz="2400" b="1" dirty="0" smtClean="0"/>
              <a:t> рыбы</a:t>
            </a:r>
            <a:endParaRPr lang="ru-RU" sz="2400" b="1" dirty="0"/>
          </a:p>
        </p:txBody>
      </p:sp>
      <p:pic>
        <p:nvPicPr>
          <p:cNvPr id="7" name="Рисунок 6" descr="IMG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14884"/>
            <a:ext cx="3714776" cy="2000264"/>
          </a:xfrm>
          <a:prstGeom prst="rect">
            <a:avLst/>
          </a:prstGeom>
        </p:spPr>
      </p:pic>
      <p:pic>
        <p:nvPicPr>
          <p:cNvPr id="11" name="Рисунок 10" descr="IMG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3714776" cy="2000264"/>
          </a:xfrm>
          <a:prstGeom prst="rect">
            <a:avLst/>
          </a:prstGeom>
        </p:spPr>
      </p:pic>
      <p:pic>
        <p:nvPicPr>
          <p:cNvPr id="12" name="Рисунок 11" descr="IMG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786058"/>
            <a:ext cx="292895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prstTxWarp prst="textDeflateBottom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понятия</a:t>
            </a:r>
            <a:endParaRPr lang="ru-RU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Аорта</a:t>
            </a:r>
            <a:r>
              <a:rPr lang="ru-RU" b="1" i="1" dirty="0" smtClean="0"/>
              <a:t>- самая крупная артерия в организме. Несет артериальную кровь.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Артерии</a:t>
            </a:r>
            <a:r>
              <a:rPr lang="ru-RU" b="1" i="1" dirty="0" smtClean="0"/>
              <a:t> – сосуды, которые идут от сердца.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Вены</a:t>
            </a:r>
            <a:r>
              <a:rPr lang="ru-RU" b="1" i="1" dirty="0" smtClean="0"/>
              <a:t> -  сосуды, которые идут к сердцу.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Капилляры</a:t>
            </a:r>
            <a:r>
              <a:rPr lang="ru-RU" b="1" i="1" dirty="0" smtClean="0"/>
              <a:t> – мельчайшие кровеносные сосуды.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Незамкнутая система </a:t>
            </a:r>
            <a:r>
              <a:rPr lang="ru-RU" b="1" i="1" dirty="0" smtClean="0"/>
              <a:t>- кровеносные сосуды изливают кровь в пространство между клетками органов.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Замкнутая система</a:t>
            </a:r>
            <a:r>
              <a:rPr lang="ru-RU" b="1" i="1" dirty="0" smtClean="0"/>
              <a:t>- кровь движется только по сосудам и не выливается в полость тела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Кровеносная система рыб</a:t>
            </a:r>
            <a:endParaRPr lang="ru-RU" b="1" cap="all" dirty="0">
              <a:ln w="0">
                <a:solidFill>
                  <a:srgbClr val="00B05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лягушка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8358247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Классы земноводных.</a:t>
            </a:r>
            <a:endParaRPr lang="ru-RU" sz="4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071538" y="150017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rot="16200000" flipH="1">
            <a:off x="4127114" y="1912544"/>
            <a:ext cx="1011232" cy="21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29454" y="142873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42844" y="2143116"/>
            <a:ext cx="2286016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хвостатые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86116" y="2428868"/>
            <a:ext cx="2714644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бесхвостые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72264" y="2143116"/>
            <a:ext cx="2286016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безногие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Рисунок 14" descr="IMG_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00438"/>
            <a:ext cx="2447400" cy="1428760"/>
          </a:xfrm>
          <a:prstGeom prst="rect">
            <a:avLst/>
          </a:prstGeom>
        </p:spPr>
      </p:pic>
      <p:pic>
        <p:nvPicPr>
          <p:cNvPr id="16" name="Рисунок 15" descr="IMG_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000504"/>
            <a:ext cx="2392680" cy="1804416"/>
          </a:xfrm>
          <a:prstGeom prst="rect">
            <a:avLst/>
          </a:prstGeom>
        </p:spPr>
      </p:pic>
      <p:pic>
        <p:nvPicPr>
          <p:cNvPr id="17" name="Рисунок 16" descr="IMG_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429000"/>
            <a:ext cx="228601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Кровеносная система земноводных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эволюция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7072363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Классы пресмыкающихся.</a:t>
            </a:r>
            <a:endParaRPr lang="ru-RU" sz="4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250133" y="1464455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rot="5400000">
            <a:off x="4030666" y="1958972"/>
            <a:ext cx="10826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929454" y="150017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7158" y="2285992"/>
            <a:ext cx="2071702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чешуйча</a:t>
            </a:r>
            <a:r>
              <a:rPr lang="ru-RU" sz="2800" b="1" dirty="0" smtClean="0"/>
              <a:t>-</a:t>
            </a:r>
          </a:p>
          <a:p>
            <a:pPr algn="ctr"/>
            <a:r>
              <a:rPr lang="ru-RU" sz="2800" b="1" dirty="0" err="1" smtClean="0"/>
              <a:t>тые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2500306"/>
            <a:ext cx="2000264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Черепа-</a:t>
            </a:r>
          </a:p>
          <a:p>
            <a:pPr algn="ctr"/>
            <a:r>
              <a:rPr lang="ru-RU" sz="2800" b="1" dirty="0" err="1" smtClean="0"/>
              <a:t>хи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2285992"/>
            <a:ext cx="1785950" cy="1000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Кроко</a:t>
            </a:r>
            <a:r>
              <a:rPr lang="ru-RU" sz="3200" b="1" dirty="0" smtClean="0"/>
              <a:t>-</a:t>
            </a:r>
          </a:p>
          <a:p>
            <a:pPr algn="ctr"/>
            <a:r>
              <a:rPr lang="ru-RU" sz="3200" b="1" dirty="0" err="1" smtClean="0"/>
              <a:t>дилы</a:t>
            </a:r>
            <a:endParaRPr lang="ru-RU" sz="3200" b="1" dirty="0"/>
          </a:p>
        </p:txBody>
      </p:sp>
      <p:pic>
        <p:nvPicPr>
          <p:cNvPr id="16" name="Рисунок 15" descr="IMG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429000"/>
            <a:ext cx="2666316" cy="2814444"/>
          </a:xfrm>
          <a:prstGeom prst="rect">
            <a:avLst/>
          </a:prstGeom>
        </p:spPr>
      </p:pic>
      <p:pic>
        <p:nvPicPr>
          <p:cNvPr id="17" name="Рисунок 16" descr="IMG_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71876"/>
            <a:ext cx="2846142" cy="2310008"/>
          </a:xfrm>
          <a:prstGeom prst="rect">
            <a:avLst/>
          </a:prstGeom>
        </p:spPr>
      </p:pic>
      <p:pic>
        <p:nvPicPr>
          <p:cNvPr id="18" name="Рисунок 17" descr="IMG_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357562"/>
            <a:ext cx="2225040" cy="294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Представители и сердце пресмыкающихся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G_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5" y="2500307"/>
            <a:ext cx="2071703" cy="3143272"/>
          </a:xfrm>
          <a:prstGeom prst="rect">
            <a:avLst/>
          </a:prstGeom>
        </p:spPr>
      </p:pic>
      <p:pic>
        <p:nvPicPr>
          <p:cNvPr id="5" name="Рисунок 4" descr="IMG_0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2214554"/>
            <a:ext cx="585791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кровеносной системы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357290" y="1928802"/>
            <a:ext cx="1928826" cy="928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107786" y="1750206"/>
            <a:ext cx="1857388" cy="1071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1473" y="3500439"/>
            <a:ext cx="2928959" cy="271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Незамкнутая</a:t>
            </a:r>
            <a:r>
              <a:rPr lang="ru-RU" dirty="0" smtClean="0"/>
              <a:t> – кровеносные сосуды изливают кровь в пространство между клетками органов. Затем кровь вновь собирается в сосуды и поступает в жабры или легкие.(моллюски, членистоногие)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5" y="3429000"/>
            <a:ext cx="3000396" cy="271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Замкнутая </a:t>
            </a:r>
            <a:r>
              <a:rPr lang="ru-RU" dirty="0" smtClean="0"/>
              <a:t>– </a:t>
            </a:r>
          </a:p>
          <a:p>
            <a:pPr algn="ctr"/>
            <a:r>
              <a:rPr lang="ru-RU" dirty="0" smtClean="0"/>
              <a:t>кровь движется только по сосудам и не выливается в полость тела.(кольчатые черви, хордовые)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sz="2800" b="1" cap="none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Разнообразие птиц</a:t>
            </a:r>
            <a:endParaRPr lang="ru-RU" dirty="0"/>
          </a:p>
        </p:txBody>
      </p:sp>
      <p:pic>
        <p:nvPicPr>
          <p:cNvPr id="3" name="Рисунок 2" descr="IMG_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2522770" cy="4643470"/>
          </a:xfrm>
          <a:prstGeom prst="rect">
            <a:avLst/>
          </a:prstGeom>
        </p:spPr>
      </p:pic>
      <p:pic>
        <p:nvPicPr>
          <p:cNvPr id="4" name="Рисунок 3" descr="IMG_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714488"/>
            <a:ext cx="2491274" cy="4500594"/>
          </a:xfrm>
          <a:prstGeom prst="rect">
            <a:avLst/>
          </a:prstGeom>
        </p:spPr>
      </p:pic>
      <p:pic>
        <p:nvPicPr>
          <p:cNvPr id="6" name="Рисунок 5" descr="IMG_0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500438"/>
            <a:ext cx="1850136" cy="3214686"/>
          </a:xfrm>
          <a:prstGeom prst="rect">
            <a:avLst/>
          </a:prstGeom>
        </p:spPr>
      </p:pic>
      <p:pic>
        <p:nvPicPr>
          <p:cNvPr id="7" name="Рисунок 6" descr="IMG_0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500174"/>
            <a:ext cx="1921067" cy="188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50000">
              <a:srgbClr val="FF0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1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Кровеносная система птиц</a:t>
            </a:r>
            <a:endParaRPr lang="ru-RU" dirty="0"/>
          </a:p>
        </p:txBody>
      </p:sp>
      <p:pic>
        <p:nvPicPr>
          <p:cNvPr id="4" name="Содержимое 3" descr="эволюция_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7" y="1785927"/>
            <a:ext cx="6786611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ru-RU" sz="3200" b="1" cap="none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Разнообразие млекопитающих</a:t>
            </a:r>
            <a:endParaRPr lang="ru-RU" sz="2800" dirty="0"/>
          </a:p>
        </p:txBody>
      </p:sp>
      <p:pic>
        <p:nvPicPr>
          <p:cNvPr id="3" name="Рисунок 2" descr="IMG_0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172882" cy="2222570"/>
          </a:xfrm>
          <a:prstGeom prst="rect">
            <a:avLst/>
          </a:prstGeom>
        </p:spPr>
      </p:pic>
      <p:pic>
        <p:nvPicPr>
          <p:cNvPr id="4" name="Рисунок 3" descr="IMG_0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3929090" cy="2286016"/>
          </a:xfrm>
          <a:prstGeom prst="rect">
            <a:avLst/>
          </a:prstGeom>
        </p:spPr>
      </p:pic>
      <p:pic>
        <p:nvPicPr>
          <p:cNvPr id="5" name="Рисунок 4" descr="IMG_0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00504"/>
            <a:ext cx="4143404" cy="2477070"/>
          </a:xfrm>
          <a:prstGeom prst="rect">
            <a:avLst/>
          </a:prstGeom>
        </p:spPr>
      </p:pic>
      <p:pic>
        <p:nvPicPr>
          <p:cNvPr id="6" name="Рисунок 5" descr="IMG_0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71942"/>
            <a:ext cx="3929090" cy="224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14290"/>
            <a:ext cx="4584192" cy="2657856"/>
          </a:xfrm>
          <a:prstGeom prst="rect">
            <a:avLst/>
          </a:prstGeom>
        </p:spPr>
      </p:pic>
      <p:pic>
        <p:nvPicPr>
          <p:cNvPr id="3" name="Рисунок 2" descr="IMG_0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00372"/>
            <a:ext cx="4143404" cy="3714776"/>
          </a:xfrm>
          <a:prstGeom prst="rect">
            <a:avLst/>
          </a:prstGeom>
        </p:spPr>
      </p:pic>
      <p:pic>
        <p:nvPicPr>
          <p:cNvPr id="4" name="Рисунок 3" descr="IMG_0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71480"/>
            <a:ext cx="1738537" cy="4929222"/>
          </a:xfrm>
          <a:prstGeom prst="rect">
            <a:avLst/>
          </a:prstGeom>
        </p:spPr>
      </p:pic>
      <p:pic>
        <p:nvPicPr>
          <p:cNvPr id="6" name="Рисунок 5" descr="IMG_0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143248"/>
            <a:ext cx="212834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Кровеносная система млекопитающих</a:t>
            </a:r>
            <a:endParaRPr lang="ru-RU" dirty="0"/>
          </a:p>
        </p:txBody>
      </p:sp>
      <p:pic>
        <p:nvPicPr>
          <p:cNvPr id="4" name="Содержимое 3" descr="эволюция_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7"/>
            <a:ext cx="7643867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Схема строения </a:t>
            </a:r>
            <a:r>
              <a:rPr lang="ru-RU" b="1" smtClean="0">
                <a:solidFill>
                  <a:srgbClr val="FF0000"/>
                </a:solidFill>
              </a:rPr>
              <a:t>сердца птиц(А) и млекопитающих(Б)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03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714488"/>
            <a:ext cx="5219728" cy="493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КРОВЬ.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200" b="1" u="sng" dirty="0" smtClean="0">
                <a:solidFill>
                  <a:srgbClr val="FF0000"/>
                </a:solidFill>
              </a:rPr>
              <a:t>Артериальная </a:t>
            </a:r>
            <a:r>
              <a:rPr lang="ru-RU" dirty="0" smtClean="0"/>
              <a:t>                   </a:t>
            </a:r>
            <a:r>
              <a:rPr lang="ru-RU" sz="3200" b="1" u="sng" dirty="0" smtClean="0">
                <a:solidFill>
                  <a:srgbClr val="002060"/>
                </a:solidFill>
              </a:rPr>
              <a:t>Венозная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насыщена кисло               насыщена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родом.                                   углекислым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      газом.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571604" y="1428736"/>
            <a:ext cx="1571636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929190" y="1500174"/>
            <a:ext cx="1643074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СОСТАВ КРОВИ.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58204" cy="4873752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Плазма </a:t>
            </a:r>
            <a:r>
              <a:rPr lang="ru-RU" dirty="0" smtClean="0"/>
              <a:t>                                 </a:t>
            </a:r>
            <a:r>
              <a:rPr lang="ru-RU" b="1" u="sng" dirty="0" smtClean="0">
                <a:solidFill>
                  <a:srgbClr val="7030A0"/>
                </a:solidFill>
              </a:rPr>
              <a:t>Форменные элементы</a:t>
            </a:r>
          </a:p>
          <a:p>
            <a:pPr algn="ctr">
              <a:buNone/>
            </a:pPr>
            <a:endParaRPr lang="ru-RU" b="1" u="sng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u="sng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/>
              <a:t>Вода </a:t>
            </a:r>
            <a:r>
              <a:rPr lang="ru-RU" dirty="0" smtClean="0"/>
              <a:t>  </a:t>
            </a:r>
            <a:r>
              <a:rPr lang="ru-RU" u="sng" dirty="0" smtClean="0"/>
              <a:t>растворенные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u="sng" dirty="0" smtClean="0"/>
              <a:t>питательные </a:t>
            </a:r>
            <a:r>
              <a:rPr lang="ru-RU" u="sng" dirty="0" err="1" smtClean="0"/>
              <a:t>в-ва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u="sng" dirty="0" smtClean="0"/>
              <a:t>и соли.</a:t>
            </a:r>
          </a:p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u="sng" dirty="0" smtClean="0"/>
              <a:t>лейкоциты </a:t>
            </a:r>
            <a:r>
              <a:rPr lang="ru-RU" dirty="0" smtClean="0"/>
              <a:t>   </a:t>
            </a:r>
            <a:r>
              <a:rPr lang="ru-RU" u="sng" dirty="0" smtClean="0"/>
              <a:t>эритроциты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</a:t>
            </a:r>
            <a:r>
              <a:rPr lang="ru-RU" u="sng" dirty="0" smtClean="0"/>
              <a:t>тромбоциты</a:t>
            </a:r>
            <a:r>
              <a:rPr lang="ru-RU" dirty="0" smtClean="0"/>
              <a:t>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71670" y="1285860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43570" y="1214422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857620" y="2928934"/>
            <a:ext cx="264320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322099" y="3393281"/>
            <a:ext cx="271464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286512" y="3643314"/>
            <a:ext cx="342902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14282" y="2571744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1428728" y="2357430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krov_sostav_funkcii_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00042"/>
            <a:ext cx="5214974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Ф У Н К Ц И И    К Р О В И.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08" y="1600200"/>
            <a:ext cx="4643470" cy="487375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Защитная;</a:t>
            </a:r>
          </a:p>
          <a:p>
            <a:r>
              <a:rPr lang="ru-RU" sz="4000" b="1" dirty="0" smtClean="0"/>
              <a:t>Транспортная; </a:t>
            </a:r>
          </a:p>
          <a:p>
            <a:r>
              <a:rPr lang="ru-RU" sz="4000" b="1" dirty="0" smtClean="0"/>
              <a:t>Регуляторная;</a:t>
            </a:r>
          </a:p>
          <a:p>
            <a:r>
              <a:rPr lang="ru-RU" sz="4000" b="1" dirty="0" smtClean="0"/>
              <a:t>Регулирует обмен веществ.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14290"/>
            <a:ext cx="8072495" cy="1203348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r>
              <a:rPr lang="ru-RU" sz="3200" b="1" cap="none" dirty="0" smtClean="0">
                <a:ln w="1905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Строение кровеносной системы</a:t>
            </a:r>
            <a:endParaRPr lang="ru-RU" sz="3200" b="1" cap="none" dirty="0">
              <a:ln w="1905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643042" y="1500174"/>
            <a:ext cx="1071570" cy="928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036348" y="1321578"/>
            <a:ext cx="1143008" cy="1071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42911" y="2571744"/>
            <a:ext cx="157163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Сердце (если имеется)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09" y="2500306"/>
            <a:ext cx="3071835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 о с у </a:t>
            </a:r>
            <a:r>
              <a:rPr lang="ru-RU" sz="2800" b="1" dirty="0" err="1" smtClean="0">
                <a:solidFill>
                  <a:srgbClr val="FF0000"/>
                </a:solidFill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3643306" y="364331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000630" y="4286257"/>
            <a:ext cx="157163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536546" y="3536157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Прямоугольник с двумя вырезанными противолежащими углами 37"/>
          <p:cNvSpPr/>
          <p:nvPr/>
        </p:nvSpPr>
        <p:spPr>
          <a:xfrm>
            <a:off x="2857488" y="4857760"/>
            <a:ext cx="1643075" cy="9144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Артерии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5072067" y="5214950"/>
            <a:ext cx="1571636" cy="9144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Вены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с двумя вырезанными противолежащими углами 39"/>
          <p:cNvSpPr/>
          <p:nvPr/>
        </p:nvSpPr>
        <p:spPr>
          <a:xfrm>
            <a:off x="6858016" y="4714884"/>
            <a:ext cx="1714512" cy="9144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Капилля</a:t>
            </a:r>
            <a:r>
              <a:rPr lang="ru-RU" sz="20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ры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/>
            <a:r>
              <a:rPr lang="ru-RU" sz="18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ВЫВОД: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900634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/>
              <a:t>  	эволюция системы кровообращения  	шла   по пути создания 	высокоорганизованной кровеносной 	системы, обеспечивающей всем 	клеткам тела необходимые для их 	жизни условия;</a:t>
            </a:r>
          </a:p>
          <a:p>
            <a:pPr algn="ctr"/>
            <a:r>
              <a:rPr lang="ru-RU" sz="2800" b="1" i="1" dirty="0" smtClean="0"/>
              <a:t>кровь -это жидкость обеспечивающая лучшее  приспособление различных групп животных к условиям среды.</a:t>
            </a:r>
          </a:p>
          <a:p>
            <a:pPr algn="ctr"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 Моллюсков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071539" y="1142984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286911" y="1928009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57949" y="1000109"/>
            <a:ext cx="1071571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Блок-схема: документ 10"/>
          <p:cNvSpPr/>
          <p:nvPr/>
        </p:nvSpPr>
        <p:spPr>
          <a:xfrm>
            <a:off x="142845" y="2214555"/>
            <a:ext cx="2428892" cy="714380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 Брюхоногие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3000365" y="2857497"/>
            <a:ext cx="2428892" cy="785818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 Двустворчатые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6215075" y="1857364"/>
            <a:ext cx="2428892" cy="857256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 Головоногие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IMG_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3143249"/>
            <a:ext cx="2286016" cy="2071702"/>
          </a:xfrm>
          <a:prstGeom prst="rect">
            <a:avLst/>
          </a:prstGeom>
        </p:spPr>
      </p:pic>
      <p:pic>
        <p:nvPicPr>
          <p:cNvPr id="17" name="Рисунок 16" descr="IMG_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5" y="3929067"/>
            <a:ext cx="2500331" cy="2071702"/>
          </a:xfrm>
          <a:prstGeom prst="rect">
            <a:avLst/>
          </a:prstGeom>
        </p:spPr>
      </p:pic>
      <p:pic>
        <p:nvPicPr>
          <p:cNvPr id="18" name="Рисунок 17" descr="IMG_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5" y="2928934"/>
            <a:ext cx="2428892" cy="227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186767" cy="1143000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b="1" cap="none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Кровеносная система моллюсков</a:t>
            </a:r>
            <a:endParaRPr lang="ru-RU" b="1" cap="none" dirty="0">
              <a:ln w="10541" cmpd="sng">
                <a:solidFill>
                  <a:srgbClr val="0070C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G_0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09" y="1428737"/>
            <a:ext cx="7358115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Тип Членистоногие</a:t>
            </a:r>
            <a:endParaRPr lang="ru-RU" sz="4800" b="1" cap="none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4" name="Содержимое 23" descr="IMG_00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3929066"/>
            <a:ext cx="2143140" cy="2357454"/>
          </a:xfrm>
        </p:spPr>
      </p:pic>
      <p:cxnSp>
        <p:nvCxnSpPr>
          <p:cNvPr id="5" name="Прямая со стрелкой 4"/>
          <p:cNvCxnSpPr>
            <a:endCxn id="17" idx="0"/>
          </p:cNvCxnSpPr>
          <p:nvPr/>
        </p:nvCxnSpPr>
        <p:spPr>
          <a:xfrm rot="5400000">
            <a:off x="1089398" y="1732349"/>
            <a:ext cx="1285884" cy="67866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607587" y="2178836"/>
            <a:ext cx="107157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143637" y="1714488"/>
            <a:ext cx="1214446" cy="78581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85720" y="2714620"/>
            <a:ext cx="2214579" cy="9144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 Ракообразные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3" y="2714620"/>
            <a:ext cx="2286016" cy="9144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 Паукообразные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00761" y="2786058"/>
            <a:ext cx="2143140" cy="9144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 Насекомые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" name="Рисунок 24" descr="IMG_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786191"/>
            <a:ext cx="2071703" cy="2928958"/>
          </a:xfrm>
          <a:prstGeom prst="rect">
            <a:avLst/>
          </a:prstGeom>
        </p:spPr>
      </p:pic>
      <p:pic>
        <p:nvPicPr>
          <p:cNvPr id="26" name="Рисунок 25" descr="IMG_0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714752"/>
            <a:ext cx="1180720" cy="2786082"/>
          </a:xfrm>
          <a:prstGeom prst="rect">
            <a:avLst/>
          </a:prstGeom>
        </p:spPr>
      </p:pic>
      <p:pic>
        <p:nvPicPr>
          <p:cNvPr id="27" name="Рисунок 26" descr="IMG_0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1" y="3714752"/>
            <a:ext cx="109118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Кровеносная система членистоногих</a:t>
            </a:r>
            <a:endParaRPr lang="ru-RU" sz="3200" b="1" cap="none" spc="50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IMG_00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500174"/>
            <a:ext cx="7000924" cy="1928826"/>
          </a:xfrm>
        </p:spPr>
      </p:pic>
      <p:pic>
        <p:nvPicPr>
          <p:cNvPr id="6" name="Рисунок 5" descr="IMG_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429001"/>
            <a:ext cx="4929223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Тип Кольчатые черви</a:t>
            </a:r>
            <a:endParaRPr lang="ru-RU" sz="48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" name="Содержимое 29" descr="IMG_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7" y="3913632"/>
            <a:ext cx="2571768" cy="2087136"/>
          </a:xfrm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2000232" y="1357297"/>
            <a:ext cx="785818" cy="7858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rot="16200000" flipH="1">
            <a:off x="3696497" y="1912142"/>
            <a:ext cx="1012024" cy="23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86447" y="1428737"/>
            <a:ext cx="928696" cy="714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85720" y="2071678"/>
            <a:ext cx="2286016" cy="128588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Класс Олигохеты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3071801" y="2428869"/>
            <a:ext cx="2214579" cy="14144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Класс Полихеты</a:t>
            </a:r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6072197" y="2143116"/>
            <a:ext cx="2214579" cy="128588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Класс Пиявки</a:t>
            </a:r>
            <a:endParaRPr lang="ru-RU" b="1" dirty="0"/>
          </a:p>
        </p:txBody>
      </p:sp>
      <p:pic>
        <p:nvPicPr>
          <p:cNvPr id="31" name="Рисунок 30" descr="IMG_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643314"/>
            <a:ext cx="2435352" cy="2357454"/>
          </a:xfrm>
          <a:prstGeom prst="rect">
            <a:avLst/>
          </a:prstGeom>
        </p:spPr>
      </p:pic>
      <p:pic>
        <p:nvPicPr>
          <p:cNvPr id="32" name="Рисунок 31" descr="IMG_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3" y="3643315"/>
            <a:ext cx="257176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Кровеносная система кольчатых червей.</a:t>
            </a:r>
            <a:endParaRPr lang="ru-RU" b="1" cap="none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кольчатый_0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7"/>
            <a:ext cx="7715304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530</TotalTime>
  <Words>317</Words>
  <Application>Microsoft Office PowerPoint</Application>
  <PresentationFormat>Экран (4:3)</PresentationFormat>
  <Paragraphs>104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ЭВОЛЮЦИЯ КРОВЕНОСНОЙ   СИСТЕМЫ ЖИВОТНЫХ, КРОВЬ.</vt:lpstr>
      <vt:lpstr>Классификация кровеносной системы</vt:lpstr>
      <vt:lpstr>Строение кровеносной системы</vt:lpstr>
      <vt:lpstr>Тип Моллюсков</vt:lpstr>
      <vt:lpstr>Кровеносная система моллюсков</vt:lpstr>
      <vt:lpstr>Тип Членистоногие</vt:lpstr>
      <vt:lpstr>Кровеносная система членистоногих</vt:lpstr>
      <vt:lpstr>Тип Кольчатые черви</vt:lpstr>
      <vt:lpstr>Кровеносная система кольчатых червей.</vt:lpstr>
      <vt:lpstr>Тип Хордовые</vt:lpstr>
      <vt:lpstr>Низшие хордовые</vt:lpstr>
      <vt:lpstr>Кровеносная система низших хордовых</vt:lpstr>
      <vt:lpstr>Классы рыб.</vt:lpstr>
      <vt:lpstr>Основные понятия</vt:lpstr>
      <vt:lpstr>Кровеносная система рыб</vt:lpstr>
      <vt:lpstr>Классы земноводных.</vt:lpstr>
      <vt:lpstr>Кровеносная система земноводных</vt:lpstr>
      <vt:lpstr>Классы пресмыкающихся.</vt:lpstr>
      <vt:lpstr>Представители и сердце пресмыкающихся</vt:lpstr>
      <vt:lpstr>Разнообразие птиц</vt:lpstr>
      <vt:lpstr>Кровеносная система птиц</vt:lpstr>
      <vt:lpstr>Разнообразие млекопитающих</vt:lpstr>
      <vt:lpstr>Презентация PowerPoint</vt:lpstr>
      <vt:lpstr>Кровеносная система млекопитающих</vt:lpstr>
      <vt:lpstr>Схема строения сердца птиц(А) и млекопитающих(Б)</vt:lpstr>
      <vt:lpstr>КРОВЬ.</vt:lpstr>
      <vt:lpstr>СОСТАВ КРОВИ.</vt:lpstr>
      <vt:lpstr>Презентация PowerPoint</vt:lpstr>
      <vt:lpstr>Ф У Н К Ц И И    К Р О В И.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КРОВЕНОСНОЙ   СИСТЕМЫ ЖИВОТНЫХ, КРОВЬ.</dc:title>
  <dc:creator>Коля</dc:creator>
  <cp:lastModifiedBy>Коля</cp:lastModifiedBy>
  <cp:revision>61</cp:revision>
  <dcterms:modified xsi:type="dcterms:W3CDTF">2013-05-23T18:43:35Z</dcterms:modified>
</cp:coreProperties>
</file>