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10/23/2011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9577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eslic`s Document Cyr" pitchFamily="2" charset="0"/>
              </a:rPr>
              <a:t>Сепсис</a:t>
            </a:r>
            <a:endParaRPr lang="ru-RU" sz="7200" dirty="0">
              <a:solidFill>
                <a:srgbClr val="FF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78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87663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Патогенез сепсиса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074" y="908720"/>
            <a:ext cx="6037851" cy="3890739"/>
          </a:xfrm>
        </p:spPr>
      </p:pic>
    </p:spTree>
    <p:extLst>
      <p:ext uri="{BB962C8B-B14F-4D97-AF65-F5344CB8AC3E}">
        <p14:creationId xmlns:p14="http://schemas.microsoft.com/office/powerpoint/2010/main" val="397946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eslic`s Document Cyr" pitchFamily="2" charset="0"/>
              </a:rPr>
              <a:t>Система кровообращения</a:t>
            </a:r>
            <a:endParaRPr lang="ru-RU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Влияние на </a:t>
            </a:r>
            <a:r>
              <a:rPr lang="ru-RU" dirty="0" err="1" smtClean="0"/>
              <a:t>переферический</a:t>
            </a:r>
            <a:r>
              <a:rPr lang="ru-RU" dirty="0" smtClean="0"/>
              <a:t> вазомоторный тонус и изменение нагрузки на миокард</a:t>
            </a:r>
          </a:p>
          <a:p>
            <a:r>
              <a:rPr lang="ru-RU" dirty="0" smtClean="0"/>
              <a:t>Изменение функционирования миокарда под влиянием нейрогуморальных факторов септического шока.</a:t>
            </a:r>
          </a:p>
          <a:p>
            <a:r>
              <a:rPr lang="ru-RU" dirty="0" smtClean="0"/>
              <a:t>Местное воздействие инфекционного агента на сердце.</a:t>
            </a:r>
          </a:p>
          <a:p>
            <a:endParaRPr lang="ru-RU" dirty="0"/>
          </a:p>
          <a:p>
            <a:r>
              <a:rPr lang="ru-RU" dirty="0" smtClean="0"/>
              <a:t>Отмечается избыточная стимуляция </a:t>
            </a:r>
            <a:r>
              <a:rPr lang="en-US" dirty="0" smtClean="0"/>
              <a:t>B</a:t>
            </a:r>
            <a:r>
              <a:rPr lang="ru-RU" dirty="0" smtClean="0"/>
              <a:t>-</a:t>
            </a:r>
            <a:r>
              <a:rPr lang="ru-RU" dirty="0" err="1" smtClean="0"/>
              <a:t>адренорецепторов</a:t>
            </a:r>
            <a:r>
              <a:rPr lang="ru-RU" dirty="0" smtClean="0"/>
              <a:t>, повреждения миокарда, тахикардии что ведет к уменьшению коронарного кровотока, </a:t>
            </a:r>
            <a:r>
              <a:rPr lang="ru-RU" dirty="0" err="1" smtClean="0"/>
              <a:t>дистройии</a:t>
            </a:r>
            <a:r>
              <a:rPr lang="ru-RU" dirty="0" smtClean="0"/>
              <a:t> миокарда.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874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1) Инфекционно экзо- и эндотоксин – факторы </a:t>
            </a:r>
            <a:r>
              <a:rPr lang="ru-RU" dirty="0" err="1" smtClean="0"/>
              <a:t>иниициирующие</a:t>
            </a:r>
            <a:r>
              <a:rPr lang="ru-RU" dirty="0" smtClean="0"/>
              <a:t> Септический каскад.</a:t>
            </a:r>
            <a:endParaRPr lang="ru-RU" dirty="0"/>
          </a:p>
          <a:p>
            <a:r>
              <a:rPr lang="ru-RU" dirty="0" smtClean="0"/>
              <a:t>2) Сепсис – системный ответ на </a:t>
            </a:r>
            <a:r>
              <a:rPr lang="ru-RU" dirty="0" err="1" smtClean="0"/>
              <a:t>инфект</a:t>
            </a:r>
            <a:r>
              <a:rPr lang="ru-RU" dirty="0" smtClean="0"/>
              <a:t>, заключающийся в неконтролируемом выбросе из макрофагов, лимфоцитов и эндотелия комплекса медиаторов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C000"/>
                </a:solidFill>
                <a:latin typeface="Teslic`s Document Cyr" pitchFamily="2" charset="0"/>
              </a:rPr>
              <a:t>Механизм формирования септического ответа </a:t>
            </a:r>
            <a:r>
              <a:rPr lang="en-US" dirty="0" smtClean="0">
                <a:solidFill>
                  <a:srgbClr val="FFC000"/>
                </a:solidFill>
                <a:latin typeface="Teslic`s Document Cyr" pitchFamily="2" charset="0"/>
              </a:rPr>
              <a:t>:</a:t>
            </a:r>
            <a:endParaRPr lang="ru-RU" dirty="0" smtClean="0">
              <a:solidFill>
                <a:srgbClr val="FFC000"/>
              </a:solidFill>
              <a:latin typeface="Teslic`s Document Cyr" pitchFamily="2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1-я фаза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r>
              <a:rPr lang="ru-RU" dirty="0" smtClean="0"/>
              <a:t> Индукция сепсиса – связывание </a:t>
            </a:r>
            <a:r>
              <a:rPr lang="ru-RU" dirty="0" err="1" smtClean="0"/>
              <a:t>мукополисахарида</a:t>
            </a:r>
            <a:r>
              <a:rPr lang="ru-RU" dirty="0" smtClean="0"/>
              <a:t> с </a:t>
            </a:r>
            <a:r>
              <a:rPr lang="en-US" dirty="0" err="1" smtClean="0"/>
              <a:t>lps</a:t>
            </a:r>
            <a:r>
              <a:rPr lang="ru-RU" dirty="0" smtClean="0"/>
              <a:t>-связывающим белком.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2-я фаза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r>
              <a:rPr lang="en-US" dirty="0" smtClean="0"/>
              <a:t> </a:t>
            </a:r>
            <a:r>
              <a:rPr lang="ru-RU" dirty="0" smtClean="0"/>
              <a:t>Синтез и секреция цитокинов.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3-я фаза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Септический каскад, заключающийся в воздействии цитокина на орган-мишень.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C00000"/>
                </a:solidFill>
                <a:latin typeface="Teslic`s Document Cyr" pitchFamily="2" charset="0"/>
              </a:rPr>
              <a:t>Имунологические</a:t>
            </a:r>
            <a:r>
              <a:rPr lang="ru-RU" dirty="0" smtClean="0">
                <a:solidFill>
                  <a:srgbClr val="C00000"/>
                </a:solidFill>
                <a:latin typeface="Teslic`s Document Cyr" pitchFamily="2" charset="0"/>
              </a:rPr>
              <a:t> изменения</a:t>
            </a:r>
            <a:endParaRPr lang="ru-RU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78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11993"/>
            <a:ext cx="4165416" cy="5849308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C00000"/>
                </a:solidFill>
                <a:latin typeface="Teslic`s Document Cyr" pitchFamily="2" charset="0"/>
              </a:rPr>
              <a:t>Имунологические</a:t>
            </a:r>
            <a:r>
              <a:rPr lang="ru-RU" dirty="0" smtClean="0">
                <a:solidFill>
                  <a:srgbClr val="C00000"/>
                </a:solidFill>
                <a:latin typeface="Teslic`s Document Cyr" pitchFamily="2" charset="0"/>
              </a:rPr>
              <a:t> изменения</a:t>
            </a:r>
            <a:endParaRPr lang="ru-RU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88640"/>
            <a:ext cx="7924800" cy="532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  <a:latin typeface="Teslic`s Document Cyr" pitchFamily="2" charset="0"/>
              </a:rPr>
              <a:t>Клинические проявления</a:t>
            </a:r>
            <a:endParaRPr lang="ru-RU" sz="3200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1)Лихорадка – один из главных симптомов, но у больных в острой фазе заболевания присутствует гипотермия.(глубокие нарушения микроциркуляции)</a:t>
            </a:r>
          </a:p>
          <a:p>
            <a:r>
              <a:rPr lang="ru-RU" dirty="0" smtClean="0"/>
              <a:t>2)Важный симптом – СОП(Синдром </a:t>
            </a:r>
            <a:r>
              <a:rPr lang="ru-RU" dirty="0" err="1" smtClean="0"/>
              <a:t>полиорганных</a:t>
            </a:r>
            <a:r>
              <a:rPr lang="ru-RU" dirty="0" smtClean="0"/>
              <a:t> нарушений)</a:t>
            </a:r>
          </a:p>
          <a:p>
            <a:r>
              <a:rPr lang="ru-RU" dirty="0" smtClean="0"/>
              <a:t>3)Поражения дыхательной системы.</a:t>
            </a:r>
          </a:p>
          <a:p>
            <a:r>
              <a:rPr lang="ru-RU" dirty="0" smtClean="0"/>
              <a:t>4)Гемодинамические нарушения.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dirty="0" smtClean="0"/>
              <a:t>Многообразие клинических проявлений придает сложность диагностике сепсиса.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Наиболее часто приходится проводить </a:t>
            </a:r>
            <a:r>
              <a:rPr lang="ru-RU" dirty="0" err="1" smtClean="0"/>
              <a:t>дифдиагноз</a:t>
            </a:r>
            <a:r>
              <a:rPr lang="ru-RU" dirty="0" smtClean="0"/>
              <a:t> с инфекцией мягких тканей.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Что бы не допустить ошибок – нужно активно искать очаг инфекции.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14468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Основная терапия 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/>
              <a:t>санация и дренирование гнойных очагов(иссечение </a:t>
            </a:r>
            <a:r>
              <a:rPr lang="ru-RU" dirty="0" err="1" smtClean="0"/>
              <a:t>некротизированных</a:t>
            </a:r>
            <a:r>
              <a:rPr lang="ru-RU" dirty="0" smtClean="0"/>
              <a:t> тканей). – Без этого не будет эффективна антибиотико-терапия</a:t>
            </a:r>
          </a:p>
          <a:p>
            <a:pPr algn="ctr"/>
            <a:r>
              <a:rPr lang="ru-RU" dirty="0" err="1" smtClean="0">
                <a:solidFill>
                  <a:srgbClr val="FFC000"/>
                </a:solidFill>
              </a:rPr>
              <a:t>Инфузионная</a:t>
            </a:r>
            <a:r>
              <a:rPr lang="ru-RU" dirty="0" smtClean="0">
                <a:solidFill>
                  <a:srgbClr val="FFC000"/>
                </a:solidFill>
              </a:rPr>
              <a:t> терапия 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/>
              <a:t>Необходимо поддержание такого уровня </a:t>
            </a:r>
            <a:r>
              <a:rPr lang="ru-RU" dirty="0" err="1" smtClean="0"/>
              <a:t>гемоглобина,который</a:t>
            </a:r>
            <a:r>
              <a:rPr lang="ru-RU" dirty="0" smtClean="0"/>
              <a:t> может обеспечивать ткани, но </a:t>
            </a:r>
            <a:r>
              <a:rPr lang="ru-RU" dirty="0" err="1" smtClean="0"/>
              <a:t>незапускает</a:t>
            </a:r>
            <a:r>
              <a:rPr lang="ru-RU" dirty="0" smtClean="0"/>
              <a:t> гемотрансфузионные реакции.</a:t>
            </a:r>
          </a:p>
          <a:p>
            <a:r>
              <a:rPr lang="ru-RU" dirty="0" smtClean="0"/>
              <a:t>Применение дофамина для ликвидации гипотензии, вызванной быстрым восполнением ОЦК.</a:t>
            </a:r>
          </a:p>
          <a:p>
            <a:r>
              <a:rPr lang="ru-RU" dirty="0" smtClean="0"/>
              <a:t>Применение адреналина.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1560" y="188640"/>
            <a:ext cx="7924800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200" dirty="0" smtClean="0">
                <a:solidFill>
                  <a:srgbClr val="C00000"/>
                </a:solidFill>
                <a:latin typeface="Teslic`s Document Cyr" pitchFamily="2" charset="0"/>
              </a:rPr>
              <a:t>Лечение сепсиса</a:t>
            </a:r>
            <a:endParaRPr lang="ru-RU" sz="3200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8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Антибиотикотерапия.</a:t>
            </a:r>
          </a:p>
          <a:p>
            <a:pPr algn="ctr"/>
            <a:r>
              <a:rPr lang="ru-RU" dirty="0" smtClean="0"/>
              <a:t>Основные принципы а</a:t>
            </a:r>
            <a:r>
              <a:rPr lang="en-US" dirty="0" smtClean="0"/>
              <a:t>/</a:t>
            </a:r>
            <a:r>
              <a:rPr lang="ru-RU" dirty="0" smtClean="0"/>
              <a:t>б терапии абдоминальных инфекций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Широкий спектр действия</a:t>
            </a:r>
          </a:p>
          <a:p>
            <a:r>
              <a:rPr lang="ru-RU" dirty="0" smtClean="0"/>
              <a:t>Учет структуры и чувствительности возбудителя</a:t>
            </a:r>
          </a:p>
          <a:p>
            <a:r>
              <a:rPr lang="ru-RU" dirty="0" smtClean="0"/>
              <a:t>Учет </a:t>
            </a:r>
            <a:r>
              <a:rPr lang="ru-RU" dirty="0" err="1" smtClean="0"/>
              <a:t>фармодинамики</a:t>
            </a:r>
            <a:r>
              <a:rPr lang="ru-RU" dirty="0" smtClean="0"/>
              <a:t> и </a:t>
            </a:r>
            <a:r>
              <a:rPr lang="ru-RU" dirty="0" err="1" smtClean="0"/>
              <a:t>фармокинетики</a:t>
            </a:r>
            <a:r>
              <a:rPr lang="ru-RU" dirty="0" smtClean="0"/>
              <a:t> препарата</a:t>
            </a:r>
          </a:p>
          <a:p>
            <a:r>
              <a:rPr lang="ru-RU" dirty="0" smtClean="0"/>
              <a:t>Минимальная токсичность</a:t>
            </a:r>
          </a:p>
          <a:p>
            <a:r>
              <a:rPr lang="ru-RU" dirty="0" smtClean="0"/>
              <a:t>Данные о предшествующей а</a:t>
            </a:r>
            <a:r>
              <a:rPr lang="en-US" dirty="0" smtClean="0"/>
              <a:t>/</a:t>
            </a:r>
            <a:r>
              <a:rPr lang="ru-RU" dirty="0" smtClean="0"/>
              <a:t>б терапии</a:t>
            </a:r>
          </a:p>
          <a:p>
            <a:r>
              <a:rPr lang="ru-RU" dirty="0" smtClean="0"/>
              <a:t>Оценка эффективности и затрат</a:t>
            </a:r>
          </a:p>
          <a:p>
            <a:r>
              <a:rPr lang="ru-RU" dirty="0" smtClean="0"/>
              <a:t>Резистентность возбудителя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11560" y="188640"/>
            <a:ext cx="7924800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200" dirty="0" smtClean="0">
                <a:solidFill>
                  <a:srgbClr val="C00000"/>
                </a:solidFill>
                <a:latin typeface="Teslic`s Document Cyr" pitchFamily="2" charset="0"/>
              </a:rPr>
              <a:t>Лечение сепсиса</a:t>
            </a:r>
            <a:endParaRPr lang="ru-RU" sz="3200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9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Принципы а</a:t>
            </a:r>
            <a:r>
              <a:rPr lang="en-US" dirty="0" smtClean="0">
                <a:solidFill>
                  <a:srgbClr val="FFC000"/>
                </a:solidFill>
              </a:rPr>
              <a:t>/</a:t>
            </a:r>
            <a:r>
              <a:rPr lang="ru-RU" dirty="0" smtClean="0">
                <a:solidFill>
                  <a:srgbClr val="FFC000"/>
                </a:solidFill>
              </a:rPr>
              <a:t>б терапии абдоминального сепсиса в хирургии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/>
              <a:t>Закрытие всего спектра потенциальных </a:t>
            </a:r>
            <a:r>
              <a:rPr lang="ru-RU" dirty="0" err="1" smtClean="0"/>
              <a:t>патогенеов</a:t>
            </a:r>
            <a:endParaRPr lang="ru-RU" dirty="0" smtClean="0"/>
          </a:p>
          <a:p>
            <a:r>
              <a:rPr lang="ru-RU" dirty="0" err="1" smtClean="0"/>
              <a:t>Продожительность</a:t>
            </a:r>
            <a:r>
              <a:rPr lang="ru-RU" dirty="0" smtClean="0"/>
              <a:t> терапии (С сменой режима каждые 7-10сут.)</a:t>
            </a:r>
          </a:p>
          <a:p>
            <a:r>
              <a:rPr lang="ru-RU" dirty="0" smtClean="0"/>
              <a:t>Смена препарата через 4 </a:t>
            </a:r>
            <a:r>
              <a:rPr lang="ru-RU" dirty="0" err="1" smtClean="0"/>
              <a:t>сут</a:t>
            </a:r>
            <a:r>
              <a:rPr lang="ru-RU" dirty="0" smtClean="0"/>
              <a:t>. Адекватной </a:t>
            </a:r>
            <a:r>
              <a:rPr lang="ru-RU" dirty="0" err="1" smtClean="0"/>
              <a:t>антибак</a:t>
            </a:r>
            <a:r>
              <a:rPr lang="ru-RU" dirty="0" smtClean="0"/>
              <a:t> терапии при отсутствии клинических улучшений.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1560" y="188640"/>
            <a:ext cx="7924800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200" dirty="0" smtClean="0">
                <a:solidFill>
                  <a:srgbClr val="C00000"/>
                </a:solidFill>
                <a:latin typeface="Teslic`s Document Cyr" pitchFamily="2" charset="0"/>
              </a:rPr>
              <a:t>Лечение сепсиса</a:t>
            </a:r>
            <a:endParaRPr lang="ru-RU" sz="3200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38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Иммунотерапия</a:t>
            </a:r>
          </a:p>
          <a:p>
            <a:pPr algn="ctr"/>
            <a:r>
              <a:rPr lang="ru-RU" dirty="0" smtClean="0"/>
              <a:t>Введение </a:t>
            </a:r>
            <a:r>
              <a:rPr lang="ru-RU" dirty="0" err="1" smtClean="0"/>
              <a:t>лейковзвеси</a:t>
            </a:r>
            <a:r>
              <a:rPr lang="ru-RU" dirty="0"/>
              <a:t> </a:t>
            </a:r>
            <a:r>
              <a:rPr lang="ru-RU" dirty="0" smtClean="0"/>
              <a:t>– в случае недостатка клеточных факторов.</a:t>
            </a:r>
          </a:p>
          <a:p>
            <a:pPr algn="ctr"/>
            <a:r>
              <a:rPr lang="ru-RU" dirty="0" smtClean="0"/>
              <a:t>Введение лейкоцитарного интерферона – при недостатке гуморального иммунитета</a:t>
            </a:r>
          </a:p>
          <a:p>
            <a:pPr algn="ctr"/>
            <a:r>
              <a:rPr lang="ru-RU" dirty="0" smtClean="0"/>
              <a:t>Применение </a:t>
            </a:r>
            <a:r>
              <a:rPr lang="ru-RU" dirty="0" err="1" smtClean="0"/>
              <a:t>поликлональных</a:t>
            </a:r>
            <a:r>
              <a:rPr lang="ru-RU" dirty="0" smtClean="0"/>
              <a:t> </a:t>
            </a:r>
            <a:r>
              <a:rPr lang="en-US" dirty="0" err="1" smtClean="0"/>
              <a:t>Ig</a:t>
            </a:r>
            <a:r>
              <a:rPr lang="ru-RU" dirty="0" smtClean="0"/>
              <a:t> – при высокой концентрации эндотоксина в плазме.</a:t>
            </a:r>
          </a:p>
          <a:p>
            <a:pPr algn="ctr"/>
            <a:r>
              <a:rPr lang="ru-RU" dirty="0" smtClean="0"/>
              <a:t>Антагонистов рецепторов </a:t>
            </a:r>
            <a:r>
              <a:rPr lang="en-US" dirty="0" smtClean="0"/>
              <a:t>IL-1</a:t>
            </a:r>
            <a:r>
              <a:rPr lang="ru-RU" dirty="0"/>
              <a:t> </a:t>
            </a:r>
            <a:r>
              <a:rPr lang="ru-RU" dirty="0" smtClean="0"/>
              <a:t>и фактора, активирующего тромбоциты.</a:t>
            </a:r>
            <a:endParaRPr lang="en-US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1560" y="188640"/>
            <a:ext cx="7924800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200" dirty="0" smtClean="0">
                <a:solidFill>
                  <a:srgbClr val="C00000"/>
                </a:solidFill>
                <a:latin typeface="Teslic`s Document Cyr" pitchFamily="2" charset="0"/>
              </a:rPr>
              <a:t>Лечение сепсиса</a:t>
            </a:r>
            <a:endParaRPr lang="ru-RU" sz="3200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45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C000"/>
                </a:solidFill>
              </a:rPr>
              <a:t>Детоксикация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ru-RU" dirty="0" smtClean="0">
              <a:solidFill>
                <a:srgbClr val="FFC000"/>
              </a:solidFill>
            </a:endParaRPr>
          </a:p>
          <a:p>
            <a:pPr algn="ctr"/>
            <a:r>
              <a:rPr lang="ru-RU" dirty="0" smtClean="0"/>
              <a:t>Рекомендуется применение экстракорпоральной  </a:t>
            </a:r>
            <a:r>
              <a:rPr lang="ru-RU" dirty="0" err="1" smtClean="0"/>
              <a:t>детоксикации</a:t>
            </a:r>
            <a:r>
              <a:rPr lang="ru-RU" dirty="0" smtClean="0"/>
              <a:t>, и </a:t>
            </a:r>
            <a:r>
              <a:rPr lang="ru-RU" dirty="0" err="1" smtClean="0"/>
              <a:t>энтеросорбции</a:t>
            </a:r>
            <a:r>
              <a:rPr lang="ru-RU" dirty="0" smtClean="0"/>
              <a:t>, аппликационной сорбции непрямое электрохимическое окисление метаболитов</a:t>
            </a:r>
          </a:p>
          <a:p>
            <a:pPr algn="ctr"/>
            <a:r>
              <a:rPr lang="ru-RU" dirty="0" smtClean="0"/>
              <a:t>Показания к применению – </a:t>
            </a:r>
            <a:r>
              <a:rPr lang="ru-RU" dirty="0" err="1" smtClean="0"/>
              <a:t>несотоятельность</a:t>
            </a:r>
            <a:r>
              <a:rPr lang="ru-RU" dirty="0" smtClean="0"/>
              <a:t> консервативного лечения.</a:t>
            </a:r>
          </a:p>
          <a:p>
            <a:pPr algn="ctr"/>
            <a:r>
              <a:rPr lang="ru-RU" dirty="0" smtClean="0">
                <a:solidFill>
                  <a:srgbClr val="FFC000"/>
                </a:solidFill>
              </a:rPr>
              <a:t>ИВЛ</a:t>
            </a:r>
          </a:p>
          <a:p>
            <a:pPr algn="ctr"/>
            <a:r>
              <a:rPr lang="ru-RU" dirty="0" smtClean="0">
                <a:solidFill>
                  <a:srgbClr val="FFC000"/>
                </a:solidFill>
              </a:rPr>
              <a:t>Проведение противовоспалительной терапии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ru-RU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1560" y="188640"/>
            <a:ext cx="7924800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200" dirty="0" smtClean="0">
                <a:solidFill>
                  <a:srgbClr val="C00000"/>
                </a:solidFill>
                <a:latin typeface="Teslic`s Document Cyr" pitchFamily="2" charset="0"/>
              </a:rPr>
              <a:t>Лечение сепсиса</a:t>
            </a:r>
            <a:endParaRPr lang="ru-RU" sz="3200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60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71078"/>
            <a:ext cx="5983560" cy="4609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943835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C000"/>
                </a:solidFill>
              </a:rPr>
              <a:t>Спасибо за внимание</a:t>
            </a:r>
            <a:endParaRPr lang="ru-RU" sz="6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6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eslic`s Document Cyr" pitchFamily="2" charset="0"/>
              </a:rPr>
              <a:t>История</a:t>
            </a:r>
            <a:endParaRPr lang="ru-RU" dirty="0">
              <a:solidFill>
                <a:srgbClr val="FF0000"/>
              </a:solidFill>
              <a:latin typeface="Teslic`s Document Cyr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96752"/>
            <a:ext cx="7924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О гнилокровии говорили еще во времена Гиппократа</a:t>
            </a:r>
            <a:r>
              <a:rPr lang="ru-RU" sz="2400" dirty="0"/>
              <a:t> </a:t>
            </a:r>
            <a:r>
              <a:rPr lang="ru-RU" sz="2400" dirty="0" smtClean="0"/>
              <a:t>и Галена.</a:t>
            </a:r>
          </a:p>
          <a:p>
            <a:pPr marL="0" indent="0" algn="ctr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1782835"/>
            <a:ext cx="3246792" cy="31647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480" y="1772816"/>
            <a:ext cx="2238612" cy="317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3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Но только в </a:t>
            </a:r>
            <a:r>
              <a:rPr lang="en-US" dirty="0" smtClean="0"/>
              <a:t>XVI-XVII </a:t>
            </a:r>
            <a:r>
              <a:rPr lang="ru-RU" dirty="0" smtClean="0"/>
              <a:t>вв. А. Паре, Парацельс и Сильвий высказали предположение о связи сепсиса с интоксикацией от некоторых химических веществ.</a:t>
            </a:r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eslic`s Document Cyr" pitchFamily="2" charset="0"/>
              </a:rPr>
              <a:t>История</a:t>
            </a:r>
            <a:endParaRPr lang="ru-RU" dirty="0">
              <a:solidFill>
                <a:srgbClr val="FF0000"/>
              </a:solidFill>
              <a:latin typeface="Teslic`s Document Cyr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470422"/>
            <a:ext cx="1872208" cy="24962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78" y="2470422"/>
            <a:ext cx="1820202" cy="24962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89"/>
          <a:stretch/>
        </p:blipFill>
        <p:spPr>
          <a:xfrm>
            <a:off x="5364088" y="2470423"/>
            <a:ext cx="1944216" cy="252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4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2987824" cy="1972816"/>
          </a:xfrm>
        </p:spPr>
        <p:txBody>
          <a:bodyPr/>
          <a:lstStyle/>
          <a:p>
            <a:r>
              <a:rPr lang="ru-RU" dirty="0"/>
              <a:t>Р. </a:t>
            </a:r>
            <a:r>
              <a:rPr lang="ru-RU" dirty="0" smtClean="0"/>
              <a:t>Вирхов, </a:t>
            </a:r>
            <a:r>
              <a:rPr lang="ru-RU" dirty="0"/>
              <a:t>предложил, </a:t>
            </a:r>
            <a:r>
              <a:rPr lang="ru-RU" dirty="0" smtClean="0"/>
              <a:t>различать </a:t>
            </a:r>
            <a:r>
              <a:rPr lang="ru-RU" dirty="0"/>
              <a:t>пиемию, для </a:t>
            </a:r>
            <a:r>
              <a:rPr lang="ru-RU" dirty="0" smtClean="0"/>
              <a:t>которой </a:t>
            </a:r>
            <a:r>
              <a:rPr lang="ru-RU" dirty="0"/>
              <a:t>характерно гнойное метастазирование, и септицемию — </a:t>
            </a:r>
            <a:r>
              <a:rPr lang="ru-RU" dirty="0" smtClean="0"/>
              <a:t>состояние</a:t>
            </a:r>
            <a:r>
              <a:rPr lang="ru-RU" dirty="0"/>
              <a:t>, при котором септические метастазы не появляются.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eslic`s Document Cyr" pitchFamily="2" charset="0"/>
              </a:rPr>
              <a:t>История</a:t>
            </a:r>
            <a:endParaRPr lang="ru-RU" dirty="0">
              <a:solidFill>
                <a:srgbClr val="FF0000"/>
              </a:solidFill>
              <a:latin typeface="Teslic`s Document Cyr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52936"/>
            <a:ext cx="1781430" cy="2592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84168" y="1052736"/>
            <a:ext cx="252028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Пирогов </a:t>
            </a:r>
            <a:r>
              <a:rPr lang="ru-RU" sz="1500" dirty="0"/>
              <a:t>считал, что пиемия есть «миазма­тическое заболевание», отличающееся «особой прилипчивостью», и развитие этого феномена неизбежно свидетельствует об общем заражении организма</a:t>
            </a:r>
            <a:r>
              <a:rPr lang="ru-RU" sz="1500" dirty="0"/>
              <a:t>. Н. И. Пирогов попытался определить значение первичного очага инфекции в патогенезе раневого сепсиса, а </a:t>
            </a:r>
            <a:r>
              <a:rPr lang="ru-RU" sz="1500" dirty="0" smtClean="0"/>
              <a:t>также </a:t>
            </a:r>
            <a:r>
              <a:rPr lang="ru-RU" sz="1500" dirty="0"/>
              <a:t>подробно описал его общую и локальную симптоматику. . Гению этого ученого мы обязаны формулировкой представлений о септицемии и пиемии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369" y="1102658"/>
            <a:ext cx="2267504" cy="290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69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924800" cy="4114800"/>
          </a:xfrm>
        </p:spPr>
        <p:txBody>
          <a:bodyPr/>
          <a:lstStyle/>
          <a:p>
            <a:r>
              <a:rPr lang="ru-RU" dirty="0" smtClean="0"/>
              <a:t>Международная </a:t>
            </a:r>
            <a:r>
              <a:rPr lang="ru-RU" dirty="0"/>
              <a:t>терминология в отношении дефиниции «сепсис» принята на согласительной конференции Американской коллегии торакальных хирургов и Общества специалистов интенсивной </a:t>
            </a:r>
            <a:r>
              <a:rPr lang="ru-RU" dirty="0" smtClean="0"/>
              <a:t>терапии.</a:t>
            </a:r>
          </a:p>
          <a:p>
            <a:r>
              <a:rPr lang="ru-RU" dirty="0"/>
              <a:t>На Чикагской конференции было признано, что без инфекции сепсиса быть не может. Введение специальным решением конференции в терминологию сепсиса такого понятия, как синдром системного воспалительного ответа (ССВО — SIRS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терминологию сепсиса вводится - </a:t>
            </a:r>
            <a:r>
              <a:rPr lang="ru-RU" dirty="0"/>
              <a:t>Синдром системного воспалительного ответа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eslic`s Document Cyr" pitchFamily="2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Teslic`s Document Cyr" pitchFamily="2" charset="0"/>
              </a:rPr>
              <a:t>SIRS</a:t>
            </a:r>
            <a:r>
              <a:rPr lang="ru-RU" sz="2000" dirty="0" smtClean="0">
                <a:solidFill>
                  <a:srgbClr val="FF0000"/>
                </a:solidFill>
                <a:latin typeface="Teslic`s Document Cyr" pitchFamily="2" charset="0"/>
              </a:rPr>
              <a:t>)</a:t>
            </a:r>
            <a:endParaRPr lang="ru-RU" sz="2000" dirty="0">
              <a:solidFill>
                <a:srgbClr val="FF0000"/>
              </a:solidFill>
              <a:latin typeface="Teslic`s Document Cyr" pitchFamily="2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eslic`s Document Cyr" pitchFamily="2" charset="0"/>
              </a:rPr>
              <a:t>История</a:t>
            </a:r>
            <a:endParaRPr lang="ru-RU" dirty="0">
              <a:solidFill>
                <a:srgbClr val="FF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8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780928"/>
            <a:ext cx="79248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ССВО (SIRS) является клиническим выражением </a:t>
            </a:r>
            <a:r>
              <a:rPr lang="ru-RU" sz="2000" dirty="0" err="1"/>
              <a:t>генерализованной</a:t>
            </a:r>
            <a:r>
              <a:rPr lang="ru-RU" sz="2000" dirty="0"/>
              <a:t> воспалительной реакции, которая в специальной литературе чаще определяется как системный воспалительный ответ (СВО).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24800" cy="792088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ru-RU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>Синдром </a:t>
            </a:r>
            <a:r>
              <a:rPr lang="ru-RU" sz="2000" cap="none" spc="30" dirty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>системного воспалительного </a:t>
            </a:r>
            <a:r>
              <a:rPr lang="ru-RU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>ответа</a:t>
            </a:r>
            <a:r>
              <a:rPr lang="en-US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/>
            </a:r>
            <a:br>
              <a:rPr lang="en-US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</a:br>
            <a:r>
              <a:rPr lang="en-US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>(SIRS)</a:t>
            </a:r>
            <a:endParaRPr lang="ru-RU" sz="2400" dirty="0">
              <a:solidFill>
                <a:srgbClr val="FF0000"/>
              </a:solidFill>
              <a:latin typeface="Teslic`s Document Cy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6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24800" cy="792088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ru-RU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>Синдром </a:t>
            </a:r>
            <a:r>
              <a:rPr lang="ru-RU" sz="2000" cap="none" spc="30" dirty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>системного воспалительного </a:t>
            </a:r>
            <a:r>
              <a:rPr lang="ru-RU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>ответа</a:t>
            </a:r>
            <a:r>
              <a:rPr lang="en-US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/>
            </a:r>
            <a:br>
              <a:rPr lang="en-US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</a:br>
            <a:r>
              <a:rPr lang="en-US" sz="2000" cap="none" spc="30" dirty="0" smtClean="0">
                <a:solidFill>
                  <a:srgbClr val="FF0000"/>
                </a:solidFill>
                <a:latin typeface="Teslic`s Document Cyr" pitchFamily="2" charset="0"/>
                <a:ea typeface="+mn-ea"/>
                <a:cs typeface="+mn-cs"/>
              </a:rPr>
              <a:t>(SIRS)</a:t>
            </a:r>
            <a:endParaRPr lang="ru-RU" sz="2400" dirty="0">
              <a:solidFill>
                <a:srgbClr val="FF0000"/>
              </a:solidFill>
              <a:latin typeface="Teslic`s Document Cyr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19675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eslic`s Document Cyr" pitchFamily="2" charset="0"/>
              </a:rPr>
              <a:t>Критерии</a:t>
            </a:r>
            <a:r>
              <a:rPr lang="en-US" dirty="0" smtClean="0">
                <a:solidFill>
                  <a:srgbClr val="FFC000"/>
                </a:solidFill>
                <a:latin typeface="Teslic`s Document Cyr" pitchFamily="2" charset="0"/>
              </a:rPr>
              <a:t> :</a:t>
            </a:r>
            <a:endParaRPr lang="ru-RU" dirty="0">
              <a:solidFill>
                <a:srgbClr val="FFC000"/>
              </a:solidFill>
              <a:latin typeface="Teslic`s Document Cy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Тахикардия</a:t>
            </a:r>
            <a:r>
              <a:rPr lang="ru-RU" dirty="0"/>
              <a:t> &gt; 90 ударов в 1 мин</a:t>
            </a:r>
          </a:p>
          <a:p>
            <a:pPr algn="ctr"/>
            <a:r>
              <a:rPr lang="ru-RU" dirty="0" err="1">
                <a:solidFill>
                  <a:srgbClr val="FFC000"/>
                </a:solidFill>
              </a:rPr>
              <a:t>Тахипноэ</a:t>
            </a:r>
            <a:r>
              <a:rPr lang="ru-RU" dirty="0"/>
              <a:t> &gt; 20 в 1 мин или </a:t>
            </a:r>
            <a:r>
              <a:rPr lang="ru-RU" dirty="0" err="1" smtClean="0"/>
              <a:t>РаС</a:t>
            </a:r>
            <a:r>
              <a:rPr lang="en-US" dirty="0" smtClean="0"/>
              <a:t>O2</a:t>
            </a:r>
            <a:r>
              <a:rPr lang="ru-RU" dirty="0" smtClean="0"/>
              <a:t>&lt; </a:t>
            </a:r>
            <a:r>
              <a:rPr lang="ru-RU" dirty="0"/>
              <a:t>32 мм рт. ст. на фоне ИВ Л</a:t>
            </a:r>
          </a:p>
          <a:p>
            <a:pPr algn="ctr"/>
            <a:r>
              <a:rPr lang="ru-RU" dirty="0">
                <a:solidFill>
                  <a:srgbClr val="FFC000"/>
                </a:solidFill>
              </a:rPr>
              <a:t>Температура</a:t>
            </a:r>
            <a:r>
              <a:rPr lang="ru-RU" dirty="0"/>
              <a:t> &gt; 38,0 °С или &lt; 36,0 °С</a:t>
            </a:r>
          </a:p>
          <a:p>
            <a:pPr algn="ctr"/>
            <a:r>
              <a:rPr lang="ru-RU" dirty="0">
                <a:solidFill>
                  <a:srgbClr val="FFC000"/>
                </a:solidFill>
              </a:rPr>
              <a:t>Количество лейкоцитов в периферической крови</a:t>
            </a:r>
            <a:r>
              <a:rPr lang="ru-RU" dirty="0"/>
              <a:t> &gt;12 х 10</a:t>
            </a:r>
            <a:r>
              <a:rPr lang="ru-RU" baseline="30000" dirty="0"/>
              <a:t>9</a:t>
            </a:r>
            <a:r>
              <a:rPr lang="ru-RU" dirty="0"/>
              <a:t> /л или</a:t>
            </a:r>
          </a:p>
          <a:p>
            <a:pPr algn="ctr"/>
            <a:r>
              <a:rPr lang="ru-RU" dirty="0"/>
              <a:t>&lt; 4 х 10</a:t>
            </a:r>
            <a:r>
              <a:rPr lang="ru-RU" baseline="30000" dirty="0"/>
              <a:t>9</a:t>
            </a:r>
            <a:r>
              <a:rPr lang="ru-RU" dirty="0"/>
              <a:t> /л</a:t>
            </a:r>
          </a:p>
          <a:p>
            <a:pPr algn="ctr"/>
            <a:r>
              <a:rPr lang="ru-RU" dirty="0"/>
              <a:t>либо число незрелых форм &gt; 10 %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789040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Наличие хотя бы 2-х из этих симптомов подтверждают возможное наличие сепсиса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36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7924800" cy="6046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eslic`s Document Cyr" pitchFamily="2" charset="0"/>
              </a:rPr>
              <a:t>Классификация сепсиса</a:t>
            </a:r>
            <a:endParaRPr lang="ru-RU" sz="2800" dirty="0">
              <a:solidFill>
                <a:srgbClr val="C00000"/>
              </a:solidFill>
              <a:latin typeface="Teslic`s Document Cyr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Классификация сепсиса</a:t>
            </a:r>
          </a:p>
          <a:p>
            <a:r>
              <a:rPr lang="ru-RU" dirty="0">
                <a:solidFill>
                  <a:srgbClr val="FFC000"/>
                </a:solidFill>
              </a:rPr>
              <a:t>По происхождению:</a:t>
            </a:r>
          </a:p>
          <a:p>
            <a:r>
              <a:rPr lang="ru-RU" dirty="0"/>
              <a:t>Раневой (после гнойной раны).</a:t>
            </a:r>
          </a:p>
          <a:p>
            <a:r>
              <a:rPr lang="ru-RU" dirty="0"/>
              <a:t>Послеоперационный (нарушение асептики).</a:t>
            </a:r>
          </a:p>
          <a:p>
            <a:r>
              <a:rPr lang="ru-RU" dirty="0"/>
              <a:t>Воспалительный( после острой хирургической инфекции).</a:t>
            </a:r>
          </a:p>
          <a:p>
            <a:r>
              <a:rPr lang="ru-RU" dirty="0">
                <a:solidFill>
                  <a:srgbClr val="FFC000"/>
                </a:solidFill>
              </a:rPr>
              <a:t>По возбудителю:</a:t>
            </a:r>
          </a:p>
          <a:p>
            <a:r>
              <a:rPr lang="ru-RU" dirty="0"/>
              <a:t>Стафилококковый.</a:t>
            </a:r>
          </a:p>
          <a:p>
            <a:r>
              <a:rPr lang="ru-RU" dirty="0"/>
              <a:t>Стрептококковый и др.</a:t>
            </a:r>
          </a:p>
          <a:p>
            <a:r>
              <a:rPr lang="ru-RU" dirty="0">
                <a:solidFill>
                  <a:srgbClr val="FFC000"/>
                </a:solidFill>
              </a:rPr>
              <a:t>По времени возникновения:</a:t>
            </a:r>
          </a:p>
          <a:p>
            <a:r>
              <a:rPr lang="ru-RU" dirty="0"/>
              <a:t>Ранний (до 14 дней с момента появления первичного очага).</a:t>
            </a:r>
          </a:p>
          <a:p>
            <a:r>
              <a:rPr lang="ru-RU" dirty="0"/>
              <a:t>Поздний (после 14 дней с момента появления первичного очага).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По </a:t>
            </a:r>
            <a:r>
              <a:rPr lang="ru-RU" dirty="0">
                <a:solidFill>
                  <a:srgbClr val="FFC000"/>
                </a:solidFill>
              </a:rPr>
              <a:t>клинико-анатомическим признакам:</a:t>
            </a:r>
          </a:p>
          <a:p>
            <a:r>
              <a:rPr lang="ru-RU" dirty="0" err="1"/>
              <a:t>Септикопиемия</a:t>
            </a:r>
            <a:r>
              <a:rPr lang="ru-RU" dirty="0"/>
              <a:t> - сепсис с "метастазами", т. е. с образованием в органах и тканях гнойных очагов.</a:t>
            </a:r>
          </a:p>
          <a:p>
            <a:r>
              <a:rPr lang="ru-RU" dirty="0"/>
              <a:t>Септицемия - сепсис без "метастазов", без образования гнойных очагов (клинически протекает тяжелее).</a:t>
            </a:r>
          </a:p>
        </p:txBody>
      </p:sp>
    </p:spTree>
    <p:extLst>
      <p:ext uri="{BB962C8B-B14F-4D97-AF65-F5344CB8AC3E}">
        <p14:creationId xmlns:p14="http://schemas.microsoft.com/office/powerpoint/2010/main" val="2816478315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628</TotalTime>
  <Words>806</Words>
  <Application>Microsoft Office PowerPoint</Application>
  <PresentationFormat>Экран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Горизонт</vt:lpstr>
      <vt:lpstr>Презентация PowerPoint</vt:lpstr>
      <vt:lpstr>Презентация PowerPoint</vt:lpstr>
      <vt:lpstr>История</vt:lpstr>
      <vt:lpstr>История</vt:lpstr>
      <vt:lpstr>История</vt:lpstr>
      <vt:lpstr>История</vt:lpstr>
      <vt:lpstr>Синдром системного воспалительного ответа (SIRS)</vt:lpstr>
      <vt:lpstr>Синдром системного воспалительного ответа (SIRS)</vt:lpstr>
      <vt:lpstr>Презентация PowerPoint</vt:lpstr>
      <vt:lpstr>Презентация PowerPoint</vt:lpstr>
      <vt:lpstr>Система кровообращения</vt:lpstr>
      <vt:lpstr>Имунологические изменения</vt:lpstr>
      <vt:lpstr>Имунологические изменения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Сепсис</dc:title>
  <dc:creator>admin</dc:creator>
  <cp:lastModifiedBy>admin</cp:lastModifiedBy>
  <cp:revision>23</cp:revision>
  <dcterms:created xsi:type="dcterms:W3CDTF">2011-10-23T15:18:18Z</dcterms:created>
  <dcterms:modified xsi:type="dcterms:W3CDTF">2011-10-24T01:53:55Z</dcterms:modified>
</cp:coreProperties>
</file>