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2" r:id="rId5"/>
    <p:sldId id="271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9" r:id="rId14"/>
    <p:sldId id="270" r:id="rId15"/>
    <p:sldId id="274" r:id="rId16"/>
    <p:sldId id="275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115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onlight title.png"/>
          <p:cNvPicPr>
            <a:picLocks noChangeAspect="1"/>
          </p:cNvPicPr>
          <p:nvPr/>
        </p:nvPicPr>
        <p:blipFill>
          <a:blip r:embed="rId2" cstate="print"/>
          <a:srcRect l="6765" r="4151" b="4117"/>
          <a:stretch>
            <a:fillRect/>
          </a:stretch>
        </p:blipFill>
        <p:spPr>
          <a:xfrm>
            <a:off x="0" y="0"/>
            <a:ext cx="9144000" cy="6859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5410200" cy="1801906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4724400" cy="1676400"/>
          </a:xfrm>
        </p:spPr>
        <p:txBody>
          <a:bodyPr>
            <a:normAutofit/>
          </a:bodyPr>
          <a:lstStyle>
            <a:lvl1pPr marL="0" indent="0" algn="l"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47908"/>
            <a:ext cx="2133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97D033AB-60F2-4BA5-BD3F-EB7ABF32BFE3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44234"/>
            <a:ext cx="2895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1960"/>
            <a:ext cx="1066800" cy="2151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05BEF4-DED9-4B39-86E0-C64802178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1981201"/>
            <a:ext cx="5325315" cy="3841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33AB-60F2-4BA5-BD3F-EB7ABF32BFE3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BEF4-DED9-4B39-86E0-C64802178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93751"/>
            <a:ext cx="1371600" cy="5041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793751"/>
            <a:ext cx="4500562" cy="5041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33AB-60F2-4BA5-BD3F-EB7ABF32BFE3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BEF4-DED9-4B39-86E0-C64802178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33AB-60F2-4BA5-BD3F-EB7ABF32BFE3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BEF4-DED9-4B39-86E0-C64802178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section.png"/>
          <p:cNvPicPr>
            <a:picLocks noChangeAspect="1"/>
          </p:cNvPicPr>
          <p:nvPr/>
        </p:nvPicPr>
        <p:blipFill>
          <a:blip r:embed="rId2" cstate="print"/>
          <a:srcRect l="6389" r="4959" b="27051"/>
          <a:stretch>
            <a:fillRect/>
          </a:stretch>
        </p:blipFill>
        <p:spPr>
          <a:xfrm>
            <a:off x="0" y="0"/>
            <a:ext cx="9144000" cy="6858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6200"/>
            <a:ext cx="7772400" cy="94129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33AB-60F2-4BA5-BD3F-EB7ABF32BFE3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BEF4-DED9-4B39-86E0-C64802178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438" y="2003425"/>
            <a:ext cx="2971800" cy="38322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03425"/>
            <a:ext cx="2971800" cy="38322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33AB-60F2-4BA5-BD3F-EB7ABF32BFE3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BEF4-DED9-4B39-86E0-C64802178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199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33AB-60F2-4BA5-BD3F-EB7ABF32BFE3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BEF4-DED9-4B39-86E0-C64802178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33AB-60F2-4BA5-BD3F-EB7ABF32BFE3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BEF4-DED9-4B39-86E0-C64802178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33AB-60F2-4BA5-BD3F-EB7ABF32BFE3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BEF4-DED9-4B39-86E0-C64802178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033272"/>
            <a:ext cx="1298448" cy="262432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4953000" cy="3886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7248" y="5486400"/>
            <a:ext cx="4498848" cy="758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33AB-60F2-4BA5-BD3F-EB7ABF32BFE3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BEF4-DED9-4B39-86E0-C64802178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3462"/>
            <a:ext cx="1295400" cy="26241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914400"/>
            <a:ext cx="5486400" cy="4495800"/>
          </a:xfrm>
          <a:prstGeom prst="ellipse">
            <a:avLst/>
          </a:prstGeom>
          <a:effectLst>
            <a:innerShdw blurRad="254000">
              <a:schemeClr val="tx1"/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5486400"/>
            <a:ext cx="4495800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33AB-60F2-4BA5-BD3F-EB7ABF32BFE3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BEF4-DED9-4B39-86E0-C64802178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onlight master 2.png"/>
          <p:cNvPicPr>
            <a:picLocks noChangeAspect="1"/>
          </p:cNvPicPr>
          <p:nvPr/>
        </p:nvPicPr>
        <p:blipFill>
          <a:blip r:embed="rId13" cstate="print"/>
          <a:srcRect l="2391" t="1099" r="198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1" y="792162"/>
            <a:ext cx="5311562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981201"/>
            <a:ext cx="5015753" cy="3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47908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97D033AB-60F2-4BA5-BD3F-EB7ABF32BFE3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544234"/>
            <a:ext cx="2895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033246"/>
            <a:ext cx="1066800" cy="215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2"/>
                </a:solidFill>
              </a:defRPr>
            </a:lvl1pPr>
          </a:lstStyle>
          <a:p>
            <a:fld id="{2F05BEF4-DED9-4B39-86E0-C64802178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effectLst>
            <a:reflection blurRad="6350" stA="55000" endA="300" endPos="2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>
          <a:schemeClr val="bg2"/>
        </a:buClr>
        <a:buFontTx/>
        <a:buBlip>
          <a:blip r:embed="rId14"/>
        </a:buBlip>
        <a:defRPr sz="22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88640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зобретения в жизни человека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8793" y="5148549"/>
            <a:ext cx="71822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Работу выполнил Гафаров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Артём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ученик 4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 класса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МБОУ 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г.Мурманска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гимназия № 2 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Научные руководители: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Пахтусова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Елена Ильинична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           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Сиротина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Светлана Валентиновна</a:t>
            </a:r>
          </a:p>
          <a:p>
            <a:r>
              <a:rPr lang="ru-RU" sz="20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           </a:t>
            </a:r>
            <a:r>
              <a:rPr lang="ru-RU" sz="2000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Милина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Елена Алексеевна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3" y="980728"/>
            <a:ext cx="5285023" cy="4100879"/>
          </a:xfrm>
          <a:prstGeom prst="rect">
            <a:avLst/>
          </a:prstGeom>
          <a:noFill/>
          <a:ln w="19050">
            <a:solidFill>
              <a:schemeClr val="bg2">
                <a:lumMod val="1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1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DCIM\101MSDCF\DSC060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5" b="15054"/>
          <a:stretch/>
        </p:blipFill>
        <p:spPr bwMode="auto">
          <a:xfrm>
            <a:off x="2195736" y="1340768"/>
            <a:ext cx="4714904" cy="5218387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00162" y="404664"/>
            <a:ext cx="4601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Справка - характеристика </a:t>
            </a:r>
            <a:endParaRPr lang="ru-RU" sz="28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81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32656"/>
            <a:ext cx="89297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современной России изобретения проходят тщательную проверку в специальных патентных бюро. После этого автору выдается патент на изобретение.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949" y="1844824"/>
            <a:ext cx="6388384" cy="4258923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73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0176" y="1519914"/>
            <a:ext cx="47238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Семейную 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традицию изобретать продолжила моя 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мама – Альбина </a:t>
            </a:r>
            <a:r>
              <a:rPr lang="ru-RU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Камильевна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Она придумала специальные школьные пособия, которые помогают лучше изучать геометрию. </a:t>
            </a:r>
            <a:endParaRPr lang="ru-RU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С 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этой идеей она обратилась в патентное бюро в Мурманске. Там ей помогли идею правильно 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оформить. 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Documents and Settings\Admin\Рабочий стол\мамы\Изображение 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8" t="6641" r="20996" b="3125"/>
          <a:stretch>
            <a:fillRect/>
          </a:stretch>
        </p:blipFill>
        <p:spPr bwMode="auto">
          <a:xfrm>
            <a:off x="323528" y="908720"/>
            <a:ext cx="3879628" cy="439248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24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8104" y="1500174"/>
            <a:ext cx="36358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Очень 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скоро 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маме 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пришёл Патент на 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изобретение. </a:t>
            </a:r>
          </a:p>
          <a:p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Этот документ является доказательством того, что 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мамино изобретение – это новое слово в обучении школьников геометрии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4338" name="Picture 2" descr="E:\DCIM\101MSDCF\к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" r="1262"/>
          <a:stretch/>
        </p:blipFill>
        <p:spPr bwMode="auto">
          <a:xfrm rot="20868336">
            <a:off x="298958" y="286839"/>
            <a:ext cx="4994737" cy="60918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09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261" y="188640"/>
            <a:ext cx="89297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Сейчас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когда жизнь стремительно меняется, когда Правительство стремится сделать Россию современной передовой страной, изобретения очень важны и необходимы.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28736"/>
            <a:ext cx="8402704" cy="5429263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72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\Рабочий стол\ФОТО\НПК 180.jpg"/>
          <p:cNvPicPr>
            <a:picLocks noChangeAspect="1" noChangeArrowheads="1"/>
          </p:cNvPicPr>
          <p:nvPr/>
        </p:nvPicPr>
        <p:blipFill>
          <a:blip r:embed="rId2" cstate="print"/>
          <a:srcRect l="21404" r="15411"/>
          <a:stretch>
            <a:fillRect/>
          </a:stretch>
        </p:blipFill>
        <p:spPr bwMode="auto">
          <a:xfrm rot="604225">
            <a:off x="4758603" y="1002536"/>
            <a:ext cx="3981672" cy="4968552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29995" y="1124744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Я, Гафаров Артём </a:t>
            </a:r>
            <a:r>
              <a:rPr lang="ru-RU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Рамельевич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хочу продолжить традицию своих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родных. Но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мне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ещё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предстоит многому научиться, чтобы стать настоящим изобретателем, таким, как мои дедушки и мама.</a:t>
            </a:r>
          </a:p>
        </p:txBody>
      </p:sp>
    </p:spTree>
    <p:extLst>
      <p:ext uri="{BB962C8B-B14F-4D97-AF65-F5344CB8AC3E}">
        <p14:creationId xmlns:p14="http://schemas.microsoft.com/office/powerpoint/2010/main" val="259423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1862109"/>
            <a:ext cx="8892481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Литература: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М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атериалы из семейного архива Гафаровых;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Ожегов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С.И., Шведова Н.Ю. Толковый словарь русского языка.: М. «ЯЗЪ», 1993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7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44824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7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7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50070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Наша жизнь очень сильно отличается от жизни людей прошлых эпох. 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57166"/>
            <a:ext cx="7323355" cy="5000660"/>
          </a:xfrm>
          <a:prstGeom prst="rect">
            <a:avLst/>
          </a:prstGeom>
          <a:noFill/>
          <a:ln w="19050">
            <a:solidFill>
              <a:schemeClr val="bg2">
                <a:lumMod val="1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65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214422"/>
            <a:ext cx="8572560" cy="262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Что же стремительно меняет жизнь людей? </a:t>
            </a:r>
          </a:p>
          <a:p>
            <a:pPr>
              <a:spcAft>
                <a:spcPts val="1000"/>
              </a:spcAft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1. Развитие науки, научные открытия изменяют представления людей о мире и о возможностях человека. </a:t>
            </a:r>
          </a:p>
          <a:p>
            <a:pPr>
              <a:spcAft>
                <a:spcPts val="1000"/>
              </a:spcAft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2. Научные открытия позволяют умным людям находить наиболее интересное решение некоторых практических проблем. Такие решения называются </a:t>
            </a:r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изобретениями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741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0506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проанализировать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материалы семейного архива;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познакомиться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толкованием новых понятий;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систематизировать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полученные знания.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864959"/>
            <a:ext cx="3811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моей работы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92364"/>
            <a:ext cx="7852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показать на примере моей семьи, какую роль играли изобретения в России в прошлом и настоящем, кто и как работает с изобретателями.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285080"/>
            <a:ext cx="1580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В советское время людей, которые изобретали, называли </a:t>
            </a:r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рационализаторами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.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Их идеи изучали в бюро рациональных предложений.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000240"/>
            <a:ext cx="8286808" cy="4668567"/>
          </a:xfrm>
          <a:prstGeom prst="rect">
            <a:avLst/>
          </a:prstGeom>
          <a:noFill/>
          <a:ln w="19050">
            <a:solidFill>
              <a:schemeClr val="bg2">
                <a:lumMod val="1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20072" y="1772816"/>
            <a:ext cx="36382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1000"/>
              </a:spcAft>
            </a:pP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Мой двоюродный дедушка со стороны папы – </a:t>
            </a:r>
            <a:r>
              <a:rPr lang="ru-RU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Саттаров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Агзам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Гафарович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– долгие годы возглавлял бюро рациональных предложений в одном из райцентров Башкирии.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098" name="Picture 2" descr="E:\DCIM\101MSDCF\н7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8" t="5208" r="30232" b="58321"/>
          <a:stretch>
            <a:fillRect/>
          </a:stretch>
        </p:blipFill>
        <p:spPr bwMode="auto">
          <a:xfrm>
            <a:off x="267462" y="655783"/>
            <a:ext cx="4793789" cy="483448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4462" y="5517232"/>
            <a:ext cx="47850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Саттаров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Агзам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Гафарович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76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6056" y="1196752"/>
            <a:ext cx="4067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Дедушка со стороны мамы – </a:t>
            </a:r>
            <a:r>
              <a:rPr lang="ru-RU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Атнабаев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Камиль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Ахмедович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– служил в молодые годы на полуострове Рыбачий и остался в Мурманске. </a:t>
            </a:r>
          </a:p>
          <a:p>
            <a:pPr indent="449263"/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Этот город он очень сильно любил и делал всё для того, чтобы людям здесь работалось лучше. 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E:\DCIM\101MSDCF\DSC060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3" t="2895" r="11114"/>
          <a:stretch/>
        </p:blipFill>
        <p:spPr bwMode="auto">
          <a:xfrm>
            <a:off x="179512" y="692696"/>
            <a:ext cx="4779818" cy="4982055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7003" y="5706199"/>
            <a:ext cx="34528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Атнабаев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Камиль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Ахмедович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3340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364" y="836712"/>
            <a:ext cx="3960440" cy="253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Дедушка изобретал очень много полезных вещей. 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Об этом свидетельствуют Удостоверения, которые он получил за свои рацпредложения. 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 descr="E:\DCIM\101MSDCF\лш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" r="4049"/>
          <a:stretch/>
        </p:blipFill>
        <p:spPr bwMode="auto">
          <a:xfrm rot="519702">
            <a:off x="5674787" y="746185"/>
            <a:ext cx="2952328" cy="4349729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DCIM\101MSDCF\нш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t="-928" r="-1571" b="-5369"/>
          <a:stretch/>
        </p:blipFill>
        <p:spPr bwMode="auto">
          <a:xfrm>
            <a:off x="2820052" y="2636912"/>
            <a:ext cx="3011436" cy="45041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37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139" y="188640"/>
            <a:ext cx="8856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      С 1966 по 1984 год </a:t>
            </a:r>
            <a:r>
              <a:rPr lang="ru-RU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Атнабаев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Камиль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Ахмедович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был инженером-конструктором в конструкторском бюро </a:t>
            </a:r>
            <a:r>
              <a:rPr lang="ru-RU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Севрыбхолодфлота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. За это время дедушка подал больше 100 рацпредложений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. 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E:\DCIM\101MSDCF\DSC06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5" b="6453"/>
          <a:stretch>
            <a:fillRect/>
          </a:stretch>
        </p:blipFill>
        <p:spPr bwMode="auto">
          <a:xfrm>
            <a:off x="898800" y="1435512"/>
            <a:ext cx="7418407" cy="485778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8799" y="6309320"/>
            <a:ext cx="7418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Дедушка с коллегами на работе.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9883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oonlight">
  <a:themeElements>
    <a:clrScheme name="Moonlight">
      <a:dk1>
        <a:srgbClr val="595959"/>
      </a:dk1>
      <a:lt1>
        <a:srgbClr val="FFFFFF"/>
      </a:lt1>
      <a:dk2>
        <a:srgbClr val="2AB7FF"/>
      </a:dk2>
      <a:lt2>
        <a:srgbClr val="DBE5F1"/>
      </a:lt2>
      <a:accent1>
        <a:srgbClr val="20378C"/>
      </a:accent1>
      <a:accent2>
        <a:srgbClr val="A20000"/>
      </a:accent2>
      <a:accent3>
        <a:srgbClr val="534088"/>
      </a:accent3>
      <a:accent4>
        <a:srgbClr val="2D9123"/>
      </a:accent4>
      <a:accent5>
        <a:srgbClr val="7E2C80"/>
      </a:accent5>
      <a:accent6>
        <a:srgbClr val="4A4EC5"/>
      </a:accent6>
      <a:hlink>
        <a:srgbClr val="BBECFF"/>
      </a:hlink>
      <a:folHlink>
        <a:srgbClr val="DDDDDD"/>
      </a:folHlink>
    </a:clrScheme>
    <a:fontScheme name="Moonlight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onlight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50000"/>
              </a:schemeClr>
            </a:gs>
            <a:gs pos="35000">
              <a:schemeClr val="phClr">
                <a:tint val="80000"/>
                <a:satMod val="200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path path="rect">
            <a:fillToRect l="100000" t="100000"/>
          </a:path>
        </a:gradFill>
        <a:gradFill rotWithShape="1">
          <a:gsLst>
            <a:gs pos="0">
              <a:schemeClr val="phClr">
                <a:shade val="60000"/>
                <a:satMod val="150000"/>
              </a:schemeClr>
            </a:gs>
            <a:gs pos="80000">
              <a:schemeClr val="phClr">
                <a:shade val="100000"/>
                <a:satMod val="130000"/>
              </a:schemeClr>
            </a:gs>
            <a:gs pos="100000">
              <a:schemeClr val="phClr">
                <a:tint val="9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atMod val="110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</a:lnStyleLst>
      <a:effectStyleLst>
        <a:effectStyle>
          <a:effectLst>
            <a:outerShdw blurRad="50800" dist="25400" dir="5400000" sx="101000" sy="101000" algn="ctr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12700" prst="softRound"/>
          </a:sp3d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  <a:softEdge rad="3175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rect">
            <a:fillToRect l="100000" t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TC010258014[[fn=Лунный свет]]</Template>
  <TotalTime>326</TotalTime>
  <Words>450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Moonlight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Рамель</dc:creator>
  <cp:lastModifiedBy>Елена</cp:lastModifiedBy>
  <cp:revision>35</cp:revision>
  <dcterms:created xsi:type="dcterms:W3CDTF">2011-04-17T17:59:36Z</dcterms:created>
  <dcterms:modified xsi:type="dcterms:W3CDTF">2012-01-29T17:53:32Z</dcterms:modified>
</cp:coreProperties>
</file>