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F504446-A331-4993-B9D7-8A0043146855}" type="datetimeFigureOut">
              <a:rPr lang="ru-RU" smtClean="0"/>
              <a:t>12.10.2012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19CECE6-C482-4046-AC47-D5E4ADC6BE6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504446-A331-4993-B9D7-8A0043146855}" type="datetimeFigureOut">
              <a:rPr lang="ru-RU" smtClean="0"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9CECE6-C482-4046-AC47-D5E4ADC6BE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504446-A331-4993-B9D7-8A0043146855}" type="datetimeFigureOut">
              <a:rPr lang="ru-RU" smtClean="0"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9CECE6-C482-4046-AC47-D5E4ADC6BE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504446-A331-4993-B9D7-8A0043146855}" type="datetimeFigureOut">
              <a:rPr lang="ru-RU" smtClean="0"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9CECE6-C482-4046-AC47-D5E4ADC6BE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F504446-A331-4993-B9D7-8A0043146855}" type="datetimeFigureOut">
              <a:rPr lang="ru-RU" smtClean="0"/>
              <a:t>12.10.2012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19CECE6-C482-4046-AC47-D5E4ADC6BE6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504446-A331-4993-B9D7-8A0043146855}" type="datetimeFigureOut">
              <a:rPr lang="ru-RU" smtClean="0"/>
              <a:t>12.10.2012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19CECE6-C482-4046-AC47-D5E4ADC6BE6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504446-A331-4993-B9D7-8A0043146855}" type="datetimeFigureOut">
              <a:rPr lang="ru-RU" smtClean="0"/>
              <a:t>12.10.2012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19CECE6-C482-4046-AC47-D5E4ADC6BE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504446-A331-4993-B9D7-8A0043146855}" type="datetimeFigureOut">
              <a:rPr lang="ru-RU" smtClean="0"/>
              <a:t>12.10.2012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9CECE6-C482-4046-AC47-D5E4ADC6BE6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504446-A331-4993-B9D7-8A0043146855}" type="datetimeFigureOut">
              <a:rPr lang="ru-RU" smtClean="0"/>
              <a:t>12.10.2012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9CECE6-C482-4046-AC47-D5E4ADC6BE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F504446-A331-4993-B9D7-8A0043146855}" type="datetimeFigureOut">
              <a:rPr lang="ru-RU" smtClean="0"/>
              <a:t>12.10.2012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19CECE6-C482-4046-AC47-D5E4ADC6BE6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F504446-A331-4993-B9D7-8A0043146855}" type="datetimeFigureOut">
              <a:rPr lang="ru-RU" smtClean="0"/>
              <a:t>12.10.2012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19CECE6-C482-4046-AC47-D5E4ADC6BE6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F504446-A331-4993-B9D7-8A0043146855}" type="datetimeFigureOut">
              <a:rPr lang="ru-RU" smtClean="0"/>
              <a:t>12.10.2012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19CECE6-C482-4046-AC47-D5E4ADC6BE6E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392581"/>
              </p:ext>
            </p:extLst>
          </p:nvPr>
        </p:nvGraphicFramePr>
        <p:xfrm>
          <a:off x="539552" y="332656"/>
          <a:ext cx="8147248" cy="3724783"/>
        </p:xfrm>
        <a:graphic>
          <a:graphicData uri="http://schemas.openxmlformats.org/drawingml/2006/table">
            <a:tbl>
              <a:tblPr firstRow="1" firstCol="1" bandRow="1"/>
              <a:tblGrid>
                <a:gridCol w="8147248"/>
              </a:tblGrid>
              <a:tr h="31041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200" b="1" i="1" kern="1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Техника </a:t>
                      </a:r>
                      <a:r>
                        <a:rPr lang="ru-RU" sz="7200" b="1" i="1" kern="18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Жостовской</a:t>
                      </a:r>
                      <a:r>
                        <a:rPr lang="ru-RU" sz="7200" b="1" i="1" kern="1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росписи</a:t>
                      </a:r>
                      <a:endParaRPr lang="ru-RU" sz="72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80928"/>
            <a:ext cx="459962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5877272"/>
            <a:ext cx="7869560" cy="64807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Методист Колесникова Марина Леонидовна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866066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8784976" cy="5277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Орнамент</a:t>
            </a:r>
            <a:r>
              <a:rPr lang="ru-RU" sz="2400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2400" i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 Борта подносов украшаются легким, ажурным орнаментом преимущественно в елочку. Орнамент исполняется беличьей кистью светлым лаком с последующей присыпкой его бронзовым порошком.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400" i="1" dirty="0">
              <a:solidFill>
                <a:srgbClr val="FFFF0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400" i="1" dirty="0" smtClean="0"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Отделка. </a:t>
            </a:r>
            <a:r>
              <a:rPr lang="ru-RU" sz="2400" i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Роспись закончена — поднос покрывается тремя слоями светлого масляного лака с просушкой и прочисткой слоев шлифовальной пастой или порошком пемзы при помощи грубошерстного сукна, смоченного водой.</a:t>
            </a:r>
            <a:endParaRPr lang="ru-RU" sz="2400" i="1" dirty="0" smtClean="0"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 smtClean="0">
                <a:solidFill>
                  <a:srgbClr val="FFFF00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  <a:endParaRPr lang="ru-RU" sz="2400" i="1" dirty="0"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490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1664-2cb84d97e8f17eb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4572000" cy="32956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188140" y="788877"/>
            <a:ext cx="3707904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ru-RU" i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В основе </a:t>
            </a:r>
            <a:r>
              <a:rPr lang="ru-RU" i="1" dirty="0" err="1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жостовской</a:t>
            </a:r>
            <a:r>
              <a:rPr lang="ru-RU" i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 росписи лежит сочный, свободный мазок кисти. </a:t>
            </a:r>
            <a:r>
              <a:rPr lang="ru-RU" i="1" dirty="0" err="1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Жостовский</a:t>
            </a:r>
            <a:r>
              <a:rPr lang="ru-RU" i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 мастер не работает по образцам, перед ним нет и живых цветов. Он пишет по воображению, а точнее, по хорошо усвоенным правилам, отточенным в долгой практике многих поколений местных художников.</a:t>
            </a:r>
            <a:endParaRPr lang="ru-RU" sz="1600" i="1" dirty="0"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005064"/>
            <a:ext cx="8352928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ru-RU" i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Классический стиль </a:t>
            </a:r>
            <a:r>
              <a:rPr lang="ru-RU" i="1" dirty="0" err="1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жостовского</a:t>
            </a:r>
            <a:r>
              <a:rPr lang="ru-RU" i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 искусства предполагает несколько цветочных композиций: «Букет собранный», «Букет </a:t>
            </a:r>
            <a:r>
              <a:rPr lang="ru-RU" i="1" dirty="0" err="1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враскидку</a:t>
            </a:r>
            <a:r>
              <a:rPr lang="ru-RU" i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», «Венок», «Ветка с угла», в которых в гармоническом единстве выступают крупные и мелкие цветы, листья, бутоны, стебли. Цветы в букете, где обычно главным является изображение розы, мака, шиповника, георгина, астры, тюльпана, а их дополняют колокольчик садовый, ромашка полевая, садовый и полевой василек, сохраняют живой трепет лепестков и вместе с тем имеют обобщенный, типизированный характер.</a:t>
            </a:r>
            <a:endParaRPr lang="ru-RU" sz="1600" i="1" dirty="0"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9239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1661-c0e91b72f63f357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41529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578005" y="260648"/>
            <a:ext cx="4361981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i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Писали в </a:t>
            </a:r>
            <a:r>
              <a:rPr lang="ru-RU" i="1" dirty="0" err="1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Жостово</a:t>
            </a:r>
            <a:r>
              <a:rPr lang="ru-RU" i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 и «ландшафты». </a:t>
            </a:r>
            <a:r>
              <a:rPr lang="ru-RU" i="1" dirty="0" err="1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Жостовские</a:t>
            </a:r>
            <a:r>
              <a:rPr lang="ru-RU" i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 мастера пишут масляными </a:t>
            </a:r>
            <a:r>
              <a:rPr lang="ru-RU" i="1" dirty="0" err="1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тюбиковыми</a:t>
            </a:r>
            <a:r>
              <a:rPr lang="ru-RU" i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 или баночными красками, обильно разбавленными льняным маслом и скипидаром. В руках живописца набор мягких беличьих кистей различных размеров, специально подобранных по длине волоса, способных вбирать в себя большое количество краски, что необходимо для наложения упругого, долгого мазка. Краски разводятся и смешиваются на мраморной плите — палитре — при помощи шпателя или мастихина. </a:t>
            </a:r>
            <a:r>
              <a:rPr lang="ru-RU" i="1" dirty="0" err="1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Жостовская</a:t>
            </a:r>
            <a:r>
              <a:rPr lang="ru-RU" i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 роспись выполняется в две стадии — в два присеста. Первая стадия письма называется </a:t>
            </a:r>
            <a:r>
              <a:rPr lang="ru-RU" i="1" dirty="0" err="1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замалевкой</a:t>
            </a:r>
            <a:r>
              <a:rPr lang="ru-RU" i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 (подмалевок), вторая — выправкой.</a:t>
            </a:r>
            <a:endParaRPr lang="ru-RU" sz="1600" i="1" dirty="0"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3293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1663-a02a025befa0405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920880" cy="6021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4182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275" y="347667"/>
            <a:ext cx="8784976" cy="6436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err="1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Замалевка</a:t>
            </a:r>
            <a:r>
              <a:rPr lang="ru-RU" sz="2400" b="1" i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2400" i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 В </a:t>
            </a:r>
            <a:r>
              <a:rPr lang="ru-RU" sz="2400" i="1" dirty="0" err="1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замалевке</a:t>
            </a:r>
            <a:r>
              <a:rPr lang="ru-RU" sz="2400" i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 мастер широкой кистью набрасывает силуэт букета на рабочей поверхности подноса. Роспись ведется без предварительного рисунка плотными, несколько </a:t>
            </a:r>
            <a:r>
              <a:rPr lang="ru-RU" sz="2400" i="1" dirty="0" err="1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разбеленными</a:t>
            </a:r>
            <a:r>
              <a:rPr lang="ru-RU" sz="2400" i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 красками одновременно на нескольких подносах. Скорописная манера письма позволяет </a:t>
            </a:r>
            <a:r>
              <a:rPr lang="ru-RU" sz="2400" i="1" dirty="0" err="1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жостовским</a:t>
            </a:r>
            <a:r>
              <a:rPr lang="ru-RU" sz="2400" i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 мастерам расписывать по 5, 6 и более подносов в день. Создавая букет, художник вращает поднос на колене, как бы подставляя под кисть нужный участок его поверхности. При этом нужно следить за красотой и выразительностью силуэта цветов, бутонов, листьев и стеблей, за ритмическим расположением красочных пятен, за соотношением масштаба росписи формы и фона подноса. </a:t>
            </a:r>
            <a:r>
              <a:rPr lang="ru-RU" sz="2400" i="1" dirty="0" err="1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Замалевок</a:t>
            </a:r>
            <a:r>
              <a:rPr lang="ru-RU" sz="2400" i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 сушится в течение 3—4 дней на вольном воздухе или в течение нескольких часов в сушильном шкафу, после чего покрывается светлым лаком и прочищается под вторую стадию письма.</a:t>
            </a:r>
            <a:endParaRPr lang="ru-RU" sz="2400" i="1" dirty="0"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1176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404" y="476672"/>
            <a:ext cx="8568952" cy="133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Выправка</a:t>
            </a:r>
            <a:r>
              <a:rPr lang="ru-RU" sz="2400" i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2400" i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 Выправка состоит из серии следующих одна за другой операций: </a:t>
            </a:r>
            <a:r>
              <a:rPr lang="ru-RU" sz="2400" i="1" dirty="0" err="1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тенежка</a:t>
            </a:r>
            <a:r>
              <a:rPr lang="ru-RU" sz="2400" i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, прокладка, </a:t>
            </a:r>
            <a:r>
              <a:rPr lang="ru-RU" sz="2400" i="1" dirty="0" err="1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бликовка</a:t>
            </a:r>
            <a:r>
              <a:rPr lang="ru-RU" sz="2400" i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400" i="1" dirty="0" err="1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чертежка</a:t>
            </a:r>
            <a:r>
              <a:rPr lang="ru-RU" sz="2400" i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, посадка </a:t>
            </a:r>
            <a:r>
              <a:rPr lang="ru-RU" sz="2400" i="1" dirty="0" err="1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семенцов</a:t>
            </a:r>
            <a:r>
              <a:rPr lang="ru-RU" sz="2400" i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 и привязка.</a:t>
            </a:r>
            <a:endParaRPr lang="ru-RU" sz="2400" i="1" dirty="0"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404" y="2108639"/>
            <a:ext cx="856895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err="1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Тенежка</a:t>
            </a:r>
            <a:r>
              <a:rPr lang="ru-RU" sz="2400" i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 — сильными, сочными мазками широкой плоской кистью наносятся </a:t>
            </a:r>
            <a:r>
              <a:rPr lang="ru-RU" sz="2400" i="1" dirty="0" err="1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лессировочные</a:t>
            </a:r>
            <a:r>
              <a:rPr lang="ru-RU" sz="2400" i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 краски: синяя (берлинская лазурь или ультрамарин), зеленая (зелень изумрудная) и красная (краплак). </a:t>
            </a:r>
            <a:r>
              <a:rPr lang="ru-RU" sz="2400" i="1" dirty="0" err="1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Тенежка</a:t>
            </a:r>
            <a:r>
              <a:rPr lang="ru-RU" sz="2400" i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 призвана усилить звучание цвета и подчеркнуть в цветочных формах теневые места.</a:t>
            </a:r>
            <a:endParaRPr lang="ru-RU" sz="2400" i="1" dirty="0"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5623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56621"/>
            <a:ext cx="8496944" cy="5586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Прокладка </a:t>
            </a:r>
            <a:r>
              <a:rPr lang="ru-RU" sz="2400" i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— яркими, плотными красками художник выявляет (прокладывает) объемы цветов и листьев. </a:t>
            </a:r>
            <a:r>
              <a:rPr lang="ru-RU" sz="2400" i="1" dirty="0" err="1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Бликовка</a:t>
            </a:r>
            <a:r>
              <a:rPr lang="ru-RU" sz="2400" i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 дополняет прокладку белильными разделками цветов, бутонов и листьев; </a:t>
            </a:r>
            <a:r>
              <a:rPr lang="ru-RU" sz="2400" i="1" dirty="0" err="1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чертежка</a:t>
            </a:r>
            <a:r>
              <a:rPr lang="ru-RU" sz="2400" i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 завершает разделку основных форм букета тонкими, музыкальными линиями, рисующими очертания лепестков и прожилок листьев. В чашечках цветов мастер изображает тычинки и пестики, что и называется посадкой </a:t>
            </a:r>
            <a:r>
              <a:rPr lang="ru-RU" sz="2400" i="1" dirty="0" err="1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семенцов</a:t>
            </a:r>
            <a:r>
              <a:rPr lang="ru-RU" sz="2400" i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. Завершает роспись </a:t>
            </a:r>
            <a:r>
              <a:rPr lang="ru-RU" sz="2400" b="1" i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привязка</a:t>
            </a:r>
            <a:r>
              <a:rPr lang="ru-RU" sz="2400" i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 — узор травка, написанный зеленой или коричневой краской в просветах между цветами и листьями. </a:t>
            </a:r>
            <a:r>
              <a:rPr lang="ru-RU" sz="2400" i="1" dirty="0" err="1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Жостовским</a:t>
            </a:r>
            <a:r>
              <a:rPr lang="ru-RU" sz="2400" i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 букетам присуща яркость красок: синих, красных, зеленых, желтых, белых, оранжевых, звучность которых особенно подчеркивается черным лаковым фоном.</a:t>
            </a:r>
            <a:endParaRPr lang="ru-RU" sz="2400" i="1" dirty="0"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68942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406" y="620688"/>
            <a:ext cx="8784976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Окраски фона. </a:t>
            </a:r>
            <a:r>
              <a:rPr lang="ru-RU" sz="2400" i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Наряду с традиционным черным фоном в </a:t>
            </a:r>
            <a:r>
              <a:rPr lang="ru-RU" sz="2400" i="1" dirty="0" err="1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Жостове</a:t>
            </a:r>
            <a:r>
              <a:rPr lang="ru-RU" sz="2400" i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 создаются и красные, синие, зеленые. Они делаются так: рабочую поверхность подноса покрывают тонким слоем светлого лака с последующим </a:t>
            </a:r>
            <a:r>
              <a:rPr lang="ru-RU" sz="2400" i="1" dirty="0" err="1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припорошением</a:t>
            </a:r>
            <a:r>
              <a:rPr lang="ru-RU" sz="2400" i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 недосушенной пленки алюминиевым или бронзовым порошком. После просушки металлизированный фон окрашивается </a:t>
            </a:r>
            <a:r>
              <a:rPr lang="ru-RU" sz="2400" i="1" dirty="0" err="1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лессировочными</a:t>
            </a:r>
            <a:r>
              <a:rPr lang="ru-RU" sz="2400" i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 красками нужного цвета, в результате чего получается интенсивный и в то же время мерцающий, сквозной колер фона. Цветной колер, естественно, диктует особый колористический строй росписи. На цветном фоне по-иному выступают и некоторые технические приемы письма: </a:t>
            </a:r>
            <a:r>
              <a:rPr lang="ru-RU" sz="2400" i="1" dirty="0" err="1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тенежка</a:t>
            </a:r>
            <a:r>
              <a:rPr lang="ru-RU" sz="2400" i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 не столь широкая и небрежная, как в росписи по черному фону, </a:t>
            </a:r>
            <a:r>
              <a:rPr lang="ru-RU" sz="2400" i="1" dirty="0" err="1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бликовка</a:t>
            </a:r>
            <a:r>
              <a:rPr lang="ru-RU" sz="2400" i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 не столь активная, потому что цветной фон несколько смягчает контрасты тона от самого темного до самого светлого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8339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640960" cy="3888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Письмо по поталям</a:t>
            </a:r>
            <a:r>
              <a:rPr lang="ru-RU" sz="2400" i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. Наряду с многослойной росписью в </a:t>
            </a:r>
            <a:r>
              <a:rPr lang="ru-RU" sz="2400" i="1" dirty="0" err="1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Жостове</a:t>
            </a:r>
            <a:r>
              <a:rPr lang="ru-RU" sz="2400" i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 применяется и так называемое письмо по поталям. В этом случае подмалевок создается подбеленным масляным лаком. На слегка подсушенную лаковую роспись налепляются листики потали либо подсыпается алюминиевый или бронзовый порошок. Блестящий силуэт букета затем покрывается </a:t>
            </a:r>
            <a:r>
              <a:rPr lang="ru-RU" sz="2400" i="1" dirty="0" err="1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лессировочными</a:t>
            </a:r>
            <a:r>
              <a:rPr lang="ru-RU" sz="2400" i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 красками (синей, красной, зеленой) и разрабатывается в деталях коричневой краской. Такая роспись носит более условный характер, чем роспись живописная.</a:t>
            </a:r>
            <a:endParaRPr lang="ru-RU" sz="2400" i="1" dirty="0"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77813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16</TotalTime>
  <Words>793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Литейная</vt:lpstr>
      <vt:lpstr>Методист Колесникова Марина Леонидовна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2012-10-12T09:36:03Z</dcterms:created>
  <dcterms:modified xsi:type="dcterms:W3CDTF">2012-10-12T09:52:14Z</dcterms:modified>
</cp:coreProperties>
</file>