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58" r:id="rId5"/>
    <p:sldId id="262" r:id="rId6"/>
    <p:sldId id="264" r:id="rId7"/>
    <p:sldId id="265" r:id="rId8"/>
    <p:sldId id="266" r:id="rId9"/>
    <p:sldId id="267" r:id="rId10"/>
    <p:sldId id="269" r:id="rId11"/>
    <p:sldId id="25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348880"/>
            <a:ext cx="8458200" cy="1222375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solidFill>
                  <a:srgbClr val="0070C0"/>
                </a:solidFill>
              </a:rPr>
              <a:t>Функциональные возможности дыхательной системы.</a:t>
            </a:r>
            <a:endParaRPr lang="ru-RU" sz="4800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458200" cy="9144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Тема: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86409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Болезни дыхательной системы.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7650" name="Picture 2" descr="http://img1.1tv.ru/imgsize460x345/200910121412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052736"/>
            <a:ext cx="3851920" cy="2888940"/>
          </a:xfrm>
          <a:prstGeom prst="rect">
            <a:avLst/>
          </a:prstGeom>
          <a:noFill/>
        </p:spPr>
      </p:pic>
      <p:pic>
        <p:nvPicPr>
          <p:cNvPr id="27652" name="Picture 4" descr="http://yubik.net.ru/_nw/20/24595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980729"/>
            <a:ext cx="3960440" cy="3464316"/>
          </a:xfrm>
          <a:prstGeom prst="rect">
            <a:avLst/>
          </a:prstGeom>
          <a:noFill/>
        </p:spPr>
      </p:pic>
      <p:pic>
        <p:nvPicPr>
          <p:cNvPr id="27654" name="Picture 6" descr="http://medicalplanet.su/Img/107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626470"/>
            <a:ext cx="2880320" cy="3053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Первая помощь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при травме лёгких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6552729" cy="5056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899592" y="1052736"/>
            <a:ext cx="3672408" cy="4104456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Вариант 1</a:t>
            </a:r>
          </a:p>
          <a:p>
            <a:r>
              <a:rPr lang="ru-RU" b="1" dirty="0" smtClean="0"/>
              <a:t>1) а</a:t>
            </a:r>
          </a:p>
          <a:p>
            <a:r>
              <a:rPr lang="ru-RU" b="1" dirty="0" smtClean="0"/>
              <a:t>2) а</a:t>
            </a:r>
          </a:p>
          <a:p>
            <a:r>
              <a:rPr lang="ru-RU" b="1" dirty="0" smtClean="0"/>
              <a:t>3)в</a:t>
            </a:r>
          </a:p>
          <a:p>
            <a:r>
              <a:rPr lang="ru-RU" b="1" dirty="0" smtClean="0"/>
              <a:t>4)а</a:t>
            </a:r>
          </a:p>
          <a:p>
            <a:r>
              <a:rPr lang="ru-RU" b="1" dirty="0" smtClean="0"/>
              <a:t>5)в</a:t>
            </a:r>
          </a:p>
          <a:p>
            <a:r>
              <a:rPr lang="ru-RU" b="1" dirty="0" smtClean="0"/>
              <a:t>6)б</a:t>
            </a:r>
          </a:p>
          <a:p>
            <a:r>
              <a:rPr lang="ru-RU" b="1" dirty="0" smtClean="0"/>
              <a:t>7)а</a:t>
            </a:r>
          </a:p>
          <a:p>
            <a:r>
              <a:rPr lang="ru-RU" b="1" dirty="0" smtClean="0"/>
              <a:t>8) </a:t>
            </a:r>
            <a:r>
              <a:rPr lang="ru-RU" b="1" dirty="0" err="1" smtClean="0"/>
              <a:t>г-в-д-а-б-е</a:t>
            </a:r>
            <a:endParaRPr lang="ru-RU" b="1" dirty="0" smtClean="0"/>
          </a:p>
          <a:p>
            <a:r>
              <a:rPr lang="ru-RU" b="1" dirty="0" smtClean="0"/>
              <a:t>9) а) надгортанник</a:t>
            </a:r>
          </a:p>
          <a:p>
            <a:r>
              <a:rPr lang="ru-RU" b="1" dirty="0" smtClean="0"/>
              <a:t>    Б) хрящевые полукольца</a:t>
            </a:r>
          </a:p>
          <a:p>
            <a:r>
              <a:rPr lang="ru-RU" b="1" dirty="0" smtClean="0"/>
              <a:t>    В) носовая полость</a:t>
            </a:r>
          </a:p>
          <a:p>
            <a:r>
              <a:rPr lang="ru-RU" b="1" dirty="0" smtClean="0"/>
              <a:t>    Г) гортань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5148064" y="980728"/>
            <a:ext cx="3695328" cy="393231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Вариант 2</a:t>
            </a:r>
          </a:p>
          <a:p>
            <a:r>
              <a:rPr lang="ru-RU" b="1" dirty="0" smtClean="0"/>
              <a:t>1) б</a:t>
            </a:r>
          </a:p>
          <a:p>
            <a:r>
              <a:rPr lang="ru-RU" b="1" dirty="0" smtClean="0"/>
              <a:t>2) в</a:t>
            </a:r>
          </a:p>
          <a:p>
            <a:r>
              <a:rPr lang="ru-RU" b="1" dirty="0" smtClean="0"/>
              <a:t>3)в</a:t>
            </a:r>
          </a:p>
          <a:p>
            <a:r>
              <a:rPr lang="ru-RU" b="1" dirty="0" smtClean="0"/>
              <a:t>4)а</a:t>
            </a:r>
          </a:p>
          <a:p>
            <a:r>
              <a:rPr lang="ru-RU" b="1" dirty="0" smtClean="0"/>
              <a:t>5)б</a:t>
            </a:r>
          </a:p>
          <a:p>
            <a:r>
              <a:rPr lang="ru-RU" b="1" dirty="0" smtClean="0"/>
              <a:t>6)а</a:t>
            </a:r>
          </a:p>
          <a:p>
            <a:r>
              <a:rPr lang="ru-RU" b="1" dirty="0" smtClean="0"/>
              <a:t>7)в</a:t>
            </a:r>
          </a:p>
          <a:p>
            <a:r>
              <a:rPr lang="ru-RU" b="1" dirty="0" smtClean="0"/>
              <a:t>8) </a:t>
            </a:r>
            <a:r>
              <a:rPr lang="ru-RU" b="1" dirty="0" err="1" smtClean="0"/>
              <a:t>г-в-б-а-д-е</a:t>
            </a:r>
            <a:endParaRPr lang="ru-RU" b="1" dirty="0" smtClean="0"/>
          </a:p>
          <a:p>
            <a:r>
              <a:rPr lang="ru-RU" b="1" dirty="0" smtClean="0"/>
              <a:t>9) а) альвеолы</a:t>
            </a:r>
          </a:p>
          <a:p>
            <a:r>
              <a:rPr lang="ru-RU" b="1" dirty="0" smtClean="0"/>
              <a:t>     Б) носовая полость</a:t>
            </a:r>
          </a:p>
          <a:p>
            <a:r>
              <a:rPr lang="ru-RU" b="1" dirty="0" smtClean="0"/>
              <a:t>     В) плевра</a:t>
            </a:r>
          </a:p>
          <a:p>
            <a:r>
              <a:rPr lang="ru-RU" b="1" dirty="0" smtClean="0"/>
              <a:t>     Г) слизистая оболочка (ресничный эпителий)</a:t>
            </a:r>
          </a:p>
          <a:p>
            <a:endParaRPr lang="ru-RU" b="1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259632" y="5445224"/>
            <a:ext cx="48965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9          8-7          6-5       3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                                 «5»      «4»          «3»     «2»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        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Цели урока: 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686800" cy="504056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Образовательная: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Изучить механизм дыхательных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движений - регуляция дыхания.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     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Развивающая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: 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формировать навыки извлечения  необходимой информации  применительно  к  жизненной ситуации, а  т.ж. использовать  дополнительные информационные источники,  уметь анализировать, обобщать  полученные сведения.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Воспитательная: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воспитывать правильное отношение к здоровому образу жизни, знакомство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 приёмами оказания доврачебной помощи  в случае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травмирования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лёгких.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900igr.net/datas/biologija/Dykhanie-gazoobmen/0016-016-ZHiznennaja-emkost-legkik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40"/>
            <a:ext cx="7159724" cy="4248472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005064"/>
            <a:ext cx="8686800" cy="285293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Дыхательный объём лёгких – </a:t>
            </a:r>
            <a:r>
              <a:rPr lang="ru-RU" sz="1600" dirty="0" smtClean="0">
                <a:solidFill>
                  <a:srgbClr val="FF0000"/>
                </a:solidFill>
              </a:rPr>
              <a:t>количество воздуха  в лёгких во время спокойного вдоха.                                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300-900мл. воздуха</a:t>
            </a:r>
            <a:b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/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Резервный объём лёгких </a:t>
            </a:r>
            <a:r>
              <a:rPr lang="ru-RU" sz="1600" dirty="0" smtClean="0">
                <a:solidFill>
                  <a:srgbClr val="FF0000"/>
                </a:solidFill>
              </a:rPr>
              <a:t>– дополнительный выдох после выдоха.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Остаточный объём воздуха –объём воздуха, который остался даже после сильного выдоха.  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43808" y="188913"/>
            <a:ext cx="6300192" cy="71913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Процесс вдоха и выдоха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9" name="Picture 5" descr="http://kak-i-pochemu.ru/wp-content/uploads/2011/04/diafragma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899097"/>
            <a:ext cx="6120680" cy="5711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21008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Нервная регуляция дыхательных движений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8149173" cy="49685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0" y="5805264"/>
            <a:ext cx="9144000" cy="105273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cap="all" dirty="0" smtClean="0">
                <a:solidFill>
                  <a:schemeClr val="accent6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Гуморальная </a:t>
            </a:r>
            <a:r>
              <a:rPr kumimoji="0" lang="ru-RU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регуляция дыхательных движений. </a:t>
            </a:r>
            <a:endParaRPr kumimoji="0" lang="ru-RU" sz="2800" b="0" i="0" u="none" strike="noStrike" kern="1200" cap="all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3850" y="223838"/>
            <a:ext cx="849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FF3300"/>
                </a:solidFill>
              </a:rPr>
              <a:t>Повторение: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79388" y="1462088"/>
            <a:ext cx="8713787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000" dirty="0"/>
              <a:t>**Тест 1. Какие мышцы обеспечивают спокойное дыхание?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Наружные межреберные.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Мышцы живота.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Диафрагма.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Мышцы легких.</a:t>
            </a:r>
          </a:p>
          <a:p>
            <a:pPr marL="342900" indent="-342900"/>
            <a:endParaRPr lang="ru-RU" sz="2000" dirty="0"/>
          </a:p>
          <a:p>
            <a:pPr marL="342900" indent="-342900"/>
            <a:r>
              <a:rPr lang="ru-RU" sz="2000" dirty="0"/>
              <a:t>Тест 2. Какой объем воздуха называют дыхательным?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Объем воздуха, который попадает в легкие при спокойном вдохе.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Объем воздуха, который можно вдохнуть после спокойного вдоха.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Объем воздуха, который можно выдохнуть из легких после спокойного выдоха.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Объем воздуха, который остается в легких даже после самого глубокого выдоха.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3635375" y="1773238"/>
            <a:ext cx="360363" cy="360362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051050" y="2420938"/>
            <a:ext cx="360363" cy="360362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8459788" y="3573463"/>
            <a:ext cx="360362" cy="360362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23850" y="223838"/>
            <a:ext cx="849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FF3300"/>
                </a:solidFill>
              </a:rPr>
              <a:t>Повторение: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79388" y="1141413"/>
            <a:ext cx="871378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000" dirty="0"/>
              <a:t>Тест 3. Какой объем воздуха называют резервным?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Объем воздуха, который попадает в легкие при спокойном вдохе.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Объем воздуха, который можно вдохнуть после спокойного вдоха.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Объем воздуха, который можно выдохнуть из легких после спокойного выдоха.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Объем воздуха, который остается в легких даже после самого глубокого выдоха.</a:t>
            </a:r>
          </a:p>
          <a:p>
            <a:pPr marL="342900" indent="-342900"/>
            <a:endParaRPr lang="ru-RU" sz="2000" dirty="0"/>
          </a:p>
          <a:p>
            <a:pPr marL="342900" indent="-342900"/>
            <a:r>
              <a:rPr lang="ru-RU" sz="2000" dirty="0"/>
              <a:t>Тест 4. Какой объем воздуха называют дополнительным?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Объем воздуха, который попадает в легкие при спокойном вдохе.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Объем воздуха, который можно вдохнуть после спокойного вдоха.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Объем воздуха, который можно выдохнуть из легких после спокойного выдоха.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Объем воздуха, который остается в легких даже после самого глубокого выдоха.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987675" y="2349500"/>
            <a:ext cx="360363" cy="360363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8532813" y="4221163"/>
            <a:ext cx="360362" cy="360362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3850" y="223838"/>
            <a:ext cx="849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rgbClr val="FF3300"/>
                </a:solidFill>
              </a:rPr>
              <a:t>Повторение: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79388" y="765175"/>
            <a:ext cx="8713787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000" dirty="0"/>
              <a:t>Тест 5. Какой объем воздуха называют остаточным?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Объем воздуха, который попадает в легкие при спокойном вдохе.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Объем воздуха, который можно вдохнуть после спокойного вдоха.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Объем воздуха, который можно выдохнуть из легких после спокойного выдоха.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Объем воздуха, который остается в легких даже после самого глубокого выдоха.</a:t>
            </a:r>
          </a:p>
          <a:p>
            <a:pPr marL="342900" indent="-342900"/>
            <a:endParaRPr lang="ru-RU" sz="2000" dirty="0"/>
          </a:p>
          <a:p>
            <a:pPr marL="342900" indent="-342900"/>
            <a:r>
              <a:rPr lang="ru-RU" sz="2000" dirty="0"/>
              <a:t>**Тест 6. Из каких объемов складывается жизненная емкость легких?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Из дыхательного.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Из дополнительного.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Из резервного.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Из остаточного.</a:t>
            </a:r>
          </a:p>
          <a:p>
            <a:pPr marL="342900" indent="-342900"/>
            <a:endParaRPr lang="ru-RU" sz="2000" dirty="0"/>
          </a:p>
          <a:p>
            <a:pPr marL="342900" indent="-342900"/>
            <a:r>
              <a:rPr lang="ru-RU" sz="2000" dirty="0"/>
              <a:t>Тест 7. Где располагается дыхательный центр?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В коре головного мозга.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В продолговатом мозге.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В среднем мозге.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В промежуточном мозге.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843213" y="2565400"/>
            <a:ext cx="360362" cy="360363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771775" y="3500438"/>
            <a:ext cx="360363" cy="360362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132138" y="3789363"/>
            <a:ext cx="360362" cy="360362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2411413" y="4149725"/>
            <a:ext cx="360362" cy="360363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3492500" y="5661025"/>
            <a:ext cx="360363" cy="360363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7" grpId="0" animBg="1"/>
      <p:bldP spid="153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64807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Какая пыль вредна для лёгких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1506" name="Picture 2" descr="http://i057.radikal.ru/1105/3a/dddd7053508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5791200" cy="3857625"/>
          </a:xfrm>
          <a:prstGeom prst="rect">
            <a:avLst/>
          </a:prstGeom>
          <a:noFill/>
        </p:spPr>
      </p:pic>
      <p:pic>
        <p:nvPicPr>
          <p:cNvPr id="21508" name="Picture 4" descr="http://www.media.allerinternett.no/php/obj.phpi?o=3556825&amp;w=&amp;h=&amp;ee=12779815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844" y="1124744"/>
            <a:ext cx="2590155" cy="1728192"/>
          </a:xfrm>
          <a:prstGeom prst="rect">
            <a:avLst/>
          </a:prstGeom>
          <a:noFill/>
        </p:spPr>
      </p:pic>
      <p:pic>
        <p:nvPicPr>
          <p:cNvPr id="21510" name="Picture 6" descr="http://www.imatek-filter.ru/pictures/z/g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293096"/>
            <a:ext cx="1625083" cy="2088232"/>
          </a:xfrm>
          <a:prstGeom prst="rect">
            <a:avLst/>
          </a:prstGeom>
          <a:noFill/>
        </p:spPr>
      </p:pic>
      <p:sp>
        <p:nvSpPr>
          <p:cNvPr id="21512" name="AutoShape 8" descr="http://%D1%81%D0%B0%D0%B9%D1%82-%D0%BF%D1%80%D0%BE-%D0%B4%D0%B5%D1%82%D0%B5%D0%B9.%D1%80%D1%84/00001xgg.jpg"/>
          <p:cNvSpPr>
            <a:spLocks noChangeAspect="1" noChangeArrowheads="1"/>
          </p:cNvSpPr>
          <p:nvPr/>
        </p:nvSpPr>
        <p:spPr bwMode="auto">
          <a:xfrm>
            <a:off x="155575" y="-1851025"/>
            <a:ext cx="3857625" cy="3857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4" name="AutoShape 10" descr="http://%D1%81%D0%B0%D0%B9%D1%82-%D0%BF%D1%80%D0%BE-%D0%B4%D0%B5%D1%82%D0%B5%D0%B9.%D1%80%D1%84/00001xgg.jpg"/>
          <p:cNvSpPr>
            <a:spLocks noChangeAspect="1" noChangeArrowheads="1"/>
          </p:cNvSpPr>
          <p:nvPr/>
        </p:nvSpPr>
        <p:spPr bwMode="auto">
          <a:xfrm>
            <a:off x="155575" y="-1851025"/>
            <a:ext cx="3857625" cy="3857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8" name="Picture 14" descr="http://bm.img.com.ua/img/prikol/images/large/6/4/78446_7971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4293096"/>
            <a:ext cx="2444899" cy="2340861"/>
          </a:xfrm>
          <a:prstGeom prst="rect">
            <a:avLst/>
          </a:prstGeom>
          <a:noFill/>
        </p:spPr>
      </p:pic>
      <p:pic>
        <p:nvPicPr>
          <p:cNvPr id="21520" name="Picture 16" descr="http://www.prodetey.ru/sites/default/files/images/0b6b18a45097d33d30bcbb6e732f9994/main-15eb24cb0672ee45866b7a4297a5ba5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2924944"/>
            <a:ext cx="2847605" cy="2016224"/>
          </a:xfrm>
          <a:prstGeom prst="rect">
            <a:avLst/>
          </a:prstGeom>
          <a:noFill/>
        </p:spPr>
      </p:pic>
      <p:pic>
        <p:nvPicPr>
          <p:cNvPr id="21516" name="Picture 12" descr="http://astmatik.net/upload/posts/pi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4797152"/>
            <a:ext cx="2771800" cy="1850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792</TotalTime>
  <Words>453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Функциональные возможности дыхательной системы.</vt:lpstr>
      <vt:lpstr>         Цели урока:  </vt:lpstr>
      <vt:lpstr>Дыхательный объём лёгких – количество воздуха  в лёгких во время спокойного вдоха.                                 300-900мл. воздуха  Резервный объём лёгких – дополнительный выдох после выдоха.  Остаточный объём воздуха –объём воздуха, который остался даже после сильного выдоха.  </vt:lpstr>
      <vt:lpstr>Процесс вдоха и выдоха</vt:lpstr>
      <vt:lpstr>Нервная регуляция дыхательных движений</vt:lpstr>
      <vt:lpstr>Слайд 6</vt:lpstr>
      <vt:lpstr>Слайд 7</vt:lpstr>
      <vt:lpstr>Слайд 8</vt:lpstr>
      <vt:lpstr>Какая пыль вредна для лёгких</vt:lpstr>
      <vt:lpstr>Болезни дыхательной системы.</vt:lpstr>
      <vt:lpstr>Первая помощь при травме лёгких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Функциональные возможности дыхательной системы</dc:title>
  <cp:lastModifiedBy>Ирина</cp:lastModifiedBy>
  <cp:revision>82</cp:revision>
  <dcterms:modified xsi:type="dcterms:W3CDTF">2012-12-11T21:18:53Z</dcterms:modified>
</cp:coreProperties>
</file>