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9" r:id="rId2"/>
  </p:sldMasterIdLst>
  <p:sldIdLst>
    <p:sldId id="276" r:id="rId3"/>
    <p:sldId id="256" r:id="rId4"/>
    <p:sldId id="258" r:id="rId5"/>
    <p:sldId id="259" r:id="rId6"/>
    <p:sldId id="260" r:id="rId7"/>
    <p:sldId id="261" r:id="rId8"/>
    <p:sldId id="279" r:id="rId9"/>
    <p:sldId id="262" r:id="rId10"/>
    <p:sldId id="277" r:id="rId11"/>
    <p:sldId id="278" r:id="rId12"/>
    <p:sldId id="263" r:id="rId13"/>
    <p:sldId id="264" r:id="rId14"/>
    <p:sldId id="271" r:id="rId15"/>
    <p:sldId id="265" r:id="rId16"/>
    <p:sldId id="266" r:id="rId17"/>
    <p:sldId id="267" r:id="rId18"/>
    <p:sldId id="268" r:id="rId19"/>
    <p:sldId id="269" r:id="rId20"/>
    <p:sldId id="270" r:id="rId21"/>
    <p:sldId id="280" r:id="rId22"/>
    <p:sldId id="272" r:id="rId23"/>
    <p:sldId id="273" r:id="rId24"/>
    <p:sldId id="274" r:id="rId25"/>
    <p:sldId id="275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A7CAE5-970D-41E6-9A64-658B7443BE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5AAAE1-1112-430F-B0C3-AC20D5DB6AB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463A5-1E0A-4E13-838C-43B0F0E3CFB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F00F16-B7C3-41D2-9406-C2E45981898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51B59-5D91-42F7-ADE0-7D9F7C36F9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5CAD4-D418-4C32-9F7E-76216BDE3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272F0-E526-44D6-8F11-94B802591F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A2951-0B7C-48FA-AF0F-0568A3E5F6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2F480-47F2-4CE7-BAD8-5605FA1C5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050EA-DBD6-4826-B08E-3DA4E39923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71EB-9655-4BAA-AEC9-6D7308CF5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68687-23A5-4232-B928-230A1647D57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08B39-07FB-4795-814E-22BAC09C86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518FB-4B79-4BF4-B109-BB1FE721FD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7B947-9A54-42CB-A3DD-BCB6084B2A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8D1A5C-26C8-4E7A-8682-303EEC8CE8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7DF57A-A195-43AE-B905-0CD8E9540E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84977-B294-423E-8750-43DC428B7C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509589-627E-4C15-9870-F081CCF6A6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00530-DC15-4BEC-9002-ACB42C5DE4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63D3A3-D5A9-43B4-9A5C-59C2B4A8878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EB4FE8-7259-462C-858C-BCBAA63F71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44CDB48-9ED1-40FF-B5A7-F0D3950BCCA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25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5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A15E56B-42B5-48BB-9F67-16E5E617053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&#1082;&#1086;&#1085;&#1082;&#1091;&#1088;&#1089;%202006\&#1040;&#1083;&#1100;&#1073;&#1077;&#1088;&#1090;%20&#1087;&#1088;&#1077;&#1079;&#1077;&#1085;&#1090;&#1072;&#1094;&#1080;&#1103;\21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pubref:ohpd,389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28600" y="5715000"/>
            <a:ext cx="8610600" cy="94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7C80"/>
              </a:solidFill>
              <a:effectLst>
                <a:outerShdw dist="35921" dir="2700000" algn="ctr" rotWithShape="0">
                  <a:schemeClr val="tx2">
                    <a:alpha val="8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304800" y="2209800"/>
            <a:ext cx="8534400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Муса</a:t>
            </a:r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i="1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Джалиль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7899" name="2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76" fill="hold"/>
                                        <p:tgtEl>
                                          <p:spTgt spid="378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 nodePh="1">
                                  <p:stCondLst>
                                    <p:cond delay="8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9"/>
                </p:tgtEl>
              </p:cMediaNode>
            </p:audio>
          </p:childTnLst>
        </p:cTn>
      </p:par>
    </p:tnLst>
    <p:bldLst>
      <p:bldP spid="37893" grpId="0" animBg="1"/>
      <p:bldP spid="378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0"/>
            <a:ext cx="4419600" cy="914400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Творчество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562600"/>
          </a:xfrm>
          <a:noFill/>
        </p:spPr>
        <p:txBody>
          <a:bodyPr/>
          <a:lstStyle/>
          <a:p>
            <a:pPr marL="0" indent="357188" algn="just">
              <a:buFont typeface="Wingdings" pitchFamily="2" charset="2"/>
              <a:buNone/>
            </a:pPr>
            <a:r>
              <a:rPr lang="ru-RU" sz="2200">
                <a:effectLst/>
                <a:latin typeface="Times New Roman" pitchFamily="18" charset="0"/>
              </a:rPr>
              <a:t>После гражданской войны он активно участвует в организации первых пионерских отрядов, пишет детские стихи и пьесы. Его избирают членом Бюро Татаро-Башкирской секции ЦК комсомола и направляют в Москву. Здесь он поступает на филологический факультет МГУ. Его стихи, которые он писал на родном языке, читались в переводах на университетских вечерах и пользовались большим успехом. По окончании университета в </a:t>
            </a:r>
            <a:r>
              <a:rPr lang="ru-RU" sz="2200" b="1">
                <a:solidFill>
                  <a:srgbClr val="FF7C80"/>
                </a:solidFill>
                <a:effectLst/>
                <a:latin typeface="Times New Roman" pitchFamily="18" charset="0"/>
              </a:rPr>
              <a:t>1931 году</a:t>
            </a:r>
            <a:r>
              <a:rPr lang="ru-RU" sz="2200">
                <a:effectLst/>
                <a:latin typeface="Times New Roman" pitchFamily="18" charset="0"/>
              </a:rPr>
              <a:t> его направляют в Казань, где он целиком отдаётся творческой работе и общественной деятельности. В </a:t>
            </a:r>
            <a:r>
              <a:rPr lang="ru-RU" sz="2200" b="1">
                <a:solidFill>
                  <a:srgbClr val="FF7C80"/>
                </a:solidFill>
                <a:effectLst/>
                <a:latin typeface="Times New Roman" pitchFamily="18" charset="0"/>
              </a:rPr>
              <a:t>1939 году</a:t>
            </a:r>
            <a:r>
              <a:rPr lang="ru-RU" sz="2200">
                <a:effectLst/>
                <a:latin typeface="Times New Roman" pitchFamily="18" charset="0"/>
              </a:rPr>
              <a:t> его избирают </a:t>
            </a:r>
            <a:r>
              <a:rPr lang="ru-RU" sz="2200">
                <a:solidFill>
                  <a:srgbClr val="FF7C80"/>
                </a:solidFill>
                <a:effectLst/>
                <a:latin typeface="Times New Roman" pitchFamily="18" charset="0"/>
              </a:rPr>
              <a:t>председателем Союза писателей Татарской АССР и депутатом городского Совета.</a:t>
            </a:r>
            <a:r>
              <a:rPr lang="ru-RU" sz="2200">
                <a:effectLst/>
                <a:latin typeface="Times New Roman" pitchFamily="18" charset="0"/>
              </a:rPr>
              <a:t> Как писатель (литературный псевдоним Муса Джалиль) он работает практически во всех литературных жанрах: пишет песни, стихи, поэмы, пьесы, публицистику, собирает материал для романа о комсомоле. На основе его поэм </a:t>
            </a:r>
            <a:r>
              <a:rPr lang="ru-RU" sz="2200">
                <a:solidFill>
                  <a:srgbClr val="FF7C80"/>
                </a:solidFill>
                <a:effectLst/>
                <a:latin typeface="Times New Roman" pitchFamily="18" charset="0"/>
              </a:rPr>
              <a:t>«Алтын Чэч»</a:t>
            </a:r>
            <a:r>
              <a:rPr lang="ru-RU" sz="2200">
                <a:effectLst/>
                <a:latin typeface="Times New Roman" pitchFamily="18" charset="0"/>
              </a:rPr>
              <a:t> и </a:t>
            </a:r>
            <a:r>
              <a:rPr lang="ru-RU" sz="2200">
                <a:solidFill>
                  <a:srgbClr val="FF7C80"/>
                </a:solidFill>
                <a:effectLst/>
                <a:latin typeface="Times New Roman" pitchFamily="18" charset="0"/>
              </a:rPr>
              <a:t>«Иль дар»</a:t>
            </a:r>
            <a:r>
              <a:rPr lang="ru-RU" sz="2200">
                <a:effectLst/>
                <a:latin typeface="Times New Roman" pitchFamily="18" charset="0"/>
              </a:rPr>
              <a:t> композитор </a:t>
            </a:r>
            <a:r>
              <a:rPr lang="ru-RU" sz="2200">
                <a:solidFill>
                  <a:srgbClr val="FF7C80"/>
                </a:solidFill>
                <a:effectLst/>
                <a:latin typeface="Times New Roman" pitchFamily="18" charset="0"/>
              </a:rPr>
              <a:t>Н.Жиганов</a:t>
            </a:r>
            <a:r>
              <a:rPr lang="ru-RU" sz="2200">
                <a:effectLst/>
                <a:latin typeface="Times New Roman" pitchFamily="18" charset="0"/>
              </a:rPr>
              <a:t> написал </a:t>
            </a:r>
            <a:r>
              <a:rPr lang="ru-RU" sz="2200">
                <a:solidFill>
                  <a:srgbClr val="FF7C80"/>
                </a:solidFill>
                <a:effectLst/>
                <a:latin typeface="Times New Roman" pitchFamily="18" charset="0"/>
              </a:rPr>
              <a:t>оперы</a:t>
            </a:r>
            <a:r>
              <a:rPr lang="ru-RU" sz="2200">
                <a:effectLst/>
                <a:latin typeface="Times New Roman" pitchFamily="18" charset="0"/>
              </a:rPr>
              <a:t> (последняя из них удостоена Сталинской премии).</a:t>
            </a:r>
            <a:br>
              <a:rPr lang="ru-RU" sz="2200">
                <a:effectLst/>
                <a:latin typeface="Times New Roman" pitchFamily="18" charset="0"/>
              </a:rPr>
            </a:br>
            <a:endParaRPr lang="ru-RU" sz="22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0"/>
            <a:ext cx="6705600" cy="9445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Этапы в творчестве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4460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  <a:latin typeface="Times New Roman" pitchFamily="18" charset="0"/>
              </a:rPr>
              <a:t>На своем пути к зрелости и мастерству Муса Джалиль прошел несколько этапов. С некоторой долей условности их можно ограничить следующими хронологическими рамками: </a:t>
            </a:r>
          </a:p>
          <a:p>
            <a:pPr marL="0" indent="446088" algn="just">
              <a:lnSpc>
                <a:spcPct val="80000"/>
              </a:lnSpc>
            </a:pPr>
            <a:r>
              <a:rPr lang="ru-RU" sz="2800">
                <a:effectLst/>
                <a:latin typeface="Times New Roman" pitchFamily="18" charset="0"/>
              </a:rPr>
              <a:t>ранний (1918-1923), </a:t>
            </a:r>
          </a:p>
          <a:p>
            <a:pPr marL="0" indent="446088" algn="just">
              <a:lnSpc>
                <a:spcPct val="80000"/>
              </a:lnSpc>
            </a:pPr>
            <a:r>
              <a:rPr lang="ru-RU" sz="2800">
                <a:effectLst/>
                <a:latin typeface="Times New Roman" pitchFamily="18" charset="0"/>
              </a:rPr>
              <a:t>путь к зрелости (1924-1932), </a:t>
            </a:r>
          </a:p>
          <a:p>
            <a:pPr marL="0" indent="446088" algn="just">
              <a:lnSpc>
                <a:spcPct val="80000"/>
              </a:lnSpc>
            </a:pPr>
            <a:r>
              <a:rPr lang="ru-RU" sz="2800">
                <a:effectLst/>
                <a:latin typeface="Times New Roman" pitchFamily="18" charset="0"/>
              </a:rPr>
              <a:t>довоенный (1933-1940), </a:t>
            </a:r>
          </a:p>
          <a:p>
            <a:pPr marL="0" indent="446088" algn="just">
              <a:lnSpc>
                <a:spcPct val="80000"/>
              </a:lnSpc>
            </a:pPr>
            <a:r>
              <a:rPr lang="ru-RU" sz="2800">
                <a:effectLst/>
                <a:latin typeface="Times New Roman" pitchFamily="18" charset="0"/>
              </a:rPr>
              <a:t>поэзия периода Великой Отечественной войны </a:t>
            </a:r>
          </a:p>
          <a:p>
            <a:pPr marL="0" indent="446088" algn="just"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effectLst/>
              <a:latin typeface="Times New Roman" pitchFamily="18" charset="0"/>
            </a:endParaRPr>
          </a:p>
          <a:p>
            <a:pPr marL="0" indent="4460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  <a:latin typeface="Times New Roman" pitchFamily="18" charset="0"/>
              </a:rPr>
              <a:t>Сам поэт не раз подчеркивал, что новый этап в его творчестве начинается </a:t>
            </a:r>
            <a:r>
              <a:rPr lang="ru-RU" sz="2800" b="1">
                <a:solidFill>
                  <a:srgbClr val="FF7C80"/>
                </a:solidFill>
                <a:effectLst/>
                <a:latin typeface="Times New Roman" pitchFamily="18" charset="0"/>
              </a:rPr>
              <a:t>с 1924 года</a:t>
            </a:r>
            <a:r>
              <a:rPr lang="ru-RU" sz="2800">
                <a:effectLst/>
                <a:latin typeface="Times New Roman" pitchFamily="18" charset="0"/>
              </a:rPr>
              <a:t>: </a:t>
            </a:r>
          </a:p>
          <a:p>
            <a:pPr marL="0" indent="446088" algn="just"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effectLst/>
              <a:latin typeface="Times New Roman" pitchFamily="18" charset="0"/>
            </a:endParaRPr>
          </a:p>
          <a:p>
            <a:pPr marL="0" indent="4460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  <a:latin typeface="Times New Roman" pitchFamily="18" charset="0"/>
              </a:rPr>
              <a:t>«</a:t>
            </a:r>
            <a:r>
              <a:rPr lang="ru-RU" sz="2800" i="1">
                <a:effectLst/>
                <a:latin typeface="Times New Roman" pitchFamily="18" charset="0"/>
              </a:rPr>
              <a:t>В годы рабфака в моем творчестве наметился переворот. В 1924 году я стал писать совсем иначе</a:t>
            </a:r>
            <a:r>
              <a:rPr lang="ru-RU" sz="2800">
                <a:effectLst/>
                <a:latin typeface="Times New Roman" pitchFamily="18" charset="0"/>
              </a:rPr>
              <a:t>».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90800" y="0"/>
            <a:ext cx="3733800" cy="7921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Война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6324600" cy="3886200"/>
          </a:xfrm>
        </p:spPr>
        <p:txBody>
          <a:bodyPr/>
          <a:lstStyle/>
          <a:p>
            <a:pPr marL="0" indent="3571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effectLst/>
                <a:latin typeface="Times New Roman" pitchFamily="18" charset="0"/>
              </a:rPr>
              <a:t>Когда началась Великая Отечественная война, был призван в армию. </a:t>
            </a:r>
            <a:r>
              <a:rPr lang="ru-RU" sz="2400" b="1">
                <a:solidFill>
                  <a:srgbClr val="FF7C80"/>
                </a:solidFill>
                <a:effectLst/>
                <a:latin typeface="Times New Roman" pitchFamily="18" charset="0"/>
              </a:rPr>
              <a:t>13 июля 1941</a:t>
            </a:r>
            <a:r>
              <a:rPr lang="ru-RU" sz="2400">
                <a:solidFill>
                  <a:srgbClr val="FF7C80"/>
                </a:solidFill>
                <a:effectLst/>
                <a:latin typeface="Times New Roman" pitchFamily="18" charset="0"/>
              </a:rPr>
              <a:t> года</a:t>
            </a:r>
            <a:r>
              <a:rPr lang="ru-RU" sz="2400">
                <a:effectLst/>
                <a:latin typeface="Times New Roman" pitchFamily="18" charset="0"/>
              </a:rPr>
              <a:t> поэт попал в формирующийся под Казанью артиллерийский полк «конным разведчиком». Окончил курсы политсостава. Воевал на Ленинградском и Волховском фронтах. </a:t>
            </a:r>
          </a:p>
          <a:p>
            <a:pPr marL="0" indent="3571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effectLst/>
                <a:latin typeface="Times New Roman" pitchFamily="18" charset="0"/>
              </a:rPr>
              <a:t>Был </a:t>
            </a:r>
            <a:r>
              <a:rPr lang="ru-RU" sz="2400">
                <a:solidFill>
                  <a:srgbClr val="FF7C80"/>
                </a:solidFill>
                <a:effectLst/>
                <a:latin typeface="Times New Roman" pitchFamily="18" charset="0"/>
              </a:rPr>
              <a:t>корреспондентом</a:t>
            </a:r>
            <a:r>
              <a:rPr lang="ru-RU" sz="2400">
                <a:effectLst/>
                <a:latin typeface="Times New Roman" pitchFamily="18" charset="0"/>
              </a:rPr>
              <a:t> армейской газеты </a:t>
            </a:r>
            <a:r>
              <a:rPr lang="ru-RU" sz="2400">
                <a:solidFill>
                  <a:srgbClr val="FF7C80"/>
                </a:solidFill>
                <a:effectLst/>
                <a:latin typeface="Times New Roman" pitchFamily="18" charset="0"/>
              </a:rPr>
              <a:t>«Отвага»</a:t>
            </a:r>
            <a:r>
              <a:rPr lang="ru-RU" sz="2400">
                <a:effectLst/>
                <a:latin typeface="Times New Roman" pitchFamily="18" charset="0"/>
              </a:rPr>
              <a:t> 2-й ударной армии (Волховский фронт).</a:t>
            </a:r>
          </a:p>
          <a:p>
            <a:pPr marL="0" indent="357188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effectLst/>
                <a:latin typeface="Times New Roman" pitchFamily="18" charset="0"/>
              </a:rPr>
              <a:t>Написанное Джалилем в первые месяцы</a:t>
            </a:r>
          </a:p>
        </p:txBody>
      </p:sp>
      <p:pic>
        <p:nvPicPr>
          <p:cNvPr id="12292" name="Picture 4">
            <a:hlinkClick r:id="rId2" action="ppaction://hlinksldjump" tooltip="Художник М.Игнатьев. Из галлереи портретов джалиловцев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5588" y="838200"/>
            <a:ext cx="25384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53340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    Некоторое время от Джалиля еще приходили письма. А с </a:t>
            </a:r>
            <a:r>
              <a:rPr lang="ru-RU" sz="2400" b="1">
                <a:solidFill>
                  <a:srgbClr val="FF7C80"/>
                </a:solidFill>
                <a:latin typeface="Times New Roman" pitchFamily="18" charset="0"/>
              </a:rPr>
              <a:t>июля 1942 года</a:t>
            </a:r>
            <a:r>
              <a:rPr lang="ru-RU" sz="2400">
                <a:latin typeface="Times New Roman" pitchFamily="18" charset="0"/>
              </a:rPr>
              <a:t> все связи с ним прервались. Наконец пришло уведомление, что Муса пропал без вести. </a:t>
            </a:r>
            <a:r>
              <a:rPr lang="ru-RU" sz="2400">
                <a:latin typeface="Arial" charset="0"/>
              </a:rPr>
              <a:t> 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4495800"/>
            <a:ext cx="8153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войны вошло в сборник </a:t>
            </a:r>
            <a:r>
              <a:rPr lang="ru-RU" sz="2400" b="1" i="1">
                <a:solidFill>
                  <a:srgbClr val="FF7C80"/>
                </a:solidFill>
                <a:latin typeface="Times New Roman" pitchFamily="18" charset="0"/>
              </a:rPr>
              <a:t>«Клятва артиллериста»</a:t>
            </a:r>
            <a:r>
              <a:rPr lang="ru-RU" sz="2400">
                <a:latin typeface="Times New Roman" pitchFamily="18" charset="0"/>
              </a:rPr>
              <a:t> (1942).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-152400"/>
            <a:ext cx="4800600" cy="838200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Плен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b="1">
                <a:solidFill>
                  <a:srgbClr val="FF7C80"/>
                </a:solidFill>
                <a:effectLst/>
                <a:latin typeface="Times New Roman" pitchFamily="18" charset="0"/>
              </a:rPr>
              <a:t>    26 июня 1942 года</a:t>
            </a:r>
            <a:r>
              <a:rPr lang="ru-RU" sz="2800">
                <a:effectLst/>
                <a:latin typeface="Times New Roman" pitchFamily="18" charset="0"/>
              </a:rPr>
              <a:t> старший политрук Залилов М.М. с группой солдат и офицеров, пробиваясь из окружения, попал в засаду гитлеровцев. В завязавшемся бою был тяжело ранен в грудь и в бессознательном состоянии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800">
                <a:effectLst/>
                <a:latin typeface="Times New Roman" pitchFamily="18" charset="0"/>
              </a:rPr>
              <a:t>попал в плен.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800">
                <a:effectLst/>
                <a:latin typeface="Times New Roman" pitchFamily="18" charset="0"/>
              </a:rPr>
              <a:t>    Находясь в концлагере </a:t>
            </a:r>
            <a:r>
              <a:rPr lang="ru-RU" sz="2800" b="1">
                <a:solidFill>
                  <a:srgbClr val="FF7C80"/>
                </a:solidFill>
                <a:effectLst/>
                <a:latin typeface="Times New Roman" pitchFamily="18" charset="0"/>
              </a:rPr>
              <a:t>Шпандау,</a:t>
            </a:r>
            <a:r>
              <a:rPr lang="ru-RU" sz="2800">
                <a:effectLst/>
                <a:latin typeface="Times New Roman" pitchFamily="18" charset="0"/>
              </a:rPr>
              <a:t> он организовал группу, которая должна была готовить побег. Одновременно вёл политическую работу среди пленных, выпускал листовки, распространял свои стихи, призывающие к сопротивлению и борьбе. По доносу провокатора он был схвачен гестаповцами и заключён в одиночную камеру берлинской тюрьмы </a:t>
            </a:r>
            <a:r>
              <a:rPr lang="ru-RU" sz="2800" b="1">
                <a:solidFill>
                  <a:srgbClr val="FF7C80"/>
                </a:solidFill>
                <a:effectLst/>
                <a:latin typeface="Times New Roman" pitchFamily="18" charset="0"/>
              </a:rPr>
              <a:t>Моабит</a:t>
            </a:r>
            <a:r>
              <a:rPr lang="ru-RU" sz="2800">
                <a:effectLst/>
                <a:latin typeface="Times New Roman" pitchFamily="18" charset="0"/>
              </a:rPr>
              <a:t>. Ни жестокие пытки, ни посулы свободы, жизни и благополучия не сломили его воли и преданности Родине.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5600" y="0"/>
            <a:ext cx="2895600" cy="792163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Казнь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2743200"/>
            <a:ext cx="254158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895600" y="2706688"/>
            <a:ext cx="4800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ru-RU" sz="3100">
                <a:latin typeface="Times New Roman" pitchFamily="18" charset="0"/>
              </a:rPr>
              <a:t>Посмертно ему было присвоено звание </a:t>
            </a:r>
          </a:p>
          <a:p>
            <a:r>
              <a:rPr lang="ru-RU" sz="3100" b="1">
                <a:solidFill>
                  <a:srgbClr val="FF7C80"/>
                </a:solidFill>
                <a:latin typeface="Times New Roman" pitchFamily="18" charset="0"/>
              </a:rPr>
              <a:t>Героя Советского Союза.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819400" y="4648200"/>
            <a:ext cx="6324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100">
                <a:latin typeface="Times New Roman" pitchFamily="18" charset="0"/>
              </a:rPr>
              <a:t>Зал для казней тюрьмы Плетцензее </a:t>
            </a:r>
          </a:p>
          <a:p>
            <a:r>
              <a:rPr lang="ru-RU" sz="3100">
                <a:latin typeface="Times New Roman" pitchFamily="18" charset="0"/>
              </a:rPr>
              <a:t>Здесь были казнены 11 членов подпольной группы Мусы Джалиля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Times New Roman" pitchFamily="18" charset="0"/>
              </a:rPr>
              <a:t>   </a:t>
            </a:r>
            <a:r>
              <a:rPr lang="ru-RU" sz="3100">
                <a:latin typeface="Times New Roman" pitchFamily="18" charset="0"/>
              </a:rPr>
              <a:t>Тогда он был приговорён к смерти. </a:t>
            </a:r>
          </a:p>
          <a:p>
            <a:pPr>
              <a:spcBef>
                <a:spcPct val="20000"/>
              </a:spcBef>
            </a:pPr>
            <a:r>
              <a:rPr lang="ru-RU" sz="3100" b="1">
                <a:solidFill>
                  <a:srgbClr val="FF7C80"/>
                </a:solidFill>
                <a:latin typeface="Times New Roman" pitchFamily="18" charset="0"/>
              </a:rPr>
              <a:t>25 августа 1944 года</a:t>
            </a:r>
            <a:r>
              <a:rPr lang="ru-RU" sz="3100">
                <a:latin typeface="Times New Roman" pitchFamily="18" charset="0"/>
              </a:rPr>
              <a:t> казнён на гильотине в тюрьме </a:t>
            </a:r>
            <a:r>
              <a:rPr lang="ru-RU" sz="3100" b="1">
                <a:solidFill>
                  <a:srgbClr val="FF7C80"/>
                </a:solidFill>
                <a:latin typeface="Times New Roman" pitchFamily="18" charset="0"/>
              </a:rPr>
              <a:t>Плётцензее</a:t>
            </a:r>
            <a:r>
              <a:rPr lang="ru-RU" sz="3100">
                <a:latin typeface="Times New Roman" pitchFamily="18" charset="0"/>
              </a:rPr>
              <a:t> в Берлине.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2895600" y="46482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590800"/>
            <a:ext cx="1003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0"/>
            <a:ext cx="5562600" cy="8683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Моабитские тетради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7188" algn="just"/>
            <a:r>
              <a:rPr lang="ru-RU" sz="2400">
                <a:latin typeface="Times New Roman" pitchFamily="18" charset="0"/>
              </a:rPr>
              <a:t>Об ужасах неволи написано немало. Одним из таких неповторимых, обжигающих своей подлинностью документов истории являются и </a:t>
            </a:r>
            <a:r>
              <a:rPr lang="ru-RU" sz="2400" b="1">
                <a:solidFill>
                  <a:srgbClr val="FF7C80"/>
                </a:solidFill>
                <a:latin typeface="Times New Roman" pitchFamily="18" charset="0"/>
              </a:rPr>
              <a:t>«Моабитские тетради»</a:t>
            </a:r>
            <a:r>
              <a:rPr lang="ru-RU" sz="2400">
                <a:latin typeface="Times New Roman" pitchFamily="18" charset="0"/>
              </a:rPr>
              <a:t> Мусы Джалиля.</a:t>
            </a:r>
          </a:p>
        </p:txBody>
      </p:sp>
      <p:pic>
        <p:nvPicPr>
          <p:cNvPr id="14342" name="Picture 6">
            <a:hlinkClick r:id="rId2" action="ppaction://hlinksldjump" tooltip="Обложка первой &quot;Моабитской тетради&quot;"/>
          </p:cNvPr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</a:blip>
          <a:srcRect/>
          <a:stretch>
            <a:fillRect/>
          </a:stretch>
        </p:blipFill>
        <p:spPr bwMode="auto">
          <a:xfrm>
            <a:off x="304800" y="2133600"/>
            <a:ext cx="30114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>
            <a:hlinkClick r:id="rId2" action="ppaction://hlinksldjump" tooltip="Страницы первой &quot;Моабитской тетради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133600"/>
            <a:ext cx="462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>
            <a:hlinkClick r:id="rId2" action="ppaction://hlinksldjump" tooltip="Вторая &quot;Моабитская тетрадь&quot;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4800600" y="3810000"/>
            <a:ext cx="4191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0" y="0"/>
            <a:ext cx="3657600" cy="7921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Память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pPr marL="0" indent="357188" algn="just">
              <a:buFont typeface="Wingdings" pitchFamily="2" charset="2"/>
              <a:buNone/>
            </a:pPr>
            <a:r>
              <a:rPr lang="ru-RU">
                <a:effectLst/>
                <a:latin typeface="Times New Roman" pitchFamily="18" charset="0"/>
              </a:rPr>
              <a:t>Все дальше уходят в прошлое события Великой Отечественной войны. Выросло уже новое поколение, знакомое уже с минувшей войной лишь по фильмам и книгам. Но подвиг советского народа живет. И Джалиль навечно с нами. Его имя носят </a:t>
            </a:r>
            <a:r>
              <a:rPr lang="ru-RU">
                <a:solidFill>
                  <a:srgbClr val="FF0000"/>
                </a:solidFill>
                <a:effectLst/>
                <a:latin typeface="Times New Roman" pitchFamily="18" charset="0"/>
                <a:hlinkClick r:id="rId2" action="ppaction://hlinksldjump"/>
              </a:rPr>
              <a:t>улицы</a:t>
            </a:r>
            <a:r>
              <a:rPr lang="ru-RU">
                <a:effectLst/>
                <a:latin typeface="Times New Roman" pitchFamily="18" charset="0"/>
              </a:rPr>
              <a:t>, театры, клубы, </a:t>
            </a:r>
            <a:r>
              <a:rPr lang="ru-RU">
                <a:solidFill>
                  <a:srgbClr val="FF0000"/>
                </a:solidFill>
                <a:effectLst/>
                <a:latin typeface="Times New Roman" pitchFamily="18" charset="0"/>
                <a:hlinkClick r:id="rId3" action="ppaction://hlinksldjump"/>
              </a:rPr>
              <a:t>пароходы</a:t>
            </a:r>
            <a:r>
              <a:rPr lang="ru-RU">
                <a:effectLst/>
                <a:latin typeface="Times New Roman" pitchFamily="18" charset="0"/>
              </a:rPr>
              <a:t>. Его именем назван город в нефтяных районах Татарии и центральный проспект в Набережных Челнах и одна из высочайших вершин в Антарктиде.  А в центре нашей столицы в городе Казани есть </a:t>
            </a:r>
            <a:r>
              <a:rPr lang="ru-RU">
                <a:solidFill>
                  <a:srgbClr val="FF0000"/>
                </a:solidFill>
                <a:effectLst/>
                <a:latin typeface="Times New Roman" pitchFamily="18" charset="0"/>
                <a:hlinkClick r:id="rId4" action="ppaction://hlinksldjump"/>
              </a:rPr>
              <a:t>памятник</a:t>
            </a:r>
            <a:r>
              <a:rPr lang="ru-RU">
                <a:effectLst/>
                <a:latin typeface="Times New Roman" pitchFamily="18" charset="0"/>
              </a:rPr>
              <a:t> Мусе Джалилю и музей.</a:t>
            </a:r>
            <a:endParaRPr lang="ru-RU" sz="28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Улицы им.Мусы Джалиля</a:t>
            </a:r>
            <a:r>
              <a:rPr lang="ru-RU" b="0">
                <a:latin typeface="Times New Roman" pitchFamily="18" charset="0"/>
              </a:rPr>
              <a:t> </a:t>
            </a:r>
          </a:p>
        </p:txBody>
      </p:sp>
      <p:pic>
        <p:nvPicPr>
          <p:cNvPr id="16389" name="Picture 5">
            <a:hlinkClick r:id="rId2" action="ppaction://hlinksldjump" tooltip="в Казани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0825"/>
            <a:ext cx="61722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>
            <a:hlinkClick r:id="rId2" action="ppaction://hlinksldjump" tooltip="в Москв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Пароход «Муса Джалиль»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762000" y="1143000"/>
            <a:ext cx="76200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ru-RU" sz="4000">
                <a:effectLst/>
                <a:latin typeface="Times New Roman" pitchFamily="18" charset="0"/>
              </a:rPr>
              <a:t>Памятник Мусе Джалилю в Казани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2628900" y="1066800"/>
            <a:ext cx="36195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2970213" cy="403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00400" y="1905000"/>
            <a:ext cx="63246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4000" b="1">
                <a:solidFill>
                  <a:srgbClr val="FF7C80"/>
                </a:solidFill>
                <a:latin typeface="Arial" charset="0"/>
              </a:rPr>
              <a:t>Залилов (Джалиль)</a:t>
            </a:r>
          </a:p>
          <a:p>
            <a:r>
              <a:rPr lang="ru-RU" sz="4000" b="1">
                <a:solidFill>
                  <a:srgbClr val="FF7C80"/>
                </a:solidFill>
                <a:latin typeface="Arial" charset="0"/>
              </a:rPr>
              <a:t>Муса Мустафович</a:t>
            </a:r>
            <a:r>
              <a:rPr lang="ru-RU" sz="4000" b="1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000" b="1">
                <a:solidFill>
                  <a:srgbClr val="FF0000"/>
                </a:solidFill>
                <a:latin typeface="Arial" charset="0"/>
              </a:rPr>
            </a:br>
            <a:r>
              <a:rPr lang="en-US" sz="3200" b="1">
                <a:latin typeface="Verdana" pitchFamily="34" charset="0"/>
              </a:rPr>
              <a:t>15. 2. 1906 - 25. 8. 1944</a:t>
            </a:r>
            <a:br>
              <a:rPr lang="en-US" sz="3200" b="1">
                <a:latin typeface="Verdana" pitchFamily="34" charset="0"/>
              </a:rPr>
            </a:br>
            <a:r>
              <a:rPr lang="ru-RU" sz="3200" b="1">
                <a:solidFill>
                  <a:srgbClr val="FF7C80"/>
                </a:solidFill>
                <a:latin typeface="Verdana" pitchFamily="34" charset="0"/>
              </a:rPr>
              <a:t>Герой Советского Союза</a:t>
            </a:r>
          </a:p>
          <a:p>
            <a:r>
              <a:rPr lang="ru-RU" sz="3200">
                <a:latin typeface="Verdana" pitchFamily="34" charset="0"/>
              </a:rPr>
              <a:t>(Дата указа—</a:t>
            </a:r>
            <a:r>
              <a:rPr lang="en-US" sz="3200">
                <a:latin typeface="Verdana" pitchFamily="34" charset="0"/>
              </a:rPr>
              <a:t>02.02.1956)</a:t>
            </a:r>
            <a:r>
              <a:rPr lang="ru-RU" sz="3200">
                <a:latin typeface="Times New Roman" pitchFamily="18" charset="0"/>
              </a:rPr>
              <a:t>  </a:t>
            </a:r>
            <a:endParaRPr lang="ru-RU" sz="320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effectLst/>
                <a:latin typeface="Times New Roman" pitchFamily="18" charset="0"/>
              </a:rPr>
              <a:t>Здание педколледжа, где находится музей Мусы Джалиля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>
            <a:lum contrast="-18000"/>
          </a:blip>
          <a:srcRect/>
          <a:stretch>
            <a:fillRect/>
          </a:stretch>
        </p:blipFill>
        <p:spPr bwMode="auto">
          <a:xfrm>
            <a:off x="1143000" y="1828800"/>
            <a:ext cx="7086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67200" y="-152400"/>
            <a:ext cx="3657600" cy="8683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Друг</a:t>
            </a:r>
          </a:p>
        </p:txBody>
      </p:sp>
      <p:pic>
        <p:nvPicPr>
          <p:cNvPr id="20486" name="Picture 6" descr="Изображение 036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04800" y="0"/>
            <a:ext cx="2681288" cy="403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124200" y="685800"/>
            <a:ext cx="5715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    У Мусы Джалиля было много друзей. Но выбирал он только надежных. </a:t>
            </a:r>
            <a:r>
              <a:rPr lang="ru-RU" sz="2400" b="1">
                <a:solidFill>
                  <a:srgbClr val="FF7C80"/>
                </a:solidFill>
                <a:latin typeface="Times New Roman" pitchFamily="18" charset="0"/>
              </a:rPr>
              <a:t>Гази Кашшаф</a:t>
            </a:r>
            <a:r>
              <a:rPr lang="ru-RU" sz="2400">
                <a:latin typeface="Times New Roman" pitchFamily="18" charset="0"/>
              </a:rPr>
              <a:t> был самым надежным из надежных, самым заботливым и верным из всех друзей. Вот один из отрывков писем Мусы Джалиля к Газзи Кашшафу:</a:t>
            </a:r>
          </a:p>
        </p:txBody>
      </p:sp>
      <p:sp>
        <p:nvSpPr>
          <p:cNvPr id="20485" name="Text Box 5"/>
          <p:cNvSpPr txBox="1">
            <a:spLocks noChangeArrowheads="1" noChangeShapeType="1"/>
          </p:cNvSpPr>
          <p:nvPr/>
        </p:nvSpPr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0" algn="ctr">
            <a:noFill/>
            <a:prstDash val="dash"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just">
              <a:tabLst>
                <a:tab pos="1160463" algn="l"/>
              </a:tabLst>
            </a:pPr>
            <a:r>
              <a:rPr lang="en-US" sz="2000" i="1">
                <a:latin typeface="Arial" charset="0"/>
              </a:rPr>
              <a:t>«</a:t>
            </a:r>
            <a:r>
              <a:rPr lang="ru-RU" sz="2000" i="1">
                <a:latin typeface="Arial" charset="0"/>
              </a:rPr>
              <a:t>Дорогой мой Кашшаф!</a:t>
            </a:r>
          </a:p>
          <a:p>
            <a:pPr algn="just">
              <a:tabLst>
                <a:tab pos="1160463" algn="l"/>
              </a:tabLst>
            </a:pPr>
            <a:r>
              <a:rPr lang="ru-RU" sz="2000" i="1">
                <a:latin typeface="Arial" charset="0"/>
              </a:rPr>
              <a:t>Ты у меня был и остаешься самым близким, заботливым, душевным другом. В мои столь трудные дни ты помог мне своими письмами, написанными от чистого сердца. По-дружески позаботился о моем творчестве, книге и семье. Я от всего сердца говорю тебе спасибо. Верю, ты и сейчас меня не забудешь: теплом окружишь и мою поэзию, и мою семью. Если я погибну, я все свое творчество полностью доверяю тебе. Таково мое </a:t>
            </a:r>
            <a:r>
              <a:rPr lang="ru-RU" sz="2000" i="1">
                <a:solidFill>
                  <a:srgbClr val="FF7C80"/>
                </a:solidFill>
                <a:latin typeface="Arial" charset="0"/>
              </a:rPr>
              <a:t>завещание</a:t>
            </a:r>
            <a:r>
              <a:rPr lang="ru-RU" sz="2000" i="1">
                <a:latin typeface="Arial" charset="0"/>
              </a:rPr>
              <a:t>: написанное при моей жизни все полностью отдается в твое распоряжение, переходит к твоей защите и заботе.</a:t>
            </a:r>
          </a:p>
          <a:p>
            <a:pPr algn="just">
              <a:tabLst>
                <a:tab pos="1160463" algn="l"/>
              </a:tabLst>
            </a:pPr>
            <a:r>
              <a:rPr lang="ru-RU" sz="2000" i="1">
                <a:latin typeface="Arial" charset="0"/>
              </a:rPr>
              <a:t>Я рад, что моя поэзия передается в надежные заботливые руки.</a:t>
            </a:r>
          </a:p>
          <a:p>
            <a:pPr>
              <a:tabLst>
                <a:tab pos="1160463" algn="l"/>
              </a:tabLst>
            </a:pPr>
            <a:r>
              <a:rPr lang="ru-RU" sz="2000">
                <a:latin typeface="Times New Roman" pitchFamily="18" charset="0"/>
              </a:rPr>
              <a:t>                                                           </a:t>
            </a:r>
            <a:r>
              <a:rPr lang="en-US" sz="2000" i="1">
                <a:latin typeface="Arial" charset="0"/>
              </a:rPr>
              <a:t>20 </a:t>
            </a:r>
            <a:r>
              <a:rPr lang="ru-RU" sz="2000" i="1">
                <a:latin typeface="Arial" charset="0"/>
              </a:rPr>
              <a:t>марта, </a:t>
            </a:r>
            <a:r>
              <a:rPr lang="en-US" sz="2000" i="1">
                <a:latin typeface="Arial" charset="0"/>
              </a:rPr>
              <a:t>1942 </a:t>
            </a:r>
            <a:r>
              <a:rPr lang="ru-RU" sz="2000" i="1">
                <a:latin typeface="Arial" charset="0"/>
              </a:rPr>
              <a:t>год. Действующая армия</a:t>
            </a:r>
            <a:r>
              <a:rPr lang="en-US" sz="2000" i="1">
                <a:latin typeface="Arial" charset="0"/>
              </a:rPr>
              <a:t>».</a:t>
            </a:r>
          </a:p>
          <a:p>
            <a:pPr>
              <a:tabLst>
                <a:tab pos="1160463" algn="l"/>
              </a:tabLst>
            </a:pPr>
            <a:r>
              <a:rPr lang="ru-RU" sz="2000" i="1">
                <a:latin typeface="Times New Roman" pitchFamily="18" charset="0"/>
              </a:rPr>
              <a:t>   </a:t>
            </a:r>
            <a:r>
              <a:rPr lang="ru-RU" sz="2000">
                <a:latin typeface="Times New Roman" pitchFamily="18" charset="0"/>
              </a:rPr>
              <a:t>В своем друге поэт не ошибся…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0"/>
            <a:ext cx="3962400" cy="8683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Дом в Казани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791200"/>
          </a:xfrm>
        </p:spPr>
        <p:txBody>
          <a:bodyPr/>
          <a:lstStyle/>
          <a:p>
            <a:pPr marL="0" indent="3571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200">
                <a:effectLst/>
                <a:latin typeface="Times New Roman" pitchFamily="18" charset="0"/>
              </a:rPr>
              <a:t>В Казани, по улице М. Горького, рядом с Татарским ордена Ленина государственным Академическим театром и Татарским радиокомитетом стоит желтый пятиэтажный дом под </a:t>
            </a:r>
            <a:r>
              <a:rPr lang="ru-RU" sz="2200" b="1">
                <a:solidFill>
                  <a:srgbClr val="FF7C80"/>
                </a:solidFill>
                <a:effectLst/>
                <a:latin typeface="Times New Roman" pitchFamily="18" charset="0"/>
              </a:rPr>
              <a:t>номером 17</a:t>
            </a:r>
            <a:r>
              <a:rPr lang="ru-RU" sz="2200">
                <a:effectLst/>
                <a:latin typeface="Times New Roman" pitchFamily="18" charset="0"/>
              </a:rPr>
              <a:t>. Он ничем особенным не отличается от окружающих домов: таких до войны строили немало. Однако это и не совсем обычный дом. Он дорог и памятен казанцам. В нем в </a:t>
            </a:r>
            <a:r>
              <a:rPr lang="ru-RU" sz="2200" b="1">
                <a:solidFill>
                  <a:srgbClr val="FF7C80"/>
                </a:solidFill>
                <a:effectLst/>
                <a:latin typeface="Times New Roman" pitchFamily="18" charset="0"/>
              </a:rPr>
              <a:t>1940-1941 гг.</a:t>
            </a:r>
            <a:r>
              <a:rPr lang="ru-RU" sz="2200">
                <a:effectLst/>
                <a:latin typeface="Times New Roman" pitchFamily="18" charset="0"/>
              </a:rPr>
              <a:t> жил татарский поэт Герой Советского Союза, лауреат Ленинской премии Муса Джалиль.</a:t>
            </a:r>
          </a:p>
          <a:p>
            <a:pPr marL="0" indent="3571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200">
                <a:effectLst/>
                <a:latin typeface="Times New Roman" pitchFamily="18" charset="0"/>
              </a:rPr>
              <a:t>Муса Джалиль поселился здесь в </a:t>
            </a:r>
            <a:r>
              <a:rPr lang="ru-RU" sz="2200" b="1">
                <a:solidFill>
                  <a:srgbClr val="FF7C80"/>
                </a:solidFill>
                <a:effectLst/>
                <a:latin typeface="Times New Roman" pitchFamily="18" charset="0"/>
              </a:rPr>
              <a:t>квартире № 28</a:t>
            </a:r>
            <a:r>
              <a:rPr lang="ru-RU" sz="2200">
                <a:effectLst/>
                <a:latin typeface="Times New Roman" pitchFamily="18" charset="0"/>
              </a:rPr>
              <a:t> с семьей – </a:t>
            </a:r>
            <a:r>
              <a:rPr lang="ru-RU" sz="2200" b="1">
                <a:solidFill>
                  <a:srgbClr val="FF7C80"/>
                </a:solidFill>
                <a:effectLst/>
                <a:latin typeface="Times New Roman" pitchFamily="18" charset="0"/>
                <a:hlinkClick r:id="rId2" action="ppaction://hlinksldjump"/>
              </a:rPr>
              <a:t>Аминой-ханум и маленькой дочерью Чулпан</a:t>
            </a:r>
            <a:r>
              <a:rPr lang="ru-RU" sz="2200">
                <a:effectLst/>
                <a:latin typeface="Times New Roman" pitchFamily="18" charset="0"/>
                <a:hlinkClick r:id="rId2" action="ppaction://hlinksldjump"/>
              </a:rPr>
              <a:t> </a:t>
            </a:r>
            <a:r>
              <a:rPr lang="ru-RU" sz="2200">
                <a:effectLst/>
                <a:latin typeface="Times New Roman" pitchFamily="18" charset="0"/>
              </a:rPr>
              <a:t>– после приезда в Казань. </a:t>
            </a:r>
          </a:p>
          <a:p>
            <a:pPr marL="0" indent="3571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200">
                <a:effectLst/>
                <a:latin typeface="Times New Roman" pitchFamily="18" charset="0"/>
              </a:rPr>
              <a:t>Муса Джалиль жил в этом доме, когда работал заведующим литературной частью Татарского государственного театра оперы и балета, а затем руководителем Союза писателей Татарии. Из этого дома его провожали на фронт.</a:t>
            </a:r>
          </a:p>
          <a:p>
            <a:pPr marL="0" indent="3571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200">
                <a:effectLst/>
                <a:latin typeface="Times New Roman" pitchFamily="18" charset="0"/>
              </a:rPr>
              <a:t>  Дом примечателен и тем, что позже здесь стал жить (только в другом подъезде) самый близкий и верный друг М. Джалиля – видный общественный деятель, известный литературовед и критик, журналист и педагог Гази Кашшаф ( Миргази Султанович Кашшафутдинов, 1907-1975).</a:t>
            </a:r>
          </a:p>
          <a:p>
            <a:pPr marL="0" indent="357188" algn="just">
              <a:lnSpc>
                <a:spcPct val="80000"/>
              </a:lnSpc>
              <a:buFont typeface="Wingdings" pitchFamily="2" charset="2"/>
              <a:buNone/>
            </a:pPr>
            <a:endParaRPr lang="ru-RU" sz="2200">
              <a:effectLst/>
              <a:latin typeface="Times New Roman" pitchFamily="18" charset="0"/>
            </a:endParaRPr>
          </a:p>
          <a:p>
            <a:pPr marL="0" indent="357188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>
                <a:effectLst/>
                <a:hlinkClick r:id="rId3" action="ppaction://hlinksldjump"/>
              </a:rPr>
              <a:t>Письмо с фронта к дочери Чулпан</a:t>
            </a:r>
            <a:endParaRPr lang="ru-RU" sz="2200" b="1">
              <a:effectLst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381000" y="533400"/>
            <a:ext cx="8382000" cy="5867400"/>
            <a:chOff x="106718100" y="88392000"/>
            <a:chExt cx="4191000" cy="2778408"/>
          </a:xfrm>
        </p:grpSpPr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106718100" y="88392000"/>
              <a:ext cx="4191000" cy="2778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106756200" y="90906600"/>
              <a:ext cx="4114800" cy="2286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algn="ctr"/>
              <a:r>
                <a:rPr lang="ru-RU" sz="2000">
                  <a:solidFill>
                    <a:schemeClr val="bg2"/>
                  </a:solidFill>
                  <a:latin typeface="Times New Roman" pitchFamily="18" charset="0"/>
                </a:rPr>
                <a:t>Слева направо: Амина Джалиль, Чулпан Джалиль и Андре Тиммерманс.</a:t>
              </a:r>
              <a:endParaRPr lang="ru-RU" sz="2000">
                <a:solidFill>
                  <a:schemeClr val="bg2"/>
                </a:solidFill>
              </a:endParaRPr>
            </a:p>
          </p:txBody>
        </p:sp>
      </p:grpSp>
      <p:sp>
        <p:nvSpPr>
          <p:cNvPr id="33799" name="Rectangle 7">
            <a:hlinkClick r:id="rId3" action="ppaction://hlinksldjump" tooltip="Именно Андре Тиммерманс передал Вторую &quot;Моабитскую тетрадь&quot; в Советское посольство"/>
          </p:cNvPr>
          <p:cNvSpPr>
            <a:spLocks noChangeArrowheads="1"/>
          </p:cNvSpPr>
          <p:nvPr/>
        </p:nvSpPr>
        <p:spPr bwMode="auto">
          <a:xfrm>
            <a:off x="5943600" y="533400"/>
            <a:ext cx="274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Rectangle 8">
            <a:hlinkClick r:id="rId3" action="ppaction://hlinksldjump" tooltip="Дочь Джалиля Чулпан"/>
          </p:cNvPr>
          <p:cNvSpPr>
            <a:spLocks noChangeArrowheads="1"/>
          </p:cNvSpPr>
          <p:nvPr/>
        </p:nvSpPr>
        <p:spPr bwMode="auto">
          <a:xfrm>
            <a:off x="3124200" y="1447800"/>
            <a:ext cx="243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Rectangle 9">
            <a:hlinkClick r:id="rId3" action="ppaction://hlinksldjump" tooltip="Жена Мусы Джалиля - Амина Джалиль"/>
          </p:cNvPr>
          <p:cNvSpPr>
            <a:spLocks noChangeArrowheads="1"/>
          </p:cNvSpPr>
          <p:nvPr/>
        </p:nvSpPr>
        <p:spPr bwMode="auto">
          <a:xfrm>
            <a:off x="381000" y="685800"/>
            <a:ext cx="175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868363"/>
          </a:xfrm>
          <a:noFill/>
          <a:ln/>
        </p:spPr>
        <p:txBody>
          <a:bodyPr/>
          <a:lstStyle/>
          <a:p>
            <a:r>
              <a:rPr lang="ru-RU" sz="4000">
                <a:effectLst/>
                <a:latin typeface="Times New Roman" pitchFamily="18" charset="0"/>
              </a:rPr>
              <a:t>Письмо с фронта к дочери Чулпан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609600" y="741363"/>
            <a:ext cx="7924800" cy="6116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62200" y="0"/>
            <a:ext cx="3657600" cy="715963"/>
          </a:xfrm>
        </p:spPr>
        <p:txBody>
          <a:bodyPr/>
          <a:lstStyle/>
          <a:p>
            <a:r>
              <a:rPr lang="ru-RU" sz="4000">
                <a:effectLst/>
                <a:latin typeface="Times New Roman" pitchFamily="18" charset="0"/>
              </a:rPr>
              <a:t>Произведения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533400"/>
            <a:ext cx="5715000" cy="2057400"/>
          </a:xfrm>
        </p:spPr>
        <p:txBody>
          <a:bodyPr/>
          <a:lstStyle/>
          <a:p>
            <a:pPr marL="0" indent="4763">
              <a:buFont typeface="Wingdings" pitchFamily="2" charset="2"/>
              <a:buNone/>
            </a:pPr>
            <a:r>
              <a:rPr lang="tt-RU" sz="4000" b="1">
                <a:effectLst/>
                <a:latin typeface="Times New Roman" pitchFamily="18" charset="0"/>
              </a:rPr>
              <a:t>Вәхшәт (</a:t>
            </a:r>
            <a:r>
              <a:rPr lang="tt-RU" sz="4000" b="1" i="1">
                <a:effectLst/>
                <a:latin typeface="Times New Roman" pitchFamily="18" charset="0"/>
              </a:rPr>
              <a:t>п</a:t>
            </a:r>
            <a:r>
              <a:rPr lang="ru-RU" sz="4000" b="1" i="1">
                <a:effectLst/>
                <a:latin typeface="Times New Roman" pitchFamily="18" charset="0"/>
              </a:rPr>
              <a:t>ьесадан</a:t>
            </a:r>
            <a:r>
              <a:rPr lang="ru-RU" sz="4000" b="1">
                <a:effectLst/>
                <a:latin typeface="Times New Roman" pitchFamily="18" charset="0"/>
              </a:rPr>
              <a:t>)</a:t>
            </a:r>
          </a:p>
          <a:p>
            <a:pPr marL="0" indent="4763">
              <a:buFont typeface="Wingdings" pitchFamily="2" charset="2"/>
              <a:buNone/>
            </a:pPr>
            <a:r>
              <a:rPr lang="ru-RU" sz="2000">
                <a:effectLst/>
                <a:latin typeface="Times New Roman" pitchFamily="18" charset="0"/>
              </a:rPr>
              <a:t>Текст читает ученица 7 класса </a:t>
            </a:r>
          </a:p>
          <a:p>
            <a:pPr marL="0" indent="4763">
              <a:buFont typeface="Wingdings" pitchFamily="2" charset="2"/>
              <a:buNone/>
            </a:pPr>
            <a:r>
              <a:rPr lang="ru-RU" sz="2000">
                <a:effectLst/>
                <a:latin typeface="Times New Roman" pitchFamily="18" charset="0"/>
              </a:rPr>
              <a:t>Измерской средней школы им.А.Салахова </a:t>
            </a:r>
          </a:p>
          <a:p>
            <a:pPr marL="0" indent="4763">
              <a:buFont typeface="Wingdings" pitchFamily="2" charset="2"/>
              <a:buNone/>
            </a:pPr>
            <a:r>
              <a:rPr lang="ru-RU" sz="2000" b="1">
                <a:effectLst/>
                <a:latin typeface="Times New Roman" pitchFamily="18" charset="0"/>
              </a:rPr>
              <a:t>Фаттахова Индира</a:t>
            </a:r>
            <a:endParaRPr lang="ru-RU" sz="2000">
              <a:effectLst/>
              <a:latin typeface="Times New Roman" pitchFamily="18" charset="0"/>
            </a:endParaRP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4495800"/>
            <a:ext cx="200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495800"/>
            <a:ext cx="2209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495800"/>
            <a:ext cx="33528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304800" y="1143000"/>
            <a:ext cx="2438400" cy="533400"/>
            <a:chOff x="96" y="576"/>
            <a:chExt cx="1536" cy="336"/>
          </a:xfrm>
        </p:grpSpPr>
        <p:pic>
          <p:nvPicPr>
            <p:cNvPr id="44040" name="Picture 8">
              <a:hlinkClick r:id="" action="ppaction://ole?verb=0"/>
              <a:hlinkHover r:id="" action="ppaction://ole?verb=0"/>
            </p:cNvPr>
            <p:cNvPicPr>
              <a:picLocks noRot="1" noChangeAspect="1" noChangeArrowheads="1"/>
            </p:cNvPicPr>
            <p:nvPr>
              <a:wavAudioFile r:embed="rId2" name="Записанный звук"/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" y="67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288" y="576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Прослушать</a:t>
              </a:r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 flipH="1">
              <a:off x="336" y="86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3429000" y="2362200"/>
            <a:ext cx="571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476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t-RU" sz="4000" b="1">
                <a:latin typeface="Times New Roman" pitchFamily="18" charset="0"/>
              </a:rPr>
              <a:t>Варварство (</a:t>
            </a:r>
            <a:r>
              <a:rPr lang="tt-RU" sz="4000" b="1" i="1">
                <a:latin typeface="Times New Roman" pitchFamily="18" charset="0"/>
              </a:rPr>
              <a:t>п</a:t>
            </a:r>
            <a:r>
              <a:rPr lang="ru-RU" sz="4000" b="1" i="1">
                <a:latin typeface="Times New Roman" pitchFamily="18" charset="0"/>
              </a:rPr>
              <a:t>ьеса</a:t>
            </a:r>
            <a:r>
              <a:rPr lang="ru-RU" sz="4000" b="1">
                <a:latin typeface="Times New Roman" pitchFamily="18" charset="0"/>
              </a:rPr>
              <a:t>)</a:t>
            </a:r>
          </a:p>
          <a:p>
            <a:pPr indent="476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Текст читает ученик 10 класса </a:t>
            </a:r>
          </a:p>
          <a:p>
            <a:pPr indent="476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Измерской средней школы им.А.Салахова </a:t>
            </a:r>
          </a:p>
          <a:p>
            <a:pPr indent="476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</a:rPr>
              <a:t>Хакимов Фанис</a:t>
            </a:r>
            <a:endParaRPr lang="ru-RU" sz="2000">
              <a:latin typeface="Times New Roman" pitchFamily="18" charset="0"/>
            </a:endParaRPr>
          </a:p>
        </p:txBody>
      </p: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304800" y="2971800"/>
            <a:ext cx="2438400" cy="457200"/>
            <a:chOff x="192" y="1344"/>
            <a:chExt cx="1536" cy="288"/>
          </a:xfrm>
        </p:grpSpPr>
        <p:grpSp>
          <p:nvGrpSpPr>
            <p:cNvPr id="44060" name="Group 28"/>
            <p:cNvGrpSpPr>
              <a:grpSpLocks/>
            </p:cNvGrpSpPr>
            <p:nvPr/>
          </p:nvGrpSpPr>
          <p:grpSpPr bwMode="auto">
            <a:xfrm>
              <a:off x="192" y="1344"/>
              <a:ext cx="1536" cy="288"/>
              <a:chOff x="192" y="1344"/>
              <a:chExt cx="1536" cy="288"/>
            </a:xfrm>
          </p:grpSpPr>
          <p:pic>
            <p:nvPicPr>
              <p:cNvPr id="44055" name="Picture 23">
                <a:hlinkClick r:id="" action="ppaction://media"/>
                <a:hlinkHover r:id="" action="ppaction://ole?verb=0"/>
              </p:cNvPr>
              <p:cNvPicPr>
                <a:picLocks noRot="1" noChangeAspect="1" noChangeArrowheads="1"/>
              </p:cNvPicPr>
              <p:nvPr>
                <a:wavAudioFile r:embed="rId1" name="Записанный звук"/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2" y="1392"/>
                <a:ext cx="240" cy="240"/>
              </a:xfrm>
              <a:prstGeom prst="rect">
                <a:avLst/>
              </a:prstGeom>
              <a:noFill/>
            </p:spPr>
          </p:pic>
          <p:sp>
            <p:nvSpPr>
              <p:cNvPr id="44058" name="Text Box 26"/>
              <p:cNvSpPr txBox="1">
                <a:spLocks noChangeArrowheads="1"/>
              </p:cNvSpPr>
              <p:nvPr/>
            </p:nvSpPr>
            <p:spPr bwMode="auto">
              <a:xfrm>
                <a:off x="384" y="1344"/>
                <a:ext cx="13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latin typeface="Times New Roman" pitchFamily="18" charset="0"/>
                  </a:rPr>
                  <a:t>Прослушать</a:t>
                </a:r>
              </a:p>
            </p:txBody>
          </p:sp>
        </p:grp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 flipH="1">
              <a:off x="432" y="163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63" name="Text Box 3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3505200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Стоп</a:t>
            </a:r>
          </a:p>
        </p:txBody>
      </p:sp>
      <p:sp>
        <p:nvSpPr>
          <p:cNvPr id="44064" name="Text Box 32">
            <a:hlinkClick r:id="rId8" action="ppaction://hlinksldjump" tooltip="Остановить воспроизведение"/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Стоп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0" y="0"/>
            <a:ext cx="2438400" cy="6397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Семья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181600" cy="6248400"/>
          </a:xfrm>
        </p:spPr>
        <p:txBody>
          <a:bodyPr/>
          <a:lstStyle/>
          <a:p>
            <a:pPr marL="0" indent="357188" algn="just">
              <a:buFont typeface="Wingdings" pitchFamily="2" charset="2"/>
              <a:buNone/>
            </a:pPr>
            <a:r>
              <a:rPr lang="ru-RU" sz="2100">
                <a:effectLst/>
                <a:latin typeface="Times New Roman" pitchFamily="18" charset="0"/>
              </a:rPr>
              <a:t>Муса Джалиль родился в татарской деревне </a:t>
            </a:r>
            <a:r>
              <a:rPr lang="ru-RU" sz="2100" b="1">
                <a:solidFill>
                  <a:srgbClr val="FF7C80"/>
                </a:solidFill>
                <a:effectLst/>
                <a:latin typeface="Times New Roman" pitchFamily="18" charset="0"/>
                <a:hlinkClick r:id="rId2" action="ppaction://hlinksldjump" tooltip="В настоящее время Шарлыкский район Оренбургской области"/>
              </a:rPr>
              <a:t>Мустафино</a:t>
            </a:r>
            <a:r>
              <a:rPr lang="ru-RU" sz="2100">
                <a:effectLst/>
                <a:latin typeface="Times New Roman" pitchFamily="18" charset="0"/>
              </a:rPr>
              <a:t> бывшей Оренбургской губернии </a:t>
            </a:r>
            <a:r>
              <a:rPr lang="ru-RU" sz="2100" b="1">
                <a:solidFill>
                  <a:srgbClr val="FF7C80"/>
                </a:solidFill>
                <a:effectLst/>
                <a:latin typeface="Times New Roman" pitchFamily="18" charset="0"/>
              </a:rPr>
              <a:t>15 февраля 1906</a:t>
            </a:r>
            <a:r>
              <a:rPr lang="ru-RU" sz="2100">
                <a:effectLst/>
                <a:latin typeface="Times New Roman" pitchFamily="18" charset="0"/>
              </a:rPr>
              <a:t> </a:t>
            </a:r>
            <a:r>
              <a:rPr lang="ru-RU" sz="2100" b="1">
                <a:solidFill>
                  <a:srgbClr val="FF7C80"/>
                </a:solidFill>
                <a:effectLst/>
                <a:latin typeface="Times New Roman" pitchFamily="18" charset="0"/>
              </a:rPr>
              <a:t>года</a:t>
            </a:r>
            <a:r>
              <a:rPr lang="ru-RU" sz="2100">
                <a:effectLst/>
                <a:latin typeface="Times New Roman" pitchFamily="18" charset="0"/>
              </a:rPr>
              <a:t> в небогатой крестьянской семье. </a:t>
            </a:r>
            <a:endParaRPr lang="ru-RU" sz="2100" i="1">
              <a:effectLst/>
              <a:latin typeface="Times New Roman" pitchFamily="18" charset="0"/>
            </a:endParaRPr>
          </a:p>
          <a:p>
            <a:pPr marL="0" indent="357188" algn="just">
              <a:buFont typeface="Wingdings" pitchFamily="2" charset="2"/>
              <a:buNone/>
            </a:pPr>
            <a:r>
              <a:rPr lang="ru-RU" sz="2100" i="1">
                <a:effectLst/>
                <a:latin typeface="Times New Roman" pitchFamily="18" charset="0"/>
              </a:rPr>
              <a:t> </a:t>
            </a:r>
            <a:r>
              <a:rPr lang="ru-RU" sz="2100" b="1">
                <a:solidFill>
                  <a:srgbClr val="FF7C80"/>
                </a:solidFill>
                <a:effectLst/>
                <a:latin typeface="Times New Roman" pitchFamily="18" charset="0"/>
              </a:rPr>
              <a:t>Отец</a:t>
            </a:r>
            <a:r>
              <a:rPr lang="ru-RU" sz="2100">
                <a:effectLst/>
                <a:latin typeface="Times New Roman" pitchFamily="18" charset="0"/>
              </a:rPr>
              <a:t> Мусы, </a:t>
            </a:r>
            <a:r>
              <a:rPr lang="ru-RU" sz="2100" b="1">
                <a:solidFill>
                  <a:srgbClr val="FF7C80"/>
                </a:solidFill>
                <a:effectLst/>
                <a:latin typeface="Times New Roman" pitchFamily="18" charset="0"/>
              </a:rPr>
              <a:t>Мустафа</a:t>
            </a:r>
            <a:r>
              <a:rPr lang="ru-RU" sz="2100">
                <a:effectLst/>
                <a:latin typeface="Times New Roman" pitchFamily="18" charset="0"/>
              </a:rPr>
              <a:t>, сын бедного аульного пастуха Абубакира, с детских лет гнул спину на богатого купца. Был мальчиком на побегушках, позднее работал приказчиком. </a:t>
            </a:r>
          </a:p>
          <a:p>
            <a:pPr marL="0" indent="357188" algn="just">
              <a:buFont typeface="Wingdings" pitchFamily="2" charset="2"/>
              <a:buNone/>
            </a:pPr>
            <a:r>
              <a:rPr lang="ru-RU" sz="2100">
                <a:effectLst/>
                <a:latin typeface="Times New Roman" pitchFamily="18" charset="0"/>
              </a:rPr>
              <a:t>Огромное влияние на формирование внутреннего мира будущего поэта оказала его </a:t>
            </a:r>
            <a:r>
              <a:rPr lang="ru-RU" sz="2100" b="1">
                <a:solidFill>
                  <a:srgbClr val="FF7C80"/>
                </a:solidFill>
                <a:effectLst/>
                <a:latin typeface="Times New Roman" pitchFamily="18" charset="0"/>
              </a:rPr>
              <a:t>мать Рахима-Апа</a:t>
            </a:r>
            <a:r>
              <a:rPr lang="ru-RU" sz="2100">
                <a:effectLst/>
                <a:latin typeface="Times New Roman" pitchFamily="18" charset="0"/>
              </a:rPr>
              <a:t>. Спокойная, тихая, уравновешенная, полная противополож-ность Мустафе-абзы, темпераментному, вспыльчивому, легко подверженному неожиданным перепадам настроения, - она обладала бесконечным терпением и стойкостью.  </a:t>
            </a:r>
          </a:p>
        </p:txBody>
      </p:sp>
      <p:pic>
        <p:nvPicPr>
          <p:cNvPr id="6148" name="Picture 4">
            <a:hlinkClick r:id="rId2" action="ppaction://hlinksldjump" tooltip="Муса с матерью и сестрой Хадичой. 1926 г."/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5422900" y="762000"/>
            <a:ext cx="3629025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52800" y="0"/>
            <a:ext cx="1981200" cy="9445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Учёба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257800" cy="6019800"/>
          </a:xfrm>
        </p:spPr>
        <p:txBody>
          <a:bodyPr/>
          <a:lstStyle/>
          <a:p>
            <a:pPr marL="0" indent="446088" algn="just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effectLst/>
                <a:latin typeface="Times New Roman" pitchFamily="18" charset="0"/>
              </a:rPr>
              <a:t>С </a:t>
            </a:r>
            <a:r>
              <a:rPr lang="ru-RU" i="1">
                <a:effectLst/>
                <a:latin typeface="Times New Roman" pitchFamily="18" charset="0"/>
              </a:rPr>
              <a:t>шести лет</a:t>
            </a:r>
            <a:r>
              <a:rPr lang="ru-RU">
                <a:effectLst/>
                <a:latin typeface="Times New Roman" pitchFamily="18" charset="0"/>
              </a:rPr>
              <a:t> Муса пошел учиться в сельский мектеб, где за год овладел азами грамоты и вызубрил наизусть несколько сур из Корана. В Оренбурге Мустафе Залилову удалось устроить сына в медресе «Хусаиния» – мусульманское учебное заведение типа духовной семинарии.</a:t>
            </a:r>
          </a:p>
          <a:p>
            <a:pPr marL="0" indent="446088" algn="just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 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5562600" y="1066800"/>
            <a:ext cx="29511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71800" y="0"/>
            <a:ext cx="3048000" cy="8683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Юность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0" indent="3571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  <a:latin typeface="Times New Roman" pitchFamily="18" charset="0"/>
              </a:rPr>
              <a:t>Бурное богатое событиями время способствовало идейному раннему созреванию будущего поэта. В начале </a:t>
            </a:r>
            <a:r>
              <a:rPr lang="ru-RU" sz="2800" b="1">
                <a:solidFill>
                  <a:srgbClr val="FF7C80"/>
                </a:solidFill>
                <a:effectLst/>
                <a:latin typeface="Times New Roman" pitchFamily="18" charset="0"/>
              </a:rPr>
              <a:t>1917 года</a:t>
            </a:r>
            <a:r>
              <a:rPr lang="ru-RU" sz="2800">
                <a:effectLst/>
                <a:latin typeface="Times New Roman" pitchFamily="18" charset="0"/>
              </a:rPr>
              <a:t> </a:t>
            </a:r>
            <a:r>
              <a:rPr lang="ru-RU" sz="2800" i="1">
                <a:effectLst/>
                <a:latin typeface="Times New Roman" pitchFamily="18" charset="0"/>
              </a:rPr>
              <a:t>одиннадцатилетний</a:t>
            </a:r>
            <a:r>
              <a:rPr lang="ru-RU" sz="2800">
                <a:effectLst/>
                <a:latin typeface="Times New Roman" pitchFamily="18" charset="0"/>
              </a:rPr>
              <a:t> Муса пишет стихотворение, в котором говорит о первой мировой войне как о бессмысленной бойне, ежедневно уносящей тысячи жизней, и посылает его в редакцию татарской газеты «Вакыт» («Время»). Стихотворение, конечно, осталось ненапечатанным. Позднее Муса вернулся к нему, обличительный пафос и подчеркнув свое сочувствие народным массам (</a:t>
            </a:r>
            <a:r>
              <a:rPr lang="ru-RU" sz="2800" b="1">
                <a:solidFill>
                  <a:srgbClr val="FF7C80"/>
                </a:solidFill>
                <a:effectLst/>
                <a:latin typeface="Times New Roman" pitchFamily="18" charset="0"/>
              </a:rPr>
              <a:t>«На войне»,</a:t>
            </a:r>
            <a:r>
              <a:rPr lang="ru-RU" sz="2800">
                <a:effectLst/>
                <a:latin typeface="Times New Roman" pitchFamily="18" charset="0"/>
              </a:rPr>
              <a:t> 1920).</a:t>
            </a:r>
          </a:p>
          <a:p>
            <a:pPr marL="0" indent="3571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effectLst/>
                <a:latin typeface="Times New Roman" pitchFamily="18" charset="0"/>
              </a:rPr>
              <a:t> Весной </a:t>
            </a:r>
            <a:r>
              <a:rPr lang="ru-RU" sz="2800" b="1">
                <a:solidFill>
                  <a:srgbClr val="FF7C80"/>
                </a:solidFill>
                <a:effectLst/>
                <a:latin typeface="Times New Roman" pitchFamily="18" charset="0"/>
              </a:rPr>
              <a:t>1919 года</a:t>
            </a:r>
            <a:r>
              <a:rPr lang="ru-RU" sz="2800">
                <a:effectLst/>
                <a:latin typeface="Times New Roman" pitchFamily="18" charset="0"/>
              </a:rPr>
              <a:t>, когда в окруженном белогвардейцами Оренбурге возникла комсомольская организация, </a:t>
            </a:r>
            <a:r>
              <a:rPr lang="ru-RU" sz="2800" i="1">
                <a:effectLst/>
                <a:latin typeface="Times New Roman" pitchFamily="18" charset="0"/>
              </a:rPr>
              <a:t>тринадцатилетний </a:t>
            </a:r>
            <a:r>
              <a:rPr lang="ru-RU" sz="2800">
                <a:effectLst/>
                <a:latin typeface="Times New Roman" pitchFamily="18" charset="0"/>
              </a:rPr>
              <a:t>Муса записывается в ряды Коммунистического Союза молодежи, рвется на фронт. Но в отряд его не берут: маленький, щуплый, он выглядит совсем мальчишкой.</a:t>
            </a:r>
          </a:p>
          <a:p>
            <a:pPr marL="0" indent="357188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 </a:t>
            </a:r>
            <a:endParaRPr lang="ru-RU" sz="280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5600" y="-76200"/>
            <a:ext cx="3276600" cy="7921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Комсомол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 В </a:t>
            </a:r>
            <a:r>
              <a:rPr lang="ru-RU" sz="2400" b="1">
                <a:solidFill>
                  <a:srgbClr val="FF7C80"/>
                </a:solidFill>
                <a:latin typeface="Times New Roman" pitchFamily="18" charset="0"/>
              </a:rPr>
              <a:t>1920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FF7C80"/>
                </a:solidFill>
                <a:latin typeface="Times New Roman" pitchFamily="18" charset="0"/>
              </a:rPr>
              <a:t>году</a:t>
            </a:r>
            <a:r>
              <a:rPr lang="ru-RU" sz="2400">
                <a:latin typeface="Times New Roman" pitchFamily="18" charset="0"/>
              </a:rPr>
              <a:t> по инициативе Мусы в Мустафино возникает комсомольская ячейка. Кипучий, деятельный по натуре, Муса становится признанным вожаком сельской молодежи.</a:t>
            </a:r>
          </a:p>
          <a:p>
            <a:pPr algn="just"/>
            <a:r>
              <a:rPr lang="ru-RU" sz="2400"/>
              <a:t>    </a:t>
            </a:r>
            <a:r>
              <a:rPr lang="ru-RU" sz="2400">
                <a:latin typeface="Times New Roman" pitchFamily="18" charset="0"/>
              </a:rPr>
              <a:t>В </a:t>
            </a:r>
            <a:r>
              <a:rPr lang="ru-RU" sz="2400" b="1">
                <a:solidFill>
                  <a:srgbClr val="FF7C80"/>
                </a:solidFill>
                <a:latin typeface="Times New Roman" pitchFamily="18" charset="0"/>
              </a:rPr>
              <a:t>1921 году</a:t>
            </a:r>
            <a:r>
              <a:rPr lang="ru-RU" sz="2400">
                <a:latin typeface="Times New Roman" pitchFamily="18" charset="0"/>
              </a:rPr>
              <a:t> в Оренбуржье пришла жестокая засуха и голод. На глазах Мусы умерли от голода двое его братишек. Чтобы не быть семье в тягость, Муса уходит в город и вливается в толпы голодной беспризорной детворы, наводнившей в то страшное лето Оренбург. В эти месяцы он «ел что попало, ночевал где придется, воровал». Позднее с помощью одного из сотрудников красноармейской газеты «Кызыл Юлдуз» (в ней были напечатаны его первые стихи) Муса стал курсантом Оренбургской военно-партийной школы, а затем – студентом ТИНО (Татарского института народного образования), созданного на базе медресе «Хусаиния».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    Позднее Джалиль - участник </a:t>
            </a:r>
            <a:r>
              <a:rPr lang="ru-RU" sz="2400">
                <a:solidFill>
                  <a:srgbClr val="FF7C80"/>
                </a:solidFill>
                <a:latin typeface="Times New Roman" pitchFamily="18" charset="0"/>
              </a:rPr>
              <a:t>Гражданской войны</a:t>
            </a:r>
            <a:r>
              <a:rPr lang="ru-RU" sz="2400">
                <a:latin typeface="Times New Roman" pitchFamily="18" charset="0"/>
              </a:rPr>
              <a:t>. Воевал с Дутовым.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6200" y="3889375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/>
              <a:t> </a:t>
            </a:r>
          </a:p>
        </p:txBody>
      </p:sp>
      <p:sp>
        <p:nvSpPr>
          <p:cNvPr id="9227" name="Text Box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6172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2"/>
                </a:solidFill>
                <a:hlinkClick r:id="rId2" action="ppaction://hlinksldjump"/>
              </a:rPr>
              <a:t>Премия Комсомола Татарии им.Мусы Джалиля</a:t>
            </a:r>
            <a:endParaRPr lang="ru-RU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lum bright="18000" contrast="30000"/>
          </a:blip>
          <a:srcRect/>
          <a:stretch>
            <a:fillRect/>
          </a:stretch>
        </p:blipFill>
        <p:spPr bwMode="auto">
          <a:xfrm>
            <a:off x="2547938" y="1143000"/>
            <a:ext cx="50593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/>
              <a:t>Диплом и знак лауреата премии комсомола Татарии имени Мусы Джалиля</a:t>
            </a:r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0" y="-76200"/>
            <a:ext cx="3048000" cy="6397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Поэзия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pPr marL="0" indent="357188" algn="just">
              <a:buFont typeface="Wingdings" pitchFamily="2" charset="2"/>
              <a:buNone/>
            </a:pPr>
            <a:r>
              <a:rPr lang="ru-RU" sz="2300">
                <a:effectLst/>
                <a:latin typeface="Times New Roman" pitchFamily="18" charset="0"/>
              </a:rPr>
              <a:t>До нас дошло несколько толстых общих тетрадей </a:t>
            </a:r>
            <a:r>
              <a:rPr lang="ru-RU" sz="2300" b="1">
                <a:solidFill>
                  <a:srgbClr val="FF7C80"/>
                </a:solidFill>
                <a:effectLst/>
                <a:latin typeface="Times New Roman" pitchFamily="18" charset="0"/>
              </a:rPr>
              <a:t>1918-1921 годов</a:t>
            </a:r>
            <a:r>
              <a:rPr lang="ru-RU" sz="2300">
                <a:effectLst/>
                <a:latin typeface="Times New Roman" pitchFamily="18" charset="0"/>
              </a:rPr>
              <a:t> со стихами, рассказами, пьесами Мусы и сделанными им записями народных песен, сказок и легенд. Значительная часть стихотворений этого периода осталась ненапечатанной при жизни поэта. Но и по ним можно получить некоторое представление об этапах творческого возмужания Джалиля. Уже с самых первых стихов чувствуется стихийный демократизм начинающего автора.</a:t>
            </a:r>
            <a:r>
              <a:rPr lang="ru-RU" sz="2300">
                <a:latin typeface="Times New Roman" pitchFamily="18" charset="0"/>
              </a:rPr>
              <a:t> </a:t>
            </a:r>
            <a:endParaRPr lang="ru-RU" sz="2300">
              <a:effectLst/>
              <a:latin typeface="Times New Roman" pitchFamily="18" charset="0"/>
            </a:endParaRPr>
          </a:p>
          <a:p>
            <a:pPr marL="0" indent="357188" algn="just">
              <a:buFont typeface="Wingdings" pitchFamily="2" charset="2"/>
              <a:buNone/>
            </a:pPr>
            <a:r>
              <a:rPr lang="ru-RU" sz="2300">
                <a:effectLst/>
                <a:latin typeface="Times New Roman" pitchFamily="18" charset="0"/>
              </a:rPr>
              <a:t>Выходец из низов, немало хлебнувший в своей жизни и горя, и нужды, знающий цену куску хлеба насущного, на себе испытавший презрительно-высокомерное отношение байских сынков к нему, сыну старьевщика, лишь из милости взятому на казенный кошт в медресе, Муса с искренним сочувствием относится к народу.</a:t>
            </a:r>
            <a:r>
              <a:rPr lang="ru-RU" sz="2600">
                <a:latin typeface="Times New Roman" pitchFamily="18" charset="0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52600" y="4940300"/>
            <a:ext cx="6400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300" i="1">
                <a:latin typeface="Arial" charset="0"/>
              </a:rPr>
              <a:t>Жизнь моя для народа, все силы ему,</a:t>
            </a:r>
          </a:p>
          <a:p>
            <a:r>
              <a:rPr lang="ru-RU" sz="2300" i="1">
                <a:latin typeface="Arial" charset="0"/>
              </a:rPr>
              <a:t>Я хочу, чтоб и песня служила ему.</a:t>
            </a:r>
          </a:p>
          <a:p>
            <a:r>
              <a:rPr lang="ru-RU" sz="2300" i="1">
                <a:latin typeface="Arial" charset="0"/>
              </a:rPr>
              <a:t>За народ свой я голову, может, сложу –</a:t>
            </a:r>
          </a:p>
          <a:p>
            <a:r>
              <a:rPr lang="ru-RU" sz="2300" i="1">
                <a:latin typeface="Arial" charset="0"/>
              </a:rPr>
              <a:t>Собираюсь служить до могилы ему.</a:t>
            </a:r>
          </a:p>
          <a:p>
            <a:r>
              <a:rPr lang="ru-RU" sz="2300">
                <a:latin typeface="Arial" charset="0"/>
              </a:rPr>
              <a:t>                             («Слово поэта свободы»)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0"/>
            <a:ext cx="3962400" cy="868363"/>
          </a:xfrm>
        </p:spPr>
        <p:txBody>
          <a:bodyPr/>
          <a:lstStyle/>
          <a:p>
            <a:r>
              <a:rPr lang="ru-RU">
                <a:effectLst/>
                <a:latin typeface="Times New Roman" pitchFamily="18" charset="0"/>
              </a:rPr>
              <a:t>Работа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581400" cy="2436813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038600" y="1125538"/>
            <a:ext cx="51054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latin typeface="Arial" charset="0"/>
                <a:cs typeface="Arial" charset="0"/>
              </a:rPr>
              <a:t>    </a:t>
            </a:r>
            <a:r>
              <a:rPr lang="ru-RU" sz="2800">
                <a:latin typeface="Arial" charset="0"/>
                <a:ea typeface="Times New Roman" pitchFamily="18" charset="0"/>
                <a:cs typeface="Arial" charset="0"/>
              </a:rPr>
              <a:t>В этом доме в Орске в </a:t>
            </a:r>
            <a:r>
              <a:rPr lang="ru-RU" sz="2800" b="1">
                <a:solidFill>
                  <a:srgbClr val="FF7C8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1925-1926</a:t>
            </a:r>
            <a:r>
              <a:rPr lang="ru-RU" sz="280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2800">
                <a:solidFill>
                  <a:srgbClr val="FF7C80"/>
                </a:solidFill>
                <a:latin typeface="Arial" charset="0"/>
                <a:ea typeface="Times New Roman" pitchFamily="18" charset="0"/>
                <a:cs typeface="Arial" charset="0"/>
              </a:rPr>
              <a:t>годах</a:t>
            </a:r>
            <a:r>
              <a:rPr lang="ru-RU" sz="2800">
                <a:latin typeface="Arial" charset="0"/>
                <a:ea typeface="Times New Roman" pitchFamily="18" charset="0"/>
                <a:cs typeface="Arial" charset="0"/>
              </a:rPr>
              <a:t> работал инструктором уездного комитета комсомола Муса Джалиль</a:t>
            </a:r>
            <a:r>
              <a:rPr lang="ru-RU" sz="2800">
                <a:latin typeface="Arial" charset="0"/>
                <a:cs typeface="Arial" charset="0"/>
              </a:rPr>
              <a:t>.</a:t>
            </a:r>
            <a:endParaRPr lang="ru-RU" sz="2800">
              <a:latin typeface="Arial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" y="4191000"/>
            <a:ext cx="8458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</a:rPr>
              <a:t>    В </a:t>
            </a:r>
            <a:r>
              <a:rPr lang="ru-RU" sz="2800" b="1">
                <a:solidFill>
                  <a:srgbClr val="FF7C80"/>
                </a:solidFill>
                <a:latin typeface="Times New Roman" pitchFamily="18" charset="0"/>
              </a:rPr>
              <a:t>1929 году</a:t>
            </a:r>
            <a:r>
              <a:rPr lang="ru-RU" sz="2800">
                <a:latin typeface="Times New Roman" pitchFamily="18" charset="0"/>
              </a:rPr>
              <a:t> поэт доработал поэму, сняв излишний мелодраматизм некоторых сцен и эпизодов. С этого времени поэма печатается под названием </a:t>
            </a:r>
            <a:r>
              <a:rPr lang="ru-RU" sz="2800" b="1" i="1">
                <a:solidFill>
                  <a:srgbClr val="FF7C80"/>
                </a:solidFill>
                <a:latin typeface="Times New Roman" pitchFamily="18" charset="0"/>
              </a:rPr>
              <a:t>«Пройденные пути»</a:t>
            </a:r>
            <a:r>
              <a:rPr lang="ru-RU" sz="2800">
                <a:latin typeface="Times New Roman" pitchFamily="18" charset="0"/>
              </a:rPr>
              <a:t> (в русском переводе – </a:t>
            </a:r>
            <a:r>
              <a:rPr lang="ru-RU" sz="2800" i="1">
                <a:solidFill>
                  <a:srgbClr val="FF7C80"/>
                </a:solidFill>
                <a:latin typeface="Times New Roman" pitchFamily="18" charset="0"/>
              </a:rPr>
              <a:t>«Минувшие годы»</a:t>
            </a:r>
            <a:r>
              <a:rPr lang="ru-RU" sz="2800" i="1">
                <a:latin typeface="Times New Roman" pitchFamily="18" charset="0"/>
              </a:rPr>
              <a:t>).</a:t>
            </a:r>
            <a:endParaRPr lang="ru-RU" sz="2800" i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1646</Words>
  <Application>Microsoft Office PowerPoint</Application>
  <PresentationFormat>Экран (4:3)</PresentationFormat>
  <Paragraphs>99</Paragraphs>
  <Slides>25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Garamond</vt:lpstr>
      <vt:lpstr>Times New Roman</vt:lpstr>
      <vt:lpstr>Wingdings</vt:lpstr>
      <vt:lpstr>Tahoma</vt:lpstr>
      <vt:lpstr>Verdana</vt:lpstr>
      <vt:lpstr>Течение</vt:lpstr>
      <vt:lpstr>Разрез</vt:lpstr>
      <vt:lpstr>Слайд 1</vt:lpstr>
      <vt:lpstr>Слайд 2</vt:lpstr>
      <vt:lpstr>Семья</vt:lpstr>
      <vt:lpstr>Учёба</vt:lpstr>
      <vt:lpstr>Юность</vt:lpstr>
      <vt:lpstr>Комсомол</vt:lpstr>
      <vt:lpstr>Слайд 7</vt:lpstr>
      <vt:lpstr>Поэзия</vt:lpstr>
      <vt:lpstr>Работа</vt:lpstr>
      <vt:lpstr>Творчество</vt:lpstr>
      <vt:lpstr>Этапы в творчестве</vt:lpstr>
      <vt:lpstr>Война</vt:lpstr>
      <vt:lpstr>Плен</vt:lpstr>
      <vt:lpstr>Казнь</vt:lpstr>
      <vt:lpstr>Моабитские тетради</vt:lpstr>
      <vt:lpstr>Память</vt:lpstr>
      <vt:lpstr>Улицы им.Мусы Джалиля </vt:lpstr>
      <vt:lpstr>Пароход «Муса Джалиль»</vt:lpstr>
      <vt:lpstr>Памятник Мусе Джалилю в Казани</vt:lpstr>
      <vt:lpstr>Здание педколледжа, где находится музей Мусы Джалиля</vt:lpstr>
      <vt:lpstr>Друг</vt:lpstr>
      <vt:lpstr>Дом в Казани</vt:lpstr>
      <vt:lpstr>Слайд 23</vt:lpstr>
      <vt:lpstr>Письмо с фронта к дочери Чулпан</vt:lpstr>
      <vt:lpstr>Произведения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Руслан</dc:creator>
  <cp:lastModifiedBy>Руслан</cp:lastModifiedBy>
  <cp:revision>15</cp:revision>
  <cp:lastPrinted>1601-01-01T00:00:00Z</cp:lastPrinted>
  <dcterms:created xsi:type="dcterms:W3CDTF">1601-01-01T00:00:00Z</dcterms:created>
  <dcterms:modified xsi:type="dcterms:W3CDTF">2009-12-27T15:41:15Z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