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EDEF8"/>
    <a:srgbClr val="333399"/>
    <a:srgbClr val="003300"/>
    <a:srgbClr val="660033"/>
    <a:srgbClr val="006600"/>
    <a:srgbClr val="000066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9" autoAdjust="0"/>
    <p:restoredTop sz="94660"/>
  </p:normalViewPr>
  <p:slideViewPr>
    <p:cSldViewPr>
      <p:cViewPr>
        <p:scale>
          <a:sx n="78" d="100"/>
          <a:sy n="78" d="100"/>
        </p:scale>
        <p:origin x="-97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8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4227F00A-390C-43A9-A738-F352389A9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117600" y="6115050"/>
            <a:ext cx="19304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115050"/>
            <a:ext cx="2844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115050"/>
            <a:ext cx="1828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pPr>
              <a:defRPr/>
            </a:pPr>
            <a:fld id="{4A7F9F68-B988-4160-8FE3-60B672E61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11EA3-2B71-4614-8908-54D521155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40005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40005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37E1A-BF87-449C-9CC5-BC1F0B673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96429-4553-4587-B10D-51F73A677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5546F-A58B-47D6-9C36-D462F94F4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63676-A912-4EB3-980B-B3F5511E4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2960E-0C10-4869-B0CE-7BC8076D4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41BB5-45C8-42E1-8031-2E142E981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C5DF2-EE89-4180-90BF-D67770473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ED1C6-AD6E-4FD6-B08F-E58D5CD9E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ADA0C-5477-4AC2-9FD4-FAC83DB60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50800"/>
            <a:ext cx="8926513" cy="6743700"/>
            <a:chOff x="0" y="42"/>
            <a:chExt cx="4217" cy="5664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42"/>
              <a:ext cx="4217" cy="5664"/>
              <a:chOff x="0" y="42"/>
              <a:chExt cx="4217" cy="5664"/>
            </a:xfrm>
          </p:grpSpPr>
          <p:sp>
            <p:nvSpPr>
              <p:cNvPr id="1056" name="Rectangle 4"/>
              <p:cNvSpPr>
                <a:spLocks noChangeArrowheads="1"/>
              </p:cNvSpPr>
              <p:nvPr/>
            </p:nvSpPr>
            <p:spPr bwMode="ltGray">
              <a:xfrm>
                <a:off x="250" y="169"/>
                <a:ext cx="3967" cy="543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057" name="Picture 5" descr="minispir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ltGray">
              <a:xfrm>
                <a:off x="0" y="42"/>
                <a:ext cx="558" cy="3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58" name="Rectangle 6"/>
              <p:cNvSpPr>
                <a:spLocks noChangeArrowheads="1"/>
              </p:cNvSpPr>
              <p:nvPr/>
            </p:nvSpPr>
            <p:spPr bwMode="ltGray">
              <a:xfrm>
                <a:off x="282" y="3469"/>
                <a:ext cx="492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059" name="Picture 7" descr="minispir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 t="39999"/>
              <a:stretch>
                <a:fillRect/>
              </a:stretch>
            </p:blipFill>
            <p:spPr bwMode="ltGray">
              <a:xfrm>
                <a:off x="0" y="3546"/>
                <a:ext cx="558" cy="2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033" name="Group 8"/>
            <p:cNvGrpSpPr>
              <a:grpSpLocks/>
            </p:cNvGrpSpPr>
            <p:nvPr/>
          </p:nvGrpSpPr>
          <p:grpSpPr bwMode="auto">
            <a:xfrm>
              <a:off x="543" y="1296"/>
              <a:ext cx="3658" cy="4032"/>
              <a:chOff x="198" y="1296"/>
              <a:chExt cx="3658" cy="4032"/>
            </a:xfrm>
          </p:grpSpPr>
          <p:sp>
            <p:nvSpPr>
              <p:cNvPr id="1034" name="Line 9"/>
              <p:cNvSpPr>
                <a:spLocks noChangeShapeType="1"/>
              </p:cNvSpPr>
              <p:nvPr/>
            </p:nvSpPr>
            <p:spPr bwMode="ltGray">
              <a:xfrm>
                <a:off x="198" y="1299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" name="Line 10"/>
              <p:cNvSpPr>
                <a:spLocks noChangeShapeType="1"/>
              </p:cNvSpPr>
              <p:nvPr/>
            </p:nvSpPr>
            <p:spPr bwMode="ltGray">
              <a:xfrm>
                <a:off x="198" y="1491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" name="Line 11"/>
              <p:cNvSpPr>
                <a:spLocks noChangeShapeType="1"/>
              </p:cNvSpPr>
              <p:nvPr/>
            </p:nvSpPr>
            <p:spPr bwMode="ltGray">
              <a:xfrm>
                <a:off x="198" y="1683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" name="Line 12"/>
              <p:cNvSpPr>
                <a:spLocks noChangeShapeType="1"/>
              </p:cNvSpPr>
              <p:nvPr/>
            </p:nvSpPr>
            <p:spPr bwMode="ltGray">
              <a:xfrm>
                <a:off x="198" y="1875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8" name="Line 13"/>
              <p:cNvSpPr>
                <a:spLocks noChangeShapeType="1"/>
              </p:cNvSpPr>
              <p:nvPr/>
            </p:nvSpPr>
            <p:spPr bwMode="ltGray">
              <a:xfrm>
                <a:off x="198" y="2067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9" name="Line 14"/>
              <p:cNvSpPr>
                <a:spLocks noChangeShapeType="1"/>
              </p:cNvSpPr>
              <p:nvPr/>
            </p:nvSpPr>
            <p:spPr bwMode="ltGray">
              <a:xfrm>
                <a:off x="198" y="2259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0" name="Line 15"/>
              <p:cNvSpPr>
                <a:spLocks noChangeShapeType="1"/>
              </p:cNvSpPr>
              <p:nvPr/>
            </p:nvSpPr>
            <p:spPr bwMode="ltGray">
              <a:xfrm>
                <a:off x="198" y="2451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1" name="Line 16"/>
              <p:cNvSpPr>
                <a:spLocks noChangeShapeType="1"/>
              </p:cNvSpPr>
              <p:nvPr/>
            </p:nvSpPr>
            <p:spPr bwMode="ltGray">
              <a:xfrm>
                <a:off x="198" y="2643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2" name="Line 17"/>
              <p:cNvSpPr>
                <a:spLocks noChangeShapeType="1"/>
              </p:cNvSpPr>
              <p:nvPr/>
            </p:nvSpPr>
            <p:spPr bwMode="ltGray">
              <a:xfrm>
                <a:off x="198" y="2835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3" name="Line 18"/>
              <p:cNvSpPr>
                <a:spLocks noChangeShapeType="1"/>
              </p:cNvSpPr>
              <p:nvPr/>
            </p:nvSpPr>
            <p:spPr bwMode="ltGray">
              <a:xfrm>
                <a:off x="198" y="3027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4" name="Line 19"/>
              <p:cNvSpPr>
                <a:spLocks noChangeShapeType="1"/>
              </p:cNvSpPr>
              <p:nvPr/>
            </p:nvSpPr>
            <p:spPr bwMode="ltGray">
              <a:xfrm>
                <a:off x="198" y="3219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5" name="Line 20"/>
              <p:cNvSpPr>
                <a:spLocks noChangeShapeType="1"/>
              </p:cNvSpPr>
              <p:nvPr/>
            </p:nvSpPr>
            <p:spPr bwMode="ltGray">
              <a:xfrm>
                <a:off x="198" y="3411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6" name="Line 21"/>
              <p:cNvSpPr>
                <a:spLocks noChangeShapeType="1"/>
              </p:cNvSpPr>
              <p:nvPr/>
            </p:nvSpPr>
            <p:spPr bwMode="ltGray">
              <a:xfrm>
                <a:off x="198" y="3603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7" name="Line 22"/>
              <p:cNvSpPr>
                <a:spLocks noChangeShapeType="1"/>
              </p:cNvSpPr>
              <p:nvPr/>
            </p:nvSpPr>
            <p:spPr bwMode="ltGray">
              <a:xfrm>
                <a:off x="198" y="3795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8" name="Line 23"/>
              <p:cNvSpPr>
                <a:spLocks noChangeShapeType="1"/>
              </p:cNvSpPr>
              <p:nvPr/>
            </p:nvSpPr>
            <p:spPr bwMode="ltGray">
              <a:xfrm>
                <a:off x="198" y="3987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9" name="Line 24"/>
              <p:cNvSpPr>
                <a:spLocks noChangeShapeType="1"/>
              </p:cNvSpPr>
              <p:nvPr/>
            </p:nvSpPr>
            <p:spPr bwMode="ltGray">
              <a:xfrm>
                <a:off x="198" y="4179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0" name="Line 25"/>
              <p:cNvSpPr>
                <a:spLocks noChangeShapeType="1"/>
              </p:cNvSpPr>
              <p:nvPr/>
            </p:nvSpPr>
            <p:spPr bwMode="ltGray">
              <a:xfrm>
                <a:off x="198" y="4371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1" name="Line 26"/>
              <p:cNvSpPr>
                <a:spLocks noChangeShapeType="1"/>
              </p:cNvSpPr>
              <p:nvPr/>
            </p:nvSpPr>
            <p:spPr bwMode="ltGray">
              <a:xfrm>
                <a:off x="198" y="4563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2" name="Line 27"/>
              <p:cNvSpPr>
                <a:spLocks noChangeShapeType="1"/>
              </p:cNvSpPr>
              <p:nvPr/>
            </p:nvSpPr>
            <p:spPr bwMode="ltGray">
              <a:xfrm>
                <a:off x="198" y="4755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3" name="Line 28"/>
              <p:cNvSpPr>
                <a:spLocks noChangeShapeType="1"/>
              </p:cNvSpPr>
              <p:nvPr/>
            </p:nvSpPr>
            <p:spPr bwMode="ltGray">
              <a:xfrm>
                <a:off x="198" y="4947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4" name="Line 29"/>
              <p:cNvSpPr>
                <a:spLocks noChangeShapeType="1"/>
              </p:cNvSpPr>
              <p:nvPr/>
            </p:nvSpPr>
            <p:spPr bwMode="ltGray">
              <a:xfrm>
                <a:off x="198" y="5139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5" name="Line 30"/>
              <p:cNvSpPr>
                <a:spLocks noChangeShapeType="1"/>
              </p:cNvSpPr>
              <p:nvPr/>
            </p:nvSpPr>
            <p:spPr bwMode="ltGray">
              <a:xfrm>
                <a:off x="198" y="5331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7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8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14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57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2140AC31-4AAD-4DDA-B2B0-9D6CE0B11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gi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wmf"/><Relationship Id="rId5" Type="http://schemas.openxmlformats.org/officeDocument/2006/relationships/image" Target="../media/image14.gif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sz="6000" b="1" u="sng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Фирмы</a:t>
            </a:r>
            <a:br>
              <a:rPr lang="ru-RU" sz="6000" b="1" u="sng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6000" b="1" u="sng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экономике</a:t>
            </a:r>
            <a:endParaRPr lang="ru-RU" dirty="0" smtClean="0"/>
          </a:p>
        </p:txBody>
      </p:sp>
      <p:sp>
        <p:nvSpPr>
          <p:cNvPr id="3" name="Багетная рамка 2"/>
          <p:cNvSpPr/>
          <p:nvPr/>
        </p:nvSpPr>
        <p:spPr bwMode="auto">
          <a:xfrm>
            <a:off x="3286116" y="6357958"/>
            <a:ext cx="3214710" cy="500042"/>
          </a:xfrm>
          <a:prstGeom prst="bevel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Prezentacii.com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Grp="1" noChangeArrowheads="1"/>
          </p:cNvSpPr>
          <p:nvPr>
            <p:ph type="title"/>
          </p:nvPr>
        </p:nvSpPr>
        <p:spPr>
          <a:xfrm>
            <a:off x="1066800" y="400050"/>
            <a:ext cx="7772400" cy="895350"/>
          </a:xfrm>
          <a:gradFill rotWithShape="0">
            <a:gsLst>
              <a:gs pos="0">
                <a:srgbClr val="003B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ru-RU" smtClean="0">
                <a:solidFill>
                  <a:srgbClr val="FFFF66"/>
                </a:solidFill>
              </a:rPr>
              <a:t>Понятие</a:t>
            </a:r>
          </a:p>
        </p:txBody>
      </p:sp>
      <p:grpSp>
        <p:nvGrpSpPr>
          <p:cNvPr id="4099" name="Группа 16"/>
          <p:cNvGrpSpPr>
            <a:grpSpLocks/>
          </p:cNvGrpSpPr>
          <p:nvPr/>
        </p:nvGrpSpPr>
        <p:grpSpPr bwMode="auto">
          <a:xfrm>
            <a:off x="1214438" y="1357313"/>
            <a:ext cx="1323975" cy="1676400"/>
            <a:chOff x="1214414" y="1357298"/>
            <a:chExt cx="1323975" cy="1676111"/>
          </a:xfrm>
        </p:grpSpPr>
        <p:pic>
          <p:nvPicPr>
            <p:cNvPr id="4120" name="Picture 14" descr="C:\Program Files\Microsoft Office\MEDIA\CAGCAT10\j0283209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14414" y="1357298"/>
              <a:ext cx="1323975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21" name="TextBox 14"/>
            <p:cNvSpPr txBox="1">
              <a:spLocks noChangeArrowheads="1"/>
            </p:cNvSpPr>
            <p:nvPr/>
          </p:nvSpPr>
          <p:spPr bwMode="auto">
            <a:xfrm>
              <a:off x="1285852" y="2571744"/>
              <a:ext cx="115570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Фирма</a:t>
              </a:r>
            </a:p>
          </p:txBody>
        </p:sp>
      </p:grpSp>
      <p:grpSp>
        <p:nvGrpSpPr>
          <p:cNvPr id="3" name="Группа 20"/>
          <p:cNvGrpSpPr>
            <a:grpSpLocks/>
          </p:cNvGrpSpPr>
          <p:nvPr/>
        </p:nvGrpSpPr>
        <p:grpSpPr bwMode="auto">
          <a:xfrm>
            <a:off x="1143000" y="3071813"/>
            <a:ext cx="1495425" cy="1238250"/>
            <a:chOff x="4143372" y="3009900"/>
            <a:chExt cx="1495922" cy="1237955"/>
          </a:xfrm>
        </p:grpSpPr>
        <p:pic>
          <p:nvPicPr>
            <p:cNvPr id="4118" name="Picture 15" descr="C:\Program Files\Microsoft Office\Media\CntCD1\Animated\j0223733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5925" y="3009900"/>
              <a:ext cx="1257300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9" name="TextBox 18"/>
            <p:cNvSpPr txBox="1">
              <a:spLocks noChangeArrowheads="1"/>
            </p:cNvSpPr>
            <p:nvPr/>
          </p:nvSpPr>
          <p:spPr bwMode="auto">
            <a:xfrm>
              <a:off x="4143372" y="3786190"/>
              <a:ext cx="14959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Владелец</a:t>
              </a:r>
            </a:p>
          </p:txBody>
        </p:sp>
      </p:grpSp>
      <p:grpSp>
        <p:nvGrpSpPr>
          <p:cNvPr id="4" name="Группа 23"/>
          <p:cNvGrpSpPr>
            <a:grpSpLocks/>
          </p:cNvGrpSpPr>
          <p:nvPr/>
        </p:nvGrpSpPr>
        <p:grpSpPr bwMode="auto">
          <a:xfrm>
            <a:off x="2643188" y="1357313"/>
            <a:ext cx="6000750" cy="1323975"/>
            <a:chOff x="2643188" y="1357313"/>
            <a:chExt cx="6000750" cy="1323975"/>
          </a:xfrm>
        </p:grpSpPr>
        <p:sp>
          <p:nvSpPr>
            <p:cNvPr id="4116" name="TextBox 18"/>
            <p:cNvSpPr txBox="1">
              <a:spLocks noChangeArrowheads="1"/>
            </p:cNvSpPr>
            <p:nvPr/>
          </p:nvSpPr>
          <p:spPr bwMode="auto">
            <a:xfrm>
              <a:off x="3429000" y="1357313"/>
              <a:ext cx="5214938" cy="1323975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206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/>
                <a:t>Коммерческое предприятие, организация, осуществляющая затраты экономических ресурсов для изготовления товаров и услуг, реализуемых на рынке</a:t>
              </a:r>
            </a:p>
          </p:txBody>
        </p:sp>
        <p:cxnSp>
          <p:nvCxnSpPr>
            <p:cNvPr id="4117" name="Прямая со стрелкой 23"/>
            <p:cNvCxnSpPr>
              <a:cxnSpLocks noChangeShapeType="1"/>
            </p:cNvCxnSpPr>
            <p:nvPr/>
          </p:nvCxnSpPr>
          <p:spPr bwMode="auto">
            <a:xfrm>
              <a:off x="2643188" y="2000250"/>
              <a:ext cx="714375" cy="1588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" name="Группа 25"/>
          <p:cNvGrpSpPr>
            <a:grpSpLocks/>
          </p:cNvGrpSpPr>
          <p:nvPr/>
        </p:nvGrpSpPr>
        <p:grpSpPr bwMode="auto">
          <a:xfrm>
            <a:off x="2714625" y="3357563"/>
            <a:ext cx="3571875" cy="461962"/>
            <a:chOff x="2714612" y="3357562"/>
            <a:chExt cx="3571900" cy="461665"/>
          </a:xfrm>
        </p:grpSpPr>
        <p:sp>
          <p:nvSpPr>
            <p:cNvPr id="20" name="Прямоугольник 19"/>
            <p:cNvSpPr/>
            <p:nvPr/>
          </p:nvSpPr>
          <p:spPr bwMode="auto">
            <a:xfrm>
              <a:off x="3510047" y="3357562"/>
              <a:ext cx="2776465" cy="46166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0066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Деятельность</a:t>
              </a:r>
            </a:p>
          </p:txBody>
        </p:sp>
        <p:cxnSp>
          <p:nvCxnSpPr>
            <p:cNvPr id="4115" name="Прямая со стрелкой 23"/>
            <p:cNvCxnSpPr>
              <a:cxnSpLocks noChangeShapeType="1"/>
            </p:cNvCxnSpPr>
            <p:nvPr/>
          </p:nvCxnSpPr>
          <p:spPr bwMode="auto">
            <a:xfrm>
              <a:off x="2714612" y="3571876"/>
              <a:ext cx="714386" cy="1588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6" name="Группа 26"/>
          <p:cNvGrpSpPr>
            <a:grpSpLocks/>
          </p:cNvGrpSpPr>
          <p:nvPr/>
        </p:nvGrpSpPr>
        <p:grpSpPr bwMode="auto">
          <a:xfrm>
            <a:off x="6429375" y="3357563"/>
            <a:ext cx="2111375" cy="461962"/>
            <a:chOff x="6429388" y="3357562"/>
            <a:chExt cx="2110612" cy="461665"/>
          </a:xfrm>
        </p:grpSpPr>
        <p:sp>
          <p:nvSpPr>
            <p:cNvPr id="22" name="Прямоугольник 21"/>
            <p:cNvSpPr/>
            <p:nvPr/>
          </p:nvSpPr>
          <p:spPr bwMode="auto">
            <a:xfrm>
              <a:off x="7286644" y="3357562"/>
              <a:ext cx="1253356" cy="46166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8000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доход</a:t>
              </a:r>
            </a:p>
          </p:txBody>
        </p:sp>
        <p:cxnSp>
          <p:nvCxnSpPr>
            <p:cNvPr id="4113" name="Прямая со стрелкой 23"/>
            <p:cNvCxnSpPr>
              <a:cxnSpLocks noChangeShapeType="1"/>
            </p:cNvCxnSpPr>
            <p:nvPr/>
          </p:nvCxnSpPr>
          <p:spPr bwMode="auto">
            <a:xfrm>
              <a:off x="6429388" y="3571876"/>
              <a:ext cx="714386" cy="1588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7" name="Группа 33"/>
          <p:cNvGrpSpPr>
            <a:grpSpLocks/>
          </p:cNvGrpSpPr>
          <p:nvPr/>
        </p:nvGrpSpPr>
        <p:grpSpPr bwMode="auto">
          <a:xfrm>
            <a:off x="1214438" y="4286250"/>
            <a:ext cx="1285875" cy="1858963"/>
            <a:chOff x="1214423" y="4286256"/>
            <a:chExt cx="1285875" cy="1858687"/>
          </a:xfrm>
        </p:grpSpPr>
        <p:grpSp>
          <p:nvGrpSpPr>
            <p:cNvPr id="4108" name="Группа 30"/>
            <p:cNvGrpSpPr>
              <a:grpSpLocks/>
            </p:cNvGrpSpPr>
            <p:nvPr/>
          </p:nvGrpSpPr>
          <p:grpSpPr bwMode="auto">
            <a:xfrm>
              <a:off x="1214423" y="5000636"/>
              <a:ext cx="1285875" cy="1144307"/>
              <a:chOff x="1392238" y="5175250"/>
              <a:chExt cx="1285875" cy="1144307"/>
            </a:xfrm>
          </p:grpSpPr>
          <p:pic>
            <p:nvPicPr>
              <p:cNvPr id="4110" name="Picture 17" descr="C:\Program Files\Microsoft Office\Media\CntCD1\Animated\j0234755.gif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392238" y="5175250"/>
                <a:ext cx="1285875" cy="75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11" name="TextBox 29"/>
              <p:cNvSpPr txBox="1">
                <a:spLocks noChangeArrowheads="1"/>
              </p:cNvSpPr>
              <p:nvPr/>
            </p:nvSpPr>
            <p:spPr bwMode="auto">
              <a:xfrm>
                <a:off x="1494590" y="5857892"/>
                <a:ext cx="11485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/>
                  <a:t>Задачи</a:t>
                </a:r>
              </a:p>
            </p:txBody>
          </p:sp>
        </p:grpSp>
        <p:cxnSp>
          <p:nvCxnSpPr>
            <p:cNvPr id="4109" name="Прямая со стрелкой 23"/>
            <p:cNvCxnSpPr>
              <a:cxnSpLocks noChangeShapeType="1"/>
            </p:cNvCxnSpPr>
            <p:nvPr/>
          </p:nvCxnSpPr>
          <p:spPr bwMode="auto">
            <a:xfrm rot="5400000">
              <a:off x="1570810" y="4571214"/>
              <a:ext cx="571504" cy="1588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sp>
        <p:nvSpPr>
          <p:cNvPr id="35" name="TextBox 34"/>
          <p:cNvSpPr txBox="1"/>
          <p:nvPr/>
        </p:nvSpPr>
        <p:spPr>
          <a:xfrm>
            <a:off x="2643174" y="4357694"/>
            <a:ext cx="6257419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0800">
            <a:solidFill>
              <a:schemeClr val="accent5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-</a:t>
            </a:r>
            <a:r>
              <a:rPr lang="ru-RU" dirty="0">
                <a:solidFill>
                  <a:srgbClr val="006600"/>
                </a:solidFill>
              </a:rPr>
              <a:t>рациональный выбор  вида </a:t>
            </a:r>
          </a:p>
          <a:p>
            <a:pPr>
              <a:defRPr/>
            </a:pPr>
            <a:r>
              <a:rPr lang="ru-RU" dirty="0">
                <a:solidFill>
                  <a:srgbClr val="006600"/>
                </a:solidFill>
              </a:rPr>
              <a:t>и объема производимых благ,</a:t>
            </a:r>
          </a:p>
          <a:p>
            <a:pPr>
              <a:defRPr/>
            </a:pPr>
            <a:r>
              <a:rPr lang="ru-RU" dirty="0"/>
              <a:t>-</a:t>
            </a:r>
            <a:r>
              <a:rPr lang="ru-RU" dirty="0">
                <a:solidFill>
                  <a:srgbClr val="003300"/>
                </a:solidFill>
              </a:rPr>
              <a:t>выбор технологии,</a:t>
            </a:r>
          </a:p>
          <a:p>
            <a:pPr>
              <a:defRPr/>
            </a:pPr>
            <a:r>
              <a:rPr lang="ru-RU" dirty="0"/>
              <a:t>-</a:t>
            </a:r>
            <a:r>
              <a:rPr lang="ru-RU" dirty="0">
                <a:solidFill>
                  <a:srgbClr val="333399"/>
                </a:solidFill>
              </a:rPr>
              <a:t>грамотное использование ресурсов,</a:t>
            </a:r>
          </a:p>
          <a:p>
            <a:pPr>
              <a:defRPr/>
            </a:pPr>
            <a:r>
              <a:rPr lang="ru-RU" dirty="0"/>
              <a:t>-</a:t>
            </a:r>
            <a:r>
              <a:rPr lang="ru-RU" dirty="0">
                <a:solidFill>
                  <a:srgbClr val="000066"/>
                </a:solidFill>
              </a:rPr>
              <a:t>управление производственным процессом,</a:t>
            </a:r>
          </a:p>
          <a:p>
            <a:pPr>
              <a:defRPr/>
            </a:pPr>
            <a:r>
              <a:rPr lang="ru-RU" dirty="0"/>
              <a:t>-сбыт готовой продукции.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/>
          <p:cNvSpPr>
            <a:spLocks noGrp="1" noChangeArrowheads="1"/>
          </p:cNvSpPr>
          <p:nvPr>
            <p:ph type="title"/>
          </p:nvPr>
        </p:nvSpPr>
        <p:spPr>
          <a:xfrm>
            <a:off x="1066800" y="400050"/>
            <a:ext cx="7826375" cy="1012825"/>
          </a:xfrm>
          <a:gradFill rotWithShape="0">
            <a:gsLst>
              <a:gs pos="0">
                <a:srgbClr val="003B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ru-RU" sz="3200" smtClean="0">
                <a:solidFill>
                  <a:srgbClr val="FFFF66"/>
                </a:solidFill>
              </a:rPr>
              <a:t>Факторы производства и факторные доходы</a:t>
            </a:r>
          </a:p>
        </p:txBody>
      </p:sp>
      <p:grpSp>
        <p:nvGrpSpPr>
          <p:cNvPr id="5123" name="Группа 32"/>
          <p:cNvGrpSpPr>
            <a:grpSpLocks/>
          </p:cNvGrpSpPr>
          <p:nvPr/>
        </p:nvGrpSpPr>
        <p:grpSpPr bwMode="auto">
          <a:xfrm>
            <a:off x="1300163" y="2143125"/>
            <a:ext cx="1343025" cy="1319213"/>
            <a:chOff x="1312617" y="2143116"/>
            <a:chExt cx="1342547" cy="1318921"/>
          </a:xfrm>
        </p:grpSpPr>
        <p:pic>
          <p:nvPicPr>
            <p:cNvPr id="5161" name="Picture 31" descr="C:\Program Files\Microsoft Office\Media\CntCD1\Animated\j0309712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3042" y="2143116"/>
              <a:ext cx="714380" cy="961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62" name="TextBox 31"/>
            <p:cNvSpPr txBox="1">
              <a:spLocks noChangeArrowheads="1"/>
            </p:cNvSpPr>
            <p:nvPr/>
          </p:nvSpPr>
          <p:spPr bwMode="auto">
            <a:xfrm>
              <a:off x="1312617" y="3000372"/>
              <a:ext cx="13425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000066"/>
                  </a:solidFill>
                </a:rPr>
                <a:t>Ресурсы</a:t>
              </a:r>
            </a:p>
          </p:txBody>
        </p:sp>
      </p:grpSp>
      <p:grpSp>
        <p:nvGrpSpPr>
          <p:cNvPr id="3" name="Группа 41"/>
          <p:cNvGrpSpPr>
            <a:grpSpLocks/>
          </p:cNvGrpSpPr>
          <p:nvPr/>
        </p:nvGrpSpPr>
        <p:grpSpPr bwMode="auto">
          <a:xfrm>
            <a:off x="2500313" y="1500188"/>
            <a:ext cx="3275012" cy="1071562"/>
            <a:chOff x="2714612" y="1500174"/>
            <a:chExt cx="3275624" cy="1071570"/>
          </a:xfrm>
        </p:grpSpPr>
        <p:grpSp>
          <p:nvGrpSpPr>
            <p:cNvPr id="5157" name="Группа 30"/>
            <p:cNvGrpSpPr>
              <a:grpSpLocks/>
            </p:cNvGrpSpPr>
            <p:nvPr/>
          </p:nvGrpSpPr>
          <p:grpSpPr bwMode="auto">
            <a:xfrm>
              <a:off x="3869399" y="1500174"/>
              <a:ext cx="2120837" cy="1033169"/>
              <a:chOff x="3643306" y="1500174"/>
              <a:chExt cx="2120837" cy="1033169"/>
            </a:xfrm>
          </p:grpSpPr>
          <p:pic>
            <p:nvPicPr>
              <p:cNvPr id="5159" name="Picture 28" descr="C:\Program Files\Microsoft Office\Media\CntCD1\Animated\j0296928.gif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4810" y="1500174"/>
                <a:ext cx="908265" cy="734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60" name="TextBox 29"/>
              <p:cNvSpPr txBox="1">
                <a:spLocks noChangeArrowheads="1"/>
              </p:cNvSpPr>
              <p:nvPr/>
            </p:nvSpPr>
            <p:spPr bwMode="auto">
              <a:xfrm>
                <a:off x="3643306" y="2071678"/>
                <a:ext cx="2120837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/>
                  <a:t>Производство</a:t>
                </a:r>
              </a:p>
            </p:txBody>
          </p:sp>
        </p:grpSp>
        <p:cxnSp>
          <p:nvCxnSpPr>
            <p:cNvPr id="5158" name="Прямая со стрелкой 23"/>
            <p:cNvCxnSpPr>
              <a:cxnSpLocks noChangeShapeType="1"/>
            </p:cNvCxnSpPr>
            <p:nvPr/>
          </p:nvCxnSpPr>
          <p:spPr bwMode="auto">
            <a:xfrm flipV="1">
              <a:off x="2714612" y="1857364"/>
              <a:ext cx="1643074" cy="714380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" name="Группа 42"/>
          <p:cNvGrpSpPr>
            <a:grpSpLocks/>
          </p:cNvGrpSpPr>
          <p:nvPr/>
        </p:nvGrpSpPr>
        <p:grpSpPr bwMode="auto">
          <a:xfrm>
            <a:off x="2643188" y="1857375"/>
            <a:ext cx="5643562" cy="1785938"/>
            <a:chOff x="2857488" y="1857364"/>
            <a:chExt cx="5643602" cy="1785950"/>
          </a:xfrm>
        </p:grpSpPr>
        <p:grpSp>
          <p:nvGrpSpPr>
            <p:cNvPr id="5151" name="Группа 37"/>
            <p:cNvGrpSpPr>
              <a:grpSpLocks/>
            </p:cNvGrpSpPr>
            <p:nvPr/>
          </p:nvGrpSpPr>
          <p:grpSpPr bwMode="auto">
            <a:xfrm>
              <a:off x="2857488" y="1928802"/>
              <a:ext cx="5643602" cy="1714512"/>
              <a:chOff x="2714612" y="1928802"/>
              <a:chExt cx="5643602" cy="1714512"/>
            </a:xfrm>
          </p:grpSpPr>
          <p:grpSp>
            <p:nvGrpSpPr>
              <p:cNvPr id="5153" name="Группа 34"/>
              <p:cNvGrpSpPr>
                <a:grpSpLocks/>
              </p:cNvGrpSpPr>
              <p:nvPr/>
            </p:nvGrpSpPr>
            <p:grpSpPr bwMode="auto">
              <a:xfrm>
                <a:off x="6980318" y="1928802"/>
                <a:ext cx="1377896" cy="1714512"/>
                <a:chOff x="6858016" y="2143116"/>
                <a:chExt cx="1377896" cy="1714512"/>
              </a:xfrm>
            </p:grpSpPr>
            <p:pic>
              <p:nvPicPr>
                <p:cNvPr id="5155" name="Picture 6" descr="C:\Program Files\Microsoft Office\Media\CntCD1\ClipArt3\j0233277.wmf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929454" y="2143116"/>
                  <a:ext cx="1306458" cy="973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156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6858016" y="3026631"/>
                  <a:ext cx="1364604" cy="8309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>
                      <a:solidFill>
                        <a:srgbClr val="800000"/>
                      </a:solidFill>
                    </a:rPr>
                    <a:t>Товары</a:t>
                  </a:r>
                </a:p>
                <a:p>
                  <a:pPr algn="ctr"/>
                  <a:r>
                    <a:rPr lang="ru-RU">
                      <a:solidFill>
                        <a:srgbClr val="800000"/>
                      </a:solidFill>
                    </a:rPr>
                    <a:t>и услуги</a:t>
                  </a:r>
                </a:p>
              </p:txBody>
            </p:sp>
          </p:grpSp>
          <p:cxnSp>
            <p:nvCxnSpPr>
              <p:cNvPr id="5154" name="Прямая со стрелкой 36"/>
              <p:cNvCxnSpPr>
                <a:cxnSpLocks noChangeShapeType="1"/>
              </p:cNvCxnSpPr>
              <p:nvPr/>
            </p:nvCxnSpPr>
            <p:spPr bwMode="auto">
              <a:xfrm>
                <a:off x="2714612" y="2857496"/>
                <a:ext cx="4071966" cy="1588"/>
              </a:xfrm>
              <a:prstGeom prst="straightConnector1">
                <a:avLst/>
              </a:prstGeom>
              <a:noFill/>
              <a:ln w="76200" algn="ctr">
                <a:solidFill>
                  <a:srgbClr val="7030A0"/>
                </a:solidFill>
                <a:round/>
                <a:headEnd/>
                <a:tailEnd type="arrow" w="med" len="med"/>
              </a:ln>
            </p:spPr>
          </p:cxnSp>
        </p:grpSp>
        <p:cxnSp>
          <p:nvCxnSpPr>
            <p:cNvPr id="5152" name="Прямая со стрелкой 23"/>
            <p:cNvCxnSpPr>
              <a:cxnSpLocks noChangeShapeType="1"/>
            </p:cNvCxnSpPr>
            <p:nvPr/>
          </p:nvCxnSpPr>
          <p:spPr bwMode="auto">
            <a:xfrm>
              <a:off x="5429256" y="1857364"/>
              <a:ext cx="1643074" cy="714380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sp>
        <p:nvSpPr>
          <p:cNvPr id="45" name="Прямоугольник 44"/>
          <p:cNvSpPr/>
          <p:nvPr/>
        </p:nvSpPr>
        <p:spPr bwMode="auto">
          <a:xfrm>
            <a:off x="3786182" y="3000372"/>
            <a:ext cx="1805944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cap="all" dirty="0">
                <a:ln w="0"/>
                <a:solidFill>
                  <a:srgbClr val="800000"/>
                </a:solidFill>
                <a:effectLst>
                  <a:reflection blurRad="12700" stA="50000" endPos="50000" dist="5000" dir="5400000" sy="-100000" rotWithShape="0"/>
                </a:effectLst>
              </a:rPr>
              <a:t>Факторы</a:t>
            </a:r>
          </a:p>
        </p:txBody>
      </p:sp>
      <p:grpSp>
        <p:nvGrpSpPr>
          <p:cNvPr id="8" name="Группа 61"/>
          <p:cNvGrpSpPr>
            <a:grpSpLocks/>
          </p:cNvGrpSpPr>
          <p:nvPr/>
        </p:nvGrpSpPr>
        <p:grpSpPr bwMode="auto">
          <a:xfrm>
            <a:off x="4162425" y="3429000"/>
            <a:ext cx="1001713" cy="1819275"/>
            <a:chOff x="4162631" y="3429000"/>
            <a:chExt cx="1000867" cy="1818987"/>
          </a:xfrm>
        </p:grpSpPr>
        <p:grpSp>
          <p:nvGrpSpPr>
            <p:cNvPr id="5147" name="Группа 52"/>
            <p:cNvGrpSpPr>
              <a:grpSpLocks/>
            </p:cNvGrpSpPr>
            <p:nvPr/>
          </p:nvGrpSpPr>
          <p:grpSpPr bwMode="auto">
            <a:xfrm>
              <a:off x="4162631" y="4075127"/>
              <a:ext cx="1000867" cy="1172860"/>
              <a:chOff x="4285513" y="4075127"/>
              <a:chExt cx="1000867" cy="1172860"/>
            </a:xfrm>
          </p:grpSpPr>
          <p:pic>
            <p:nvPicPr>
              <p:cNvPr id="5149" name="Picture 33" descr="C:\Program Files\Microsoft Office\Media\CntCD1\Animated\j0288866.gif"/>
              <p:cNvPicPr>
                <a:picLocks noChangeAspect="1" noChangeArrowheads="1" noCrop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285513" y="4075127"/>
                <a:ext cx="1000867" cy="782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50" name="TextBox 49"/>
              <p:cNvSpPr txBox="1">
                <a:spLocks noChangeArrowheads="1"/>
              </p:cNvSpPr>
              <p:nvPr/>
            </p:nvSpPr>
            <p:spPr bwMode="auto">
              <a:xfrm>
                <a:off x="4379329" y="4786322"/>
                <a:ext cx="83561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>
                    <a:solidFill>
                      <a:srgbClr val="800000"/>
                    </a:solidFill>
                  </a:rPr>
                  <a:t>Труд</a:t>
                </a:r>
              </a:p>
            </p:txBody>
          </p:sp>
        </p:grpSp>
        <p:cxnSp>
          <p:nvCxnSpPr>
            <p:cNvPr id="5148" name="Прямая со стрелкой 54"/>
            <p:cNvCxnSpPr>
              <a:cxnSpLocks noChangeShapeType="1"/>
            </p:cNvCxnSpPr>
            <p:nvPr/>
          </p:nvCxnSpPr>
          <p:spPr bwMode="auto">
            <a:xfrm rot="5400000">
              <a:off x="4391996" y="3680443"/>
              <a:ext cx="503251" cy="366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0" name="Группа 60"/>
          <p:cNvGrpSpPr>
            <a:grpSpLocks/>
          </p:cNvGrpSpPr>
          <p:nvPr/>
        </p:nvGrpSpPr>
        <p:grpSpPr bwMode="auto">
          <a:xfrm>
            <a:off x="1184275" y="3429000"/>
            <a:ext cx="3111500" cy="1819275"/>
            <a:chOff x="1184273" y="3429000"/>
            <a:chExt cx="3111867" cy="1818987"/>
          </a:xfrm>
        </p:grpSpPr>
        <p:grpSp>
          <p:nvGrpSpPr>
            <p:cNvPr id="5143" name="Группа 51"/>
            <p:cNvGrpSpPr>
              <a:grpSpLocks/>
            </p:cNvGrpSpPr>
            <p:nvPr/>
          </p:nvGrpSpPr>
          <p:grpSpPr bwMode="auto">
            <a:xfrm>
              <a:off x="1184273" y="4071942"/>
              <a:ext cx="1173149" cy="1176045"/>
              <a:chOff x="1357290" y="4071942"/>
              <a:chExt cx="1173149" cy="1176045"/>
            </a:xfrm>
          </p:grpSpPr>
          <p:pic>
            <p:nvPicPr>
              <p:cNvPr id="5145" name="Picture 32" descr="C:\Program Files\Microsoft Office\Media\CntCD1\Photo1\j0149045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357290" y="4071942"/>
                <a:ext cx="1173149" cy="786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46" name="TextBox 48"/>
              <p:cNvSpPr txBox="1">
                <a:spLocks noChangeArrowheads="1"/>
              </p:cNvSpPr>
              <p:nvPr/>
            </p:nvSpPr>
            <p:spPr bwMode="auto">
              <a:xfrm>
                <a:off x="1396205" y="4786322"/>
                <a:ext cx="103265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>
                    <a:solidFill>
                      <a:srgbClr val="006600"/>
                    </a:solidFill>
                  </a:rPr>
                  <a:t>Земля</a:t>
                </a:r>
              </a:p>
            </p:txBody>
          </p:sp>
        </p:grpSp>
        <p:cxnSp>
          <p:nvCxnSpPr>
            <p:cNvPr id="5144" name="Прямая со стрелкой 57"/>
            <p:cNvCxnSpPr>
              <a:cxnSpLocks noChangeShapeType="1"/>
            </p:cNvCxnSpPr>
            <p:nvPr/>
          </p:nvCxnSpPr>
          <p:spPr bwMode="auto">
            <a:xfrm rot="10800000" flipV="1">
              <a:off x="2571737" y="3429000"/>
              <a:ext cx="1724403" cy="847734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2" name="Группа 62"/>
          <p:cNvGrpSpPr>
            <a:grpSpLocks/>
          </p:cNvGrpSpPr>
          <p:nvPr/>
        </p:nvGrpSpPr>
        <p:grpSpPr bwMode="auto">
          <a:xfrm>
            <a:off x="5000625" y="3429000"/>
            <a:ext cx="3357563" cy="1819275"/>
            <a:chOff x="5000629" y="3429000"/>
            <a:chExt cx="3357585" cy="1818987"/>
          </a:xfrm>
        </p:grpSpPr>
        <p:grpSp>
          <p:nvGrpSpPr>
            <p:cNvPr id="5139" name="Группа 53"/>
            <p:cNvGrpSpPr>
              <a:grpSpLocks/>
            </p:cNvGrpSpPr>
            <p:nvPr/>
          </p:nvGrpSpPr>
          <p:grpSpPr bwMode="auto">
            <a:xfrm>
              <a:off x="6964884" y="4071942"/>
              <a:ext cx="1393330" cy="1176045"/>
              <a:chOff x="7143768" y="4071942"/>
              <a:chExt cx="1393330" cy="1176045"/>
            </a:xfrm>
          </p:grpSpPr>
          <p:pic>
            <p:nvPicPr>
              <p:cNvPr id="5141" name="Picture 35" descr="C:\Program Files\Microsoft Office\Media\CntCD1\Animated\j0336972.gif"/>
              <p:cNvPicPr>
                <a:picLocks noChangeAspect="1" noChangeArrowheads="1" noCrop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429520" y="4071942"/>
                <a:ext cx="785818" cy="785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42" name="TextBox 50"/>
              <p:cNvSpPr txBox="1">
                <a:spLocks noChangeArrowheads="1"/>
              </p:cNvSpPr>
              <p:nvPr/>
            </p:nvSpPr>
            <p:spPr bwMode="auto">
              <a:xfrm>
                <a:off x="7143768" y="4786322"/>
                <a:ext cx="139333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/>
                  <a:t>Капитал</a:t>
                </a:r>
              </a:p>
            </p:txBody>
          </p:sp>
        </p:grpSp>
        <p:cxnSp>
          <p:nvCxnSpPr>
            <p:cNvPr id="5140" name="Прямая со стрелкой 59"/>
            <p:cNvCxnSpPr>
              <a:cxnSpLocks noChangeShapeType="1"/>
            </p:cNvCxnSpPr>
            <p:nvPr/>
          </p:nvCxnSpPr>
          <p:spPr bwMode="auto">
            <a:xfrm rot="10800000" flipH="1" flipV="1">
              <a:off x="5000629" y="3429000"/>
              <a:ext cx="1724403" cy="847734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sp>
        <p:nvSpPr>
          <p:cNvPr id="5130" name="TextBox 63"/>
          <p:cNvSpPr txBox="1">
            <a:spLocks noChangeArrowheads="1"/>
          </p:cNvSpPr>
          <p:nvPr/>
        </p:nvSpPr>
        <p:spPr bwMode="auto">
          <a:xfrm>
            <a:off x="1285875" y="5143500"/>
            <a:ext cx="7077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660033"/>
                </a:solidFill>
              </a:rPr>
              <a:t>+ предпринимательские способности</a:t>
            </a:r>
          </a:p>
        </p:txBody>
      </p:sp>
      <p:grpSp>
        <p:nvGrpSpPr>
          <p:cNvPr id="14" name="Группа 66"/>
          <p:cNvGrpSpPr>
            <a:grpSpLocks/>
          </p:cNvGrpSpPr>
          <p:nvPr/>
        </p:nvGrpSpPr>
        <p:grpSpPr bwMode="auto">
          <a:xfrm>
            <a:off x="1143000" y="5715000"/>
            <a:ext cx="3086100" cy="830263"/>
            <a:chOff x="1142976" y="5786454"/>
            <a:chExt cx="3085334" cy="830997"/>
          </a:xfrm>
        </p:grpSpPr>
        <p:pic>
          <p:nvPicPr>
            <p:cNvPr id="5137" name="Picture 36" descr="C:\Program Files\Microsoft Office\Media\CntCD1\ClipArt1\j0199399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142976" y="5857892"/>
              <a:ext cx="790288" cy="756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8" name="TextBox 65"/>
            <p:cNvSpPr txBox="1">
              <a:spLocks noChangeArrowheads="1"/>
            </p:cNvSpPr>
            <p:nvPr/>
          </p:nvSpPr>
          <p:spPr bwMode="auto">
            <a:xfrm>
              <a:off x="1714480" y="5786454"/>
              <a:ext cx="251383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>
                  <a:solidFill>
                    <a:srgbClr val="000066"/>
                  </a:solidFill>
                </a:rPr>
                <a:t>Ограниченность</a:t>
              </a:r>
            </a:p>
            <a:p>
              <a:pPr algn="ctr"/>
              <a:r>
                <a:rPr lang="ru-RU">
                  <a:solidFill>
                    <a:srgbClr val="000066"/>
                  </a:solidFill>
                </a:rPr>
                <a:t>ресурсов</a:t>
              </a:r>
            </a:p>
          </p:txBody>
        </p:sp>
      </p:grpSp>
      <p:grpSp>
        <p:nvGrpSpPr>
          <p:cNvPr id="15" name="Группа 72"/>
          <p:cNvGrpSpPr>
            <a:grpSpLocks/>
          </p:cNvGrpSpPr>
          <p:nvPr/>
        </p:nvGrpSpPr>
        <p:grpSpPr bwMode="auto">
          <a:xfrm>
            <a:off x="4214813" y="5715000"/>
            <a:ext cx="4356100" cy="882650"/>
            <a:chOff x="4214810" y="5715016"/>
            <a:chExt cx="4356582" cy="881887"/>
          </a:xfrm>
        </p:grpSpPr>
        <p:grpSp>
          <p:nvGrpSpPr>
            <p:cNvPr id="5133" name="Группа 69"/>
            <p:cNvGrpSpPr>
              <a:grpSpLocks/>
            </p:cNvGrpSpPr>
            <p:nvPr/>
          </p:nvGrpSpPr>
          <p:grpSpPr bwMode="auto">
            <a:xfrm>
              <a:off x="5143504" y="5715016"/>
              <a:ext cx="3427888" cy="881887"/>
              <a:chOff x="5143504" y="5715016"/>
              <a:chExt cx="3427888" cy="881887"/>
            </a:xfrm>
          </p:grpSpPr>
          <p:pic>
            <p:nvPicPr>
              <p:cNvPr id="5135" name="Picture 37" descr="C:\Program Files\Microsoft Office\Media\CntCD1\ClipArt3\j0234659.wmf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5143504" y="5715016"/>
                <a:ext cx="857256" cy="881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36" name="TextBox 68"/>
              <p:cNvSpPr txBox="1">
                <a:spLocks noChangeArrowheads="1"/>
              </p:cNvSpPr>
              <p:nvPr/>
            </p:nvSpPr>
            <p:spPr bwMode="auto">
              <a:xfrm>
                <a:off x="5929322" y="5715016"/>
                <a:ext cx="264207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>
                    <a:solidFill>
                      <a:srgbClr val="003300"/>
                    </a:solidFill>
                  </a:rPr>
                  <a:t>? Эффективность</a:t>
                </a:r>
              </a:p>
              <a:p>
                <a:pPr algn="ctr"/>
                <a:r>
                  <a:rPr lang="ru-RU">
                    <a:solidFill>
                      <a:srgbClr val="003300"/>
                    </a:solidFill>
                  </a:rPr>
                  <a:t>использования</a:t>
                </a:r>
              </a:p>
            </p:txBody>
          </p:sp>
        </p:grpSp>
        <p:cxnSp>
          <p:nvCxnSpPr>
            <p:cNvPr id="5134" name="Прямая со стрелкой 70"/>
            <p:cNvCxnSpPr>
              <a:cxnSpLocks noChangeShapeType="1"/>
            </p:cNvCxnSpPr>
            <p:nvPr/>
          </p:nvCxnSpPr>
          <p:spPr bwMode="auto">
            <a:xfrm>
              <a:off x="4214810" y="6143644"/>
              <a:ext cx="785818" cy="1588"/>
            </a:xfrm>
            <a:prstGeom prst="straightConnector1">
              <a:avLst/>
            </a:prstGeom>
            <a:noFill/>
            <a:ln w="57150" algn="ctr">
              <a:solidFill>
                <a:srgbClr val="000066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"/>
          <p:cNvSpPr>
            <a:spLocks noGrp="1" noChangeArrowheads="1"/>
          </p:cNvSpPr>
          <p:nvPr>
            <p:ph type="title"/>
          </p:nvPr>
        </p:nvSpPr>
        <p:spPr>
          <a:xfrm>
            <a:off x="1042988" y="314325"/>
            <a:ext cx="7754937" cy="1012825"/>
          </a:xfrm>
          <a:gradFill rotWithShape="0">
            <a:gsLst>
              <a:gs pos="0">
                <a:srgbClr val="003B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ru-RU" sz="3200" smtClean="0">
                <a:solidFill>
                  <a:srgbClr val="FFFF66"/>
                </a:solidFill>
              </a:rPr>
              <a:t>Факторы производства и факторные доходы</a:t>
            </a: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3786182" y="1324261"/>
            <a:ext cx="1805944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cap="all" dirty="0">
                <a:ln w="0"/>
                <a:solidFill>
                  <a:srgbClr val="800000"/>
                </a:solidFill>
                <a:effectLst>
                  <a:reflection blurRad="12700" stA="50000" endPos="50000" dist="5000" dir="5400000" sy="-100000" rotWithShape="0"/>
                </a:effectLst>
              </a:rPr>
              <a:t>Факторы</a:t>
            </a:r>
          </a:p>
        </p:txBody>
      </p:sp>
      <p:grpSp>
        <p:nvGrpSpPr>
          <p:cNvPr id="2" name="Группа 61"/>
          <p:cNvGrpSpPr>
            <a:grpSpLocks/>
          </p:cNvGrpSpPr>
          <p:nvPr/>
        </p:nvGrpSpPr>
        <p:grpSpPr bwMode="auto">
          <a:xfrm>
            <a:off x="4162425" y="1752600"/>
            <a:ext cx="1001713" cy="1819275"/>
            <a:chOff x="4162631" y="3429000"/>
            <a:chExt cx="1000867" cy="1818987"/>
          </a:xfrm>
        </p:grpSpPr>
        <p:grpSp>
          <p:nvGrpSpPr>
            <p:cNvPr id="6189" name="Группа 52"/>
            <p:cNvGrpSpPr>
              <a:grpSpLocks/>
            </p:cNvGrpSpPr>
            <p:nvPr/>
          </p:nvGrpSpPr>
          <p:grpSpPr bwMode="auto">
            <a:xfrm>
              <a:off x="4162631" y="4075127"/>
              <a:ext cx="1000867" cy="1172860"/>
              <a:chOff x="4285513" y="4075127"/>
              <a:chExt cx="1000867" cy="1172860"/>
            </a:xfrm>
          </p:grpSpPr>
          <p:pic>
            <p:nvPicPr>
              <p:cNvPr id="6191" name="Picture 33" descr="C:\Program Files\Microsoft Office\Media\CntCD1\Animated\j028886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85513" y="4075127"/>
                <a:ext cx="1000867" cy="782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92" name="TextBox 49"/>
              <p:cNvSpPr txBox="1">
                <a:spLocks noChangeArrowheads="1"/>
              </p:cNvSpPr>
              <p:nvPr/>
            </p:nvSpPr>
            <p:spPr bwMode="auto">
              <a:xfrm>
                <a:off x="4379329" y="4786322"/>
                <a:ext cx="83561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>
                    <a:solidFill>
                      <a:srgbClr val="800000"/>
                    </a:solidFill>
                  </a:rPr>
                  <a:t>Труд</a:t>
                </a:r>
              </a:p>
            </p:txBody>
          </p:sp>
        </p:grpSp>
        <p:cxnSp>
          <p:nvCxnSpPr>
            <p:cNvPr id="6190" name="Прямая со стрелкой 54"/>
            <p:cNvCxnSpPr>
              <a:cxnSpLocks noChangeShapeType="1"/>
            </p:cNvCxnSpPr>
            <p:nvPr/>
          </p:nvCxnSpPr>
          <p:spPr bwMode="auto">
            <a:xfrm rot="5400000">
              <a:off x="4391996" y="3680443"/>
              <a:ext cx="503251" cy="366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4" name="Группа 60"/>
          <p:cNvGrpSpPr>
            <a:grpSpLocks/>
          </p:cNvGrpSpPr>
          <p:nvPr/>
        </p:nvGrpSpPr>
        <p:grpSpPr bwMode="auto">
          <a:xfrm>
            <a:off x="1184275" y="1752600"/>
            <a:ext cx="3111500" cy="1819275"/>
            <a:chOff x="1184273" y="3429000"/>
            <a:chExt cx="3111867" cy="1818987"/>
          </a:xfrm>
        </p:grpSpPr>
        <p:grpSp>
          <p:nvGrpSpPr>
            <p:cNvPr id="6185" name="Группа 51"/>
            <p:cNvGrpSpPr>
              <a:grpSpLocks/>
            </p:cNvGrpSpPr>
            <p:nvPr/>
          </p:nvGrpSpPr>
          <p:grpSpPr bwMode="auto">
            <a:xfrm>
              <a:off x="1184273" y="4071942"/>
              <a:ext cx="1173149" cy="1176045"/>
              <a:chOff x="1357290" y="4071942"/>
              <a:chExt cx="1173149" cy="1176045"/>
            </a:xfrm>
          </p:grpSpPr>
          <p:pic>
            <p:nvPicPr>
              <p:cNvPr id="6187" name="Picture 32" descr="C:\Program Files\Microsoft Office\Media\CntCD1\Photo1\j0149045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57290" y="4071942"/>
                <a:ext cx="1173149" cy="786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8" name="TextBox 48"/>
              <p:cNvSpPr txBox="1">
                <a:spLocks noChangeArrowheads="1"/>
              </p:cNvSpPr>
              <p:nvPr/>
            </p:nvSpPr>
            <p:spPr bwMode="auto">
              <a:xfrm>
                <a:off x="1396205" y="4786322"/>
                <a:ext cx="103265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>
                    <a:solidFill>
                      <a:srgbClr val="006600"/>
                    </a:solidFill>
                  </a:rPr>
                  <a:t>Земля</a:t>
                </a:r>
              </a:p>
            </p:txBody>
          </p:sp>
        </p:grpSp>
        <p:cxnSp>
          <p:nvCxnSpPr>
            <p:cNvPr id="6186" name="Прямая со стрелкой 57"/>
            <p:cNvCxnSpPr>
              <a:cxnSpLocks noChangeShapeType="1"/>
            </p:cNvCxnSpPr>
            <p:nvPr/>
          </p:nvCxnSpPr>
          <p:spPr bwMode="auto">
            <a:xfrm rot="10800000" flipV="1">
              <a:off x="2571737" y="3429000"/>
              <a:ext cx="1724403" cy="847734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6" name="Группа 62"/>
          <p:cNvGrpSpPr>
            <a:grpSpLocks/>
          </p:cNvGrpSpPr>
          <p:nvPr/>
        </p:nvGrpSpPr>
        <p:grpSpPr bwMode="auto">
          <a:xfrm>
            <a:off x="5000625" y="1752600"/>
            <a:ext cx="3357563" cy="1819275"/>
            <a:chOff x="5000629" y="3429000"/>
            <a:chExt cx="3357585" cy="1818987"/>
          </a:xfrm>
        </p:grpSpPr>
        <p:grpSp>
          <p:nvGrpSpPr>
            <p:cNvPr id="6181" name="Группа 53"/>
            <p:cNvGrpSpPr>
              <a:grpSpLocks/>
            </p:cNvGrpSpPr>
            <p:nvPr/>
          </p:nvGrpSpPr>
          <p:grpSpPr bwMode="auto">
            <a:xfrm>
              <a:off x="6964884" y="4071942"/>
              <a:ext cx="1393330" cy="1176045"/>
              <a:chOff x="7143768" y="4071942"/>
              <a:chExt cx="1393330" cy="1176045"/>
            </a:xfrm>
          </p:grpSpPr>
          <p:pic>
            <p:nvPicPr>
              <p:cNvPr id="6183" name="Picture 35" descr="C:\Program Files\Microsoft Office\Media\CntCD1\Animated\j0336972.gif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429520" y="4071942"/>
                <a:ext cx="785818" cy="785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4" name="TextBox 50"/>
              <p:cNvSpPr txBox="1">
                <a:spLocks noChangeArrowheads="1"/>
              </p:cNvSpPr>
              <p:nvPr/>
            </p:nvSpPr>
            <p:spPr bwMode="auto">
              <a:xfrm>
                <a:off x="7143768" y="4786322"/>
                <a:ext cx="139333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/>
                  <a:t>Капитал</a:t>
                </a:r>
              </a:p>
            </p:txBody>
          </p:sp>
        </p:grpSp>
        <p:cxnSp>
          <p:nvCxnSpPr>
            <p:cNvPr id="6182" name="Прямая со стрелкой 59"/>
            <p:cNvCxnSpPr>
              <a:cxnSpLocks noChangeShapeType="1"/>
            </p:cNvCxnSpPr>
            <p:nvPr/>
          </p:nvCxnSpPr>
          <p:spPr bwMode="auto">
            <a:xfrm rot="10800000" flipH="1" flipV="1">
              <a:off x="5000629" y="3429000"/>
              <a:ext cx="1724403" cy="847734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8" name="Группа 64"/>
          <p:cNvGrpSpPr>
            <a:grpSpLocks/>
          </p:cNvGrpSpPr>
          <p:nvPr/>
        </p:nvGrpSpPr>
        <p:grpSpPr bwMode="auto">
          <a:xfrm>
            <a:off x="1500188" y="3286125"/>
            <a:ext cx="1198562" cy="1676400"/>
            <a:chOff x="1500166" y="3286124"/>
            <a:chExt cx="1197892" cy="1676111"/>
          </a:xfrm>
        </p:grpSpPr>
        <p:grpSp>
          <p:nvGrpSpPr>
            <p:cNvPr id="6177" name="Группа 47"/>
            <p:cNvGrpSpPr>
              <a:grpSpLocks/>
            </p:cNvGrpSpPr>
            <p:nvPr/>
          </p:nvGrpSpPr>
          <p:grpSpPr bwMode="auto">
            <a:xfrm>
              <a:off x="1500166" y="3929066"/>
              <a:ext cx="1197892" cy="1033169"/>
              <a:chOff x="1928794" y="4071942"/>
              <a:chExt cx="1197892" cy="1033169"/>
            </a:xfrm>
          </p:grpSpPr>
          <p:pic>
            <p:nvPicPr>
              <p:cNvPr id="6179" name="Picture 2" descr="C:\Program Files\Microsoft Office\Media\CntCD1\Animated\j0315775.gif"/>
              <p:cNvPicPr>
                <a:picLocks noChangeAspect="1" noChangeArrowheads="1" noCrop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000232" y="4071942"/>
                <a:ext cx="885825" cy="561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80" name="TextBox 46"/>
              <p:cNvSpPr txBox="1">
                <a:spLocks noChangeArrowheads="1"/>
              </p:cNvSpPr>
              <p:nvPr/>
            </p:nvSpPr>
            <p:spPr bwMode="auto">
              <a:xfrm>
                <a:off x="1928794" y="4643446"/>
                <a:ext cx="119789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/>
                  <a:t>Хозяин</a:t>
                </a:r>
              </a:p>
            </p:txBody>
          </p:sp>
        </p:grpSp>
        <p:cxnSp>
          <p:nvCxnSpPr>
            <p:cNvPr id="6178" name="Прямая со стрелкой 60"/>
            <p:cNvCxnSpPr>
              <a:cxnSpLocks noChangeShapeType="1"/>
            </p:cNvCxnSpPr>
            <p:nvPr/>
          </p:nvCxnSpPr>
          <p:spPr bwMode="auto">
            <a:xfrm rot="5400000">
              <a:off x="2034541" y="3537567"/>
              <a:ext cx="503251" cy="366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0" name="Группа 66"/>
          <p:cNvGrpSpPr>
            <a:grpSpLocks/>
          </p:cNvGrpSpPr>
          <p:nvPr/>
        </p:nvGrpSpPr>
        <p:grpSpPr bwMode="auto">
          <a:xfrm>
            <a:off x="4143375" y="3357563"/>
            <a:ext cx="1198563" cy="1604962"/>
            <a:chOff x="4143372" y="3357562"/>
            <a:chExt cx="1197892" cy="1604673"/>
          </a:xfrm>
        </p:grpSpPr>
        <p:grpSp>
          <p:nvGrpSpPr>
            <p:cNvPr id="6173" name="Группа 51"/>
            <p:cNvGrpSpPr>
              <a:grpSpLocks/>
            </p:cNvGrpSpPr>
            <p:nvPr/>
          </p:nvGrpSpPr>
          <p:grpSpPr bwMode="auto">
            <a:xfrm>
              <a:off x="4143372" y="3929066"/>
              <a:ext cx="1197892" cy="1033169"/>
              <a:chOff x="1928794" y="4071942"/>
              <a:chExt cx="1197892" cy="1033169"/>
            </a:xfrm>
          </p:grpSpPr>
          <p:pic>
            <p:nvPicPr>
              <p:cNvPr id="6175" name="Picture 2" descr="C:\Program Files\Microsoft Office\Media\CntCD1\Animated\j0315775.gif"/>
              <p:cNvPicPr>
                <a:picLocks noChangeAspect="1" noChangeArrowheads="1" noCrop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000232" y="4071942"/>
                <a:ext cx="885825" cy="561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6" name="TextBox 53"/>
              <p:cNvSpPr txBox="1">
                <a:spLocks noChangeArrowheads="1"/>
              </p:cNvSpPr>
              <p:nvPr/>
            </p:nvSpPr>
            <p:spPr bwMode="auto">
              <a:xfrm>
                <a:off x="1928794" y="4643446"/>
                <a:ext cx="119789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/>
                  <a:t>Хозяин</a:t>
                </a:r>
              </a:p>
            </p:txBody>
          </p:sp>
        </p:grpSp>
        <p:cxnSp>
          <p:nvCxnSpPr>
            <p:cNvPr id="6174" name="Прямая со стрелкой 61"/>
            <p:cNvCxnSpPr>
              <a:cxnSpLocks noChangeShapeType="1"/>
            </p:cNvCxnSpPr>
            <p:nvPr/>
          </p:nvCxnSpPr>
          <p:spPr bwMode="auto">
            <a:xfrm rot="5400000">
              <a:off x="4820623" y="3609005"/>
              <a:ext cx="503251" cy="366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2" name="Группа 67"/>
          <p:cNvGrpSpPr>
            <a:grpSpLocks/>
          </p:cNvGrpSpPr>
          <p:nvPr/>
        </p:nvGrpSpPr>
        <p:grpSpPr bwMode="auto">
          <a:xfrm>
            <a:off x="6786563" y="3500438"/>
            <a:ext cx="1198562" cy="1462087"/>
            <a:chOff x="6786578" y="3500438"/>
            <a:chExt cx="1197892" cy="1461797"/>
          </a:xfrm>
        </p:grpSpPr>
        <p:grpSp>
          <p:nvGrpSpPr>
            <p:cNvPr id="6169" name="Группа 55"/>
            <p:cNvGrpSpPr>
              <a:grpSpLocks/>
            </p:cNvGrpSpPr>
            <p:nvPr/>
          </p:nvGrpSpPr>
          <p:grpSpPr bwMode="auto">
            <a:xfrm>
              <a:off x="6786578" y="3929066"/>
              <a:ext cx="1197892" cy="1033169"/>
              <a:chOff x="1928794" y="4071942"/>
              <a:chExt cx="1197892" cy="1033169"/>
            </a:xfrm>
          </p:grpSpPr>
          <p:pic>
            <p:nvPicPr>
              <p:cNvPr id="6171" name="Picture 2" descr="C:\Program Files\Microsoft Office\Media\CntCD1\Animated\j0315775.gif"/>
              <p:cNvPicPr>
                <a:picLocks noChangeAspect="1" noChangeArrowheads="1" noCrop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000232" y="4071942"/>
                <a:ext cx="885825" cy="561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72" name="TextBox 58"/>
              <p:cNvSpPr txBox="1">
                <a:spLocks noChangeArrowheads="1"/>
              </p:cNvSpPr>
              <p:nvPr/>
            </p:nvSpPr>
            <p:spPr bwMode="auto">
              <a:xfrm>
                <a:off x="1928794" y="4643446"/>
                <a:ext cx="119789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/>
                  <a:t>Хозяин</a:t>
                </a:r>
              </a:p>
            </p:txBody>
          </p:sp>
        </p:grpSp>
        <p:cxnSp>
          <p:nvCxnSpPr>
            <p:cNvPr id="6170" name="Прямая со стрелкой 62"/>
            <p:cNvCxnSpPr>
              <a:cxnSpLocks noChangeShapeType="1"/>
            </p:cNvCxnSpPr>
            <p:nvPr/>
          </p:nvCxnSpPr>
          <p:spPr bwMode="auto">
            <a:xfrm rot="5400000">
              <a:off x="7606339" y="3751881"/>
              <a:ext cx="503251" cy="366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4" name="Группа 81"/>
          <p:cNvGrpSpPr>
            <a:grpSpLocks/>
          </p:cNvGrpSpPr>
          <p:nvPr/>
        </p:nvGrpSpPr>
        <p:grpSpPr bwMode="auto">
          <a:xfrm>
            <a:off x="1581150" y="4429125"/>
            <a:ext cx="1204913" cy="1962150"/>
            <a:chOff x="1581016" y="4429132"/>
            <a:chExt cx="1205034" cy="1961863"/>
          </a:xfrm>
        </p:grpSpPr>
        <p:grpSp>
          <p:nvGrpSpPr>
            <p:cNvPr id="6165" name="Группа 71"/>
            <p:cNvGrpSpPr>
              <a:grpSpLocks/>
            </p:cNvGrpSpPr>
            <p:nvPr/>
          </p:nvGrpSpPr>
          <p:grpSpPr bwMode="auto">
            <a:xfrm>
              <a:off x="1581016" y="5202954"/>
              <a:ext cx="990720" cy="1188041"/>
              <a:chOff x="1581016" y="5202954"/>
              <a:chExt cx="990720" cy="1188041"/>
            </a:xfrm>
          </p:grpSpPr>
          <p:pic>
            <p:nvPicPr>
              <p:cNvPr id="6167" name="Picture 5" descr="C:\Program Files\Microsoft Office\Media\CntCD1\ClipArt8\j0343565.w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697356" y="5202954"/>
                <a:ext cx="731504" cy="654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8" name="TextBox 69"/>
              <p:cNvSpPr txBox="1">
                <a:spLocks noChangeArrowheads="1"/>
              </p:cNvSpPr>
              <p:nvPr/>
            </p:nvSpPr>
            <p:spPr bwMode="auto">
              <a:xfrm>
                <a:off x="1581016" y="5929330"/>
                <a:ext cx="99072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>
                    <a:solidFill>
                      <a:srgbClr val="000066"/>
                    </a:solidFill>
                  </a:rPr>
                  <a:t>Рента</a:t>
                </a:r>
              </a:p>
            </p:txBody>
          </p:sp>
        </p:grpSp>
        <p:sp>
          <p:nvSpPr>
            <p:cNvPr id="79" name="Выгнутая вправо стрелка 78"/>
            <p:cNvSpPr/>
            <p:nvPr/>
          </p:nvSpPr>
          <p:spPr bwMode="auto">
            <a:xfrm>
              <a:off x="2428826" y="4429132"/>
              <a:ext cx="357224" cy="999979"/>
            </a:xfrm>
            <a:prstGeom prst="curvedLeftArrow">
              <a:avLst/>
            </a:prstGeom>
            <a:solidFill>
              <a:srgbClr val="000066"/>
            </a:solidFill>
            <a:ln w="952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16" name="Группа 82"/>
          <p:cNvGrpSpPr>
            <a:grpSpLocks/>
          </p:cNvGrpSpPr>
          <p:nvPr/>
        </p:nvGrpSpPr>
        <p:grpSpPr bwMode="auto">
          <a:xfrm>
            <a:off x="4071938" y="4429125"/>
            <a:ext cx="1477962" cy="1962150"/>
            <a:chOff x="4071934" y="4429132"/>
            <a:chExt cx="1477328" cy="1961863"/>
          </a:xfrm>
        </p:grpSpPr>
        <p:grpSp>
          <p:nvGrpSpPr>
            <p:cNvPr id="6161" name="Группа 72"/>
            <p:cNvGrpSpPr>
              <a:grpSpLocks/>
            </p:cNvGrpSpPr>
            <p:nvPr/>
          </p:nvGrpSpPr>
          <p:grpSpPr bwMode="auto">
            <a:xfrm>
              <a:off x="4071934" y="5202954"/>
              <a:ext cx="1477328" cy="1188041"/>
              <a:chOff x="1357290" y="5202954"/>
              <a:chExt cx="1477328" cy="1188041"/>
            </a:xfrm>
          </p:grpSpPr>
          <p:pic>
            <p:nvPicPr>
              <p:cNvPr id="6163" name="Picture 5" descr="C:\Program Files\Microsoft Office\Media\CntCD1\ClipArt8\j0343565.w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697356" y="5202954"/>
                <a:ext cx="731504" cy="654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4" name="TextBox 74"/>
              <p:cNvSpPr txBox="1">
                <a:spLocks noChangeArrowheads="1"/>
              </p:cNvSpPr>
              <p:nvPr/>
            </p:nvSpPr>
            <p:spPr bwMode="auto">
              <a:xfrm>
                <a:off x="1357290" y="5929330"/>
                <a:ext cx="147732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>
                    <a:solidFill>
                      <a:srgbClr val="000066"/>
                    </a:solidFill>
                  </a:rPr>
                  <a:t>Зарплата</a:t>
                </a:r>
              </a:p>
            </p:txBody>
          </p:sp>
        </p:grpSp>
        <p:sp>
          <p:nvSpPr>
            <p:cNvPr id="80" name="Выгнутая вправо стрелка 79"/>
            <p:cNvSpPr/>
            <p:nvPr/>
          </p:nvSpPr>
          <p:spPr bwMode="auto">
            <a:xfrm>
              <a:off x="5108126" y="4429132"/>
              <a:ext cx="357035" cy="999979"/>
            </a:xfrm>
            <a:prstGeom prst="curvedLeftArrow">
              <a:avLst/>
            </a:prstGeom>
            <a:solidFill>
              <a:srgbClr val="000066"/>
            </a:solidFill>
            <a:ln w="952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18" name="Группа 83"/>
          <p:cNvGrpSpPr>
            <a:grpSpLocks/>
          </p:cNvGrpSpPr>
          <p:nvPr/>
        </p:nvGrpSpPr>
        <p:grpSpPr bwMode="auto">
          <a:xfrm>
            <a:off x="6786563" y="4429125"/>
            <a:ext cx="1392237" cy="1962150"/>
            <a:chOff x="6786578" y="4429132"/>
            <a:chExt cx="1392261" cy="1961795"/>
          </a:xfrm>
        </p:grpSpPr>
        <p:grpSp>
          <p:nvGrpSpPr>
            <p:cNvPr id="6157" name="Группа 75"/>
            <p:cNvGrpSpPr>
              <a:grpSpLocks/>
            </p:cNvGrpSpPr>
            <p:nvPr/>
          </p:nvGrpSpPr>
          <p:grpSpPr bwMode="auto">
            <a:xfrm>
              <a:off x="6786578" y="5202954"/>
              <a:ext cx="1392261" cy="1187973"/>
              <a:chOff x="1366702" y="5202954"/>
              <a:chExt cx="1392261" cy="1187973"/>
            </a:xfrm>
          </p:grpSpPr>
          <p:pic>
            <p:nvPicPr>
              <p:cNvPr id="6159" name="Picture 5" descr="C:\Program Files\Microsoft Office\Media\CntCD1\ClipArt8\j0343565.w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697356" y="5202954"/>
                <a:ext cx="731504" cy="654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60" name="TextBox 77"/>
              <p:cNvSpPr txBox="1">
                <a:spLocks noChangeArrowheads="1"/>
              </p:cNvSpPr>
              <p:nvPr/>
            </p:nvSpPr>
            <p:spPr bwMode="auto">
              <a:xfrm>
                <a:off x="1366702" y="5929330"/>
                <a:ext cx="1392261" cy="461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>
                    <a:solidFill>
                      <a:srgbClr val="000066"/>
                    </a:solidFill>
                  </a:rPr>
                  <a:t>Процент</a:t>
                </a:r>
              </a:p>
            </p:txBody>
          </p:sp>
        </p:grpSp>
        <p:sp>
          <p:nvSpPr>
            <p:cNvPr id="81" name="Выгнутая вправо стрелка 80"/>
            <p:cNvSpPr/>
            <p:nvPr/>
          </p:nvSpPr>
          <p:spPr bwMode="auto">
            <a:xfrm>
              <a:off x="7786720" y="4429132"/>
              <a:ext cx="357193" cy="999944"/>
            </a:xfrm>
            <a:prstGeom prst="curvedLeftArrow">
              <a:avLst/>
            </a:prstGeom>
            <a:solidFill>
              <a:srgbClr val="000066"/>
            </a:solidFill>
            <a:ln w="952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"/>
          <p:cNvSpPr>
            <a:spLocks noGrp="1" noChangeArrowheads="1"/>
          </p:cNvSpPr>
          <p:nvPr>
            <p:ph type="title"/>
          </p:nvPr>
        </p:nvSpPr>
        <p:spPr>
          <a:xfrm>
            <a:off x="1042988" y="377825"/>
            <a:ext cx="7754937" cy="985838"/>
          </a:xfrm>
          <a:gradFill rotWithShape="0">
            <a:gsLst>
              <a:gs pos="0">
                <a:srgbClr val="003B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ru-RU" sz="3200" smtClean="0">
                <a:solidFill>
                  <a:srgbClr val="FFFF66"/>
                </a:solidFill>
              </a:rPr>
              <a:t>Факторы производства и факторные доходы</a:t>
            </a:r>
          </a:p>
        </p:txBody>
      </p:sp>
      <p:grpSp>
        <p:nvGrpSpPr>
          <p:cNvPr id="7171" name="Группа 53"/>
          <p:cNvGrpSpPr>
            <a:grpSpLocks/>
          </p:cNvGrpSpPr>
          <p:nvPr/>
        </p:nvGrpSpPr>
        <p:grpSpPr bwMode="auto">
          <a:xfrm>
            <a:off x="1428750" y="1744663"/>
            <a:ext cx="1393825" cy="1176337"/>
            <a:chOff x="7143768" y="4071942"/>
            <a:chExt cx="1393330" cy="1176045"/>
          </a:xfrm>
        </p:grpSpPr>
        <p:pic>
          <p:nvPicPr>
            <p:cNvPr id="7200" name="Picture 35" descr="C:\Program Files\Microsoft Office\Media\CntCD1\Animated\j0336972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429520" y="4071942"/>
              <a:ext cx="785818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01" name="TextBox 50"/>
            <p:cNvSpPr txBox="1">
              <a:spLocks noChangeArrowheads="1"/>
            </p:cNvSpPr>
            <p:nvPr/>
          </p:nvSpPr>
          <p:spPr bwMode="auto">
            <a:xfrm>
              <a:off x="7143768" y="4786322"/>
              <a:ext cx="139333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Капитал</a:t>
              </a:r>
            </a:p>
          </p:txBody>
        </p:sp>
      </p:grpSp>
      <p:grpSp>
        <p:nvGrpSpPr>
          <p:cNvPr id="3" name="Группа 63"/>
          <p:cNvGrpSpPr>
            <a:grpSpLocks/>
          </p:cNvGrpSpPr>
          <p:nvPr/>
        </p:nvGrpSpPr>
        <p:grpSpPr bwMode="auto">
          <a:xfrm>
            <a:off x="2863850" y="1744663"/>
            <a:ext cx="3065463" cy="831850"/>
            <a:chOff x="2428860" y="1357298"/>
            <a:chExt cx="3064816" cy="830997"/>
          </a:xfrm>
        </p:grpSpPr>
        <p:sp>
          <p:nvSpPr>
            <p:cNvPr id="45" name="Прямоугольник 44"/>
            <p:cNvSpPr/>
            <p:nvPr/>
          </p:nvSpPr>
          <p:spPr bwMode="auto">
            <a:xfrm>
              <a:off x="3096993" y="1357298"/>
              <a:ext cx="2396683" cy="83099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8000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Важнейший</a:t>
              </a:r>
            </a:p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8000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Фактор</a:t>
              </a:r>
            </a:p>
          </p:txBody>
        </p:sp>
        <p:cxnSp>
          <p:nvCxnSpPr>
            <p:cNvPr id="7199" name="Прямая со стрелкой 51"/>
            <p:cNvCxnSpPr>
              <a:cxnSpLocks noChangeShapeType="1"/>
            </p:cNvCxnSpPr>
            <p:nvPr/>
          </p:nvCxnSpPr>
          <p:spPr bwMode="auto">
            <a:xfrm>
              <a:off x="2428860" y="1785926"/>
              <a:ext cx="642576" cy="2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4" name="Группа 67"/>
          <p:cNvGrpSpPr>
            <a:grpSpLocks/>
          </p:cNvGrpSpPr>
          <p:nvPr/>
        </p:nvGrpSpPr>
        <p:grpSpPr bwMode="auto">
          <a:xfrm>
            <a:off x="6018213" y="1385888"/>
            <a:ext cx="2625725" cy="1570037"/>
            <a:chOff x="5946579" y="1285860"/>
            <a:chExt cx="2625949" cy="1569660"/>
          </a:xfrm>
        </p:grpSpPr>
        <p:cxnSp>
          <p:nvCxnSpPr>
            <p:cNvPr id="7196" name="Прямая со стрелкой 65"/>
            <p:cNvCxnSpPr>
              <a:cxnSpLocks noChangeShapeType="1"/>
            </p:cNvCxnSpPr>
            <p:nvPr/>
          </p:nvCxnSpPr>
          <p:spPr bwMode="auto">
            <a:xfrm>
              <a:off x="5946579" y="2073652"/>
              <a:ext cx="642576" cy="2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  <p:sp>
          <p:nvSpPr>
            <p:cNvPr id="7197" name="TextBox 66"/>
            <p:cNvSpPr txBox="1">
              <a:spLocks noChangeArrowheads="1"/>
            </p:cNvSpPr>
            <p:nvPr/>
          </p:nvSpPr>
          <p:spPr bwMode="auto">
            <a:xfrm>
              <a:off x="6703042" y="1285860"/>
              <a:ext cx="1869486" cy="1569660"/>
            </a:xfrm>
            <a:prstGeom prst="rect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50800">
              <a:solidFill>
                <a:srgbClr val="6600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>
                  <a:solidFill>
                    <a:srgbClr val="800000"/>
                  </a:solidFill>
                </a:rPr>
                <a:t>Имущество,</a:t>
              </a:r>
            </a:p>
            <a:p>
              <a:pPr algn="ctr"/>
              <a:r>
                <a:rPr lang="ru-RU">
                  <a:solidFill>
                    <a:srgbClr val="800000"/>
                  </a:solidFill>
                </a:rPr>
                <a:t>способное </a:t>
              </a:r>
            </a:p>
            <a:p>
              <a:pPr algn="ctr"/>
              <a:r>
                <a:rPr lang="ru-RU">
                  <a:solidFill>
                    <a:srgbClr val="800000"/>
                  </a:solidFill>
                </a:rPr>
                <a:t>приносить</a:t>
              </a:r>
            </a:p>
            <a:p>
              <a:pPr algn="ctr"/>
              <a:r>
                <a:rPr lang="ru-RU">
                  <a:solidFill>
                    <a:srgbClr val="800000"/>
                  </a:solidFill>
                </a:rPr>
                <a:t>доход</a:t>
              </a:r>
            </a:p>
          </p:txBody>
        </p:sp>
      </p:grpSp>
      <p:grpSp>
        <p:nvGrpSpPr>
          <p:cNvPr id="5" name="Группа 30"/>
          <p:cNvGrpSpPr>
            <a:grpSpLocks/>
          </p:cNvGrpSpPr>
          <p:nvPr/>
        </p:nvGrpSpPr>
        <p:grpSpPr bwMode="auto">
          <a:xfrm>
            <a:off x="1143000" y="2803525"/>
            <a:ext cx="2225675" cy="2625725"/>
            <a:chOff x="1142976" y="2920271"/>
            <a:chExt cx="2225546" cy="2625610"/>
          </a:xfrm>
        </p:grpSpPr>
        <p:grpSp>
          <p:nvGrpSpPr>
            <p:cNvPr id="7191" name="Группа 19"/>
            <p:cNvGrpSpPr>
              <a:grpSpLocks/>
            </p:cNvGrpSpPr>
            <p:nvPr/>
          </p:nvGrpSpPr>
          <p:grpSpPr bwMode="auto">
            <a:xfrm>
              <a:off x="1303001" y="3767805"/>
              <a:ext cx="1911677" cy="1122992"/>
              <a:chOff x="1071538" y="3767805"/>
              <a:chExt cx="1911677" cy="1122992"/>
            </a:xfrm>
          </p:grpSpPr>
          <p:sp>
            <p:nvSpPr>
              <p:cNvPr id="7194" name="TextBox 58"/>
              <p:cNvSpPr txBox="1">
                <a:spLocks noChangeArrowheads="1"/>
              </p:cNvSpPr>
              <p:nvPr/>
            </p:nvSpPr>
            <p:spPr bwMode="auto">
              <a:xfrm>
                <a:off x="1071538" y="4429132"/>
                <a:ext cx="1911677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>
                    <a:solidFill>
                      <a:srgbClr val="000066"/>
                    </a:solidFill>
                  </a:rPr>
                  <a:t>Физический</a:t>
                </a:r>
              </a:p>
            </p:txBody>
          </p:sp>
          <p:pic>
            <p:nvPicPr>
              <p:cNvPr id="7195" name="Picture 13" descr="C:\Program Files\Microsoft Office\Media\CntCD1\Animated\j0318125.gif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619235" y="3767805"/>
                <a:ext cx="809625" cy="781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192" name="TextBox 20"/>
            <p:cNvSpPr txBox="1">
              <a:spLocks noChangeArrowheads="1"/>
            </p:cNvSpPr>
            <p:nvPr/>
          </p:nvSpPr>
          <p:spPr bwMode="auto">
            <a:xfrm>
              <a:off x="1142976" y="4714884"/>
              <a:ext cx="2225546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/>
                <a:t>(Средства </a:t>
              </a:r>
            </a:p>
            <a:p>
              <a:pPr algn="ctr"/>
              <a:r>
                <a:rPr lang="ru-RU"/>
                <a:t>производства)</a:t>
              </a:r>
            </a:p>
          </p:txBody>
        </p:sp>
        <p:cxnSp>
          <p:nvCxnSpPr>
            <p:cNvPr id="7193" name="Прямая со стрелкой 24"/>
            <p:cNvCxnSpPr>
              <a:cxnSpLocks noChangeShapeType="1"/>
              <a:stCxn id="7201" idx="2"/>
            </p:cNvCxnSpPr>
            <p:nvPr/>
          </p:nvCxnSpPr>
          <p:spPr bwMode="auto">
            <a:xfrm rot="16200000" flipH="1">
              <a:off x="1831172" y="3214761"/>
              <a:ext cx="677866" cy="88885"/>
            </a:xfrm>
            <a:prstGeom prst="straightConnector1">
              <a:avLst/>
            </a:prstGeom>
            <a:noFill/>
            <a:ln w="50800" algn="ctr">
              <a:solidFill>
                <a:srgbClr val="0033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7" name="Группа 31"/>
          <p:cNvGrpSpPr>
            <a:grpSpLocks/>
          </p:cNvGrpSpPr>
          <p:nvPr/>
        </p:nvGrpSpPr>
        <p:grpSpPr bwMode="auto">
          <a:xfrm>
            <a:off x="2214563" y="2857500"/>
            <a:ext cx="3571875" cy="2843213"/>
            <a:chOff x="2214546" y="3071811"/>
            <a:chExt cx="3571900" cy="2843402"/>
          </a:xfrm>
        </p:grpSpPr>
        <p:grpSp>
          <p:nvGrpSpPr>
            <p:cNvPr id="7186" name="Группа 18"/>
            <p:cNvGrpSpPr>
              <a:grpSpLocks/>
            </p:cNvGrpSpPr>
            <p:nvPr/>
          </p:nvGrpSpPr>
          <p:grpSpPr bwMode="auto">
            <a:xfrm>
              <a:off x="3782051" y="3643314"/>
              <a:ext cx="2004395" cy="1247483"/>
              <a:chOff x="3632666" y="3643314"/>
              <a:chExt cx="2004395" cy="1247483"/>
            </a:xfrm>
          </p:grpSpPr>
          <p:sp>
            <p:nvSpPr>
              <p:cNvPr id="7189" name="TextBox 58"/>
              <p:cNvSpPr txBox="1">
                <a:spLocks noChangeArrowheads="1"/>
              </p:cNvSpPr>
              <p:nvPr/>
            </p:nvSpPr>
            <p:spPr bwMode="auto">
              <a:xfrm>
                <a:off x="3632666" y="4429132"/>
                <a:ext cx="200439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>
                    <a:solidFill>
                      <a:srgbClr val="000066"/>
                    </a:solidFill>
                  </a:rPr>
                  <a:t>Финансовый</a:t>
                </a:r>
              </a:p>
            </p:txBody>
          </p:sp>
          <p:pic>
            <p:nvPicPr>
              <p:cNvPr id="7190" name="Picture 15" descr="C:\Program Files\Microsoft Office\Media\CntCD1\ClipArt3\j0238018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143372" y="3643314"/>
                <a:ext cx="1088915" cy="9055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187" name="TextBox 21"/>
            <p:cNvSpPr txBox="1">
              <a:spLocks noChangeArrowheads="1"/>
            </p:cNvSpPr>
            <p:nvPr/>
          </p:nvSpPr>
          <p:spPr bwMode="auto">
            <a:xfrm>
              <a:off x="3714744" y="4714884"/>
              <a:ext cx="2046201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/>
                <a:t>(Деньги для </a:t>
              </a:r>
            </a:p>
            <a:p>
              <a:pPr algn="ctr"/>
              <a:r>
                <a:rPr lang="ru-RU"/>
                <a:t>покупки физ.</a:t>
              </a:r>
            </a:p>
            <a:p>
              <a:pPr algn="ctr"/>
              <a:r>
                <a:rPr lang="ru-RU"/>
                <a:t>капитала)</a:t>
              </a:r>
            </a:p>
          </p:txBody>
        </p:sp>
        <p:cxnSp>
          <p:nvCxnSpPr>
            <p:cNvPr id="7188" name="Прямая со стрелкой 26"/>
            <p:cNvCxnSpPr>
              <a:cxnSpLocks noChangeShapeType="1"/>
            </p:cNvCxnSpPr>
            <p:nvPr/>
          </p:nvCxnSpPr>
          <p:spPr bwMode="auto">
            <a:xfrm>
              <a:off x="2214546" y="3071811"/>
              <a:ext cx="2000266" cy="857255"/>
            </a:xfrm>
            <a:prstGeom prst="straightConnector1">
              <a:avLst/>
            </a:prstGeom>
            <a:noFill/>
            <a:ln w="50800" algn="ctr">
              <a:solidFill>
                <a:srgbClr val="0033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9" name="Группа 32"/>
          <p:cNvGrpSpPr>
            <a:grpSpLocks/>
          </p:cNvGrpSpPr>
          <p:nvPr/>
        </p:nvGrpSpPr>
        <p:grpSpPr bwMode="auto">
          <a:xfrm>
            <a:off x="2428875" y="2857500"/>
            <a:ext cx="6229350" cy="2843213"/>
            <a:chOff x="2428860" y="3071811"/>
            <a:chExt cx="6228693" cy="2843402"/>
          </a:xfrm>
        </p:grpSpPr>
        <p:grpSp>
          <p:nvGrpSpPr>
            <p:cNvPr id="7181" name="Группа 17"/>
            <p:cNvGrpSpPr>
              <a:grpSpLocks/>
            </p:cNvGrpSpPr>
            <p:nvPr/>
          </p:nvGrpSpPr>
          <p:grpSpPr bwMode="auto">
            <a:xfrm>
              <a:off x="6286512" y="3767817"/>
              <a:ext cx="1918983" cy="1122980"/>
              <a:chOff x="6286512" y="3767817"/>
              <a:chExt cx="1918983" cy="1122980"/>
            </a:xfrm>
          </p:grpSpPr>
          <p:sp>
            <p:nvSpPr>
              <p:cNvPr id="7184" name="TextBox 58"/>
              <p:cNvSpPr txBox="1">
                <a:spLocks noChangeArrowheads="1"/>
              </p:cNvSpPr>
              <p:nvPr/>
            </p:nvSpPr>
            <p:spPr bwMode="auto">
              <a:xfrm>
                <a:off x="6286512" y="4429132"/>
                <a:ext cx="191898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>
                    <a:solidFill>
                      <a:srgbClr val="000066"/>
                    </a:solidFill>
                  </a:rPr>
                  <a:t>Инвестиции</a:t>
                </a:r>
              </a:p>
            </p:txBody>
          </p:sp>
          <p:pic>
            <p:nvPicPr>
              <p:cNvPr id="7185" name="Picture 14" descr="C:\Program Files\Microsoft Office\Media\CntCD1\ClipArt3\j0233141.w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807396" y="3767817"/>
                <a:ext cx="765000" cy="781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182" name="TextBox 22"/>
            <p:cNvSpPr txBox="1">
              <a:spLocks noChangeArrowheads="1"/>
            </p:cNvSpPr>
            <p:nvPr/>
          </p:nvSpPr>
          <p:spPr bwMode="auto">
            <a:xfrm>
              <a:off x="5786446" y="4714884"/>
              <a:ext cx="2871107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/>
                <a:t>(Вложения денег и</a:t>
              </a:r>
            </a:p>
            <a:p>
              <a:pPr algn="ctr"/>
              <a:r>
                <a:rPr lang="ru-RU"/>
                <a:t>материал. средств</a:t>
              </a:r>
            </a:p>
            <a:p>
              <a:pPr algn="ctr"/>
              <a:r>
                <a:rPr lang="ru-RU"/>
                <a:t>в производство)</a:t>
              </a:r>
            </a:p>
          </p:txBody>
        </p:sp>
        <p:cxnSp>
          <p:nvCxnSpPr>
            <p:cNvPr id="7183" name="Прямая со стрелкой 28"/>
            <p:cNvCxnSpPr>
              <a:cxnSpLocks noChangeShapeType="1"/>
            </p:cNvCxnSpPr>
            <p:nvPr/>
          </p:nvCxnSpPr>
          <p:spPr bwMode="auto">
            <a:xfrm>
              <a:off x="2428860" y="3071811"/>
              <a:ext cx="4286282" cy="785817"/>
            </a:xfrm>
            <a:prstGeom prst="straightConnector1">
              <a:avLst/>
            </a:prstGeom>
            <a:noFill/>
            <a:ln w="50800" algn="ctr">
              <a:solidFill>
                <a:srgbClr val="003300"/>
              </a:solidFill>
              <a:round/>
              <a:headEnd/>
              <a:tailEnd type="arrow" w="med" len="med"/>
            </a:ln>
          </p:spPr>
        </p:cxnSp>
      </p:grpSp>
      <p:sp>
        <p:nvSpPr>
          <p:cNvPr id="34" name="Прямоугольник 33"/>
          <p:cNvSpPr/>
          <p:nvPr/>
        </p:nvSpPr>
        <p:spPr bwMode="auto">
          <a:xfrm>
            <a:off x="1214414" y="5500702"/>
            <a:ext cx="2235099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cap="all" dirty="0">
                <a:ln w="0"/>
                <a:solidFill>
                  <a:srgbClr val="800000"/>
                </a:solidFill>
                <a:effectLst>
                  <a:reflection blurRad="12700" stA="50000" endPos="50000" dist="5000" dir="5400000" sy="-100000" rotWithShape="0"/>
                </a:effectLst>
              </a:rPr>
              <a:t>Временно</a:t>
            </a:r>
          </a:p>
          <a:p>
            <a:pPr algn="ctr">
              <a:defRPr/>
            </a:pPr>
            <a:r>
              <a:rPr lang="ru-RU" cap="all" dirty="0">
                <a:ln w="0"/>
                <a:solidFill>
                  <a:srgbClr val="800000"/>
                </a:solidFill>
                <a:effectLst>
                  <a:reflection blurRad="12700" stA="50000" endPos="50000" dist="5000" dir="5400000" sy="-100000" rotWithShape="0"/>
                </a:effectLst>
              </a:rPr>
              <a:t>свободные</a:t>
            </a:r>
          </a:p>
          <a:p>
            <a:pPr algn="ctr">
              <a:defRPr/>
            </a:pPr>
            <a:r>
              <a:rPr lang="ru-RU" cap="all" dirty="0">
                <a:ln w="0"/>
                <a:solidFill>
                  <a:srgbClr val="800000"/>
                </a:solidFill>
                <a:effectLst>
                  <a:reflection blurRad="12700" stA="50000" endPos="50000" dist="5000" dir="5400000" sy="-100000" rotWithShape="0"/>
                </a:effectLst>
              </a:rPr>
              <a:t>средства</a:t>
            </a:r>
          </a:p>
        </p:txBody>
      </p:sp>
      <p:grpSp>
        <p:nvGrpSpPr>
          <p:cNvPr id="11" name="Группа 37"/>
          <p:cNvGrpSpPr>
            <a:grpSpLocks/>
          </p:cNvGrpSpPr>
          <p:nvPr/>
        </p:nvGrpSpPr>
        <p:grpSpPr bwMode="auto">
          <a:xfrm>
            <a:off x="3429000" y="5824538"/>
            <a:ext cx="4851400" cy="461962"/>
            <a:chOff x="3428992" y="5824855"/>
            <a:chExt cx="4851723" cy="461665"/>
          </a:xfrm>
        </p:grpSpPr>
        <p:sp>
          <p:nvSpPr>
            <p:cNvPr id="35" name="TextBox 34"/>
            <p:cNvSpPr txBox="1"/>
            <p:nvPr/>
          </p:nvSpPr>
          <p:spPr>
            <a:xfrm>
              <a:off x="4071973" y="5824855"/>
              <a:ext cx="4208742" cy="461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>
              <a:solidFill>
                <a:srgbClr val="000066"/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dirty="0"/>
                <a:t>Ссудный капитал - процент</a:t>
              </a:r>
            </a:p>
          </p:txBody>
        </p:sp>
        <p:cxnSp>
          <p:nvCxnSpPr>
            <p:cNvPr id="7180" name="Прямая со стрелкой 35"/>
            <p:cNvCxnSpPr>
              <a:cxnSpLocks noChangeShapeType="1"/>
            </p:cNvCxnSpPr>
            <p:nvPr/>
          </p:nvCxnSpPr>
          <p:spPr bwMode="auto">
            <a:xfrm>
              <a:off x="3428992" y="6072207"/>
              <a:ext cx="500068" cy="1"/>
            </a:xfrm>
            <a:prstGeom prst="straightConnector1">
              <a:avLst/>
            </a:prstGeom>
            <a:noFill/>
            <a:ln w="50800" algn="ctr">
              <a:solidFill>
                <a:srgbClr val="800000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5"/>
          <p:cNvSpPr>
            <a:spLocks noGrp="1" noChangeArrowheads="1"/>
          </p:cNvSpPr>
          <p:nvPr>
            <p:ph type="title"/>
          </p:nvPr>
        </p:nvSpPr>
        <p:spPr>
          <a:xfrm>
            <a:off x="1066800" y="400050"/>
            <a:ext cx="7772400" cy="895350"/>
          </a:xfrm>
          <a:gradFill rotWithShape="0">
            <a:gsLst>
              <a:gs pos="0">
                <a:srgbClr val="003B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ru-RU" sz="3200" smtClean="0">
                <a:solidFill>
                  <a:srgbClr val="FFFF66"/>
                </a:solidFill>
              </a:rPr>
              <a:t>Издержки и прибыль</a:t>
            </a: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2013518" y="1428736"/>
            <a:ext cx="5701754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cap="all" dirty="0">
                <a:ln w="0"/>
                <a:solidFill>
                  <a:srgbClr val="800000"/>
                </a:solidFill>
                <a:effectLst>
                  <a:reflection blurRad="12700" stA="50000" endPos="50000" dist="5000" dir="5400000" sy="-100000" rotWithShape="0"/>
                </a:effectLst>
              </a:rPr>
              <a:t>Прибыль = выручка - издержки</a:t>
            </a: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2357422" y="3429000"/>
            <a:ext cx="4993226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cap="all" dirty="0">
                <a:ln w="0"/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</a:rPr>
              <a:t>Экономические издержки</a:t>
            </a:r>
          </a:p>
        </p:txBody>
      </p:sp>
      <p:grpSp>
        <p:nvGrpSpPr>
          <p:cNvPr id="2" name="Группа 37"/>
          <p:cNvGrpSpPr>
            <a:grpSpLocks/>
          </p:cNvGrpSpPr>
          <p:nvPr/>
        </p:nvGrpSpPr>
        <p:grpSpPr bwMode="auto">
          <a:xfrm>
            <a:off x="1928813" y="1857375"/>
            <a:ext cx="5859462" cy="1330325"/>
            <a:chOff x="4714876" y="5253347"/>
            <a:chExt cx="5859938" cy="1331065"/>
          </a:xfrm>
        </p:grpSpPr>
        <p:sp>
          <p:nvSpPr>
            <p:cNvPr id="35" name="TextBox 34"/>
            <p:cNvSpPr txBox="1"/>
            <p:nvPr/>
          </p:nvSpPr>
          <p:spPr>
            <a:xfrm>
              <a:off x="4714876" y="5753688"/>
              <a:ext cx="5859938" cy="83072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>
              <a:solidFill>
                <a:srgbClr val="000066"/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dirty="0"/>
                <a:t>Затраты производства на приобретение </a:t>
              </a:r>
            </a:p>
            <a:p>
              <a:pPr algn="ctr">
                <a:defRPr/>
              </a:pPr>
              <a:r>
                <a:rPr lang="ru-RU" dirty="0"/>
                <a:t>и использование факторов производства</a:t>
              </a:r>
            </a:p>
          </p:txBody>
        </p:sp>
        <p:cxnSp>
          <p:nvCxnSpPr>
            <p:cNvPr id="8209" name="Прямая со стрелкой 35"/>
            <p:cNvCxnSpPr>
              <a:cxnSpLocks noChangeShapeType="1"/>
            </p:cNvCxnSpPr>
            <p:nvPr/>
          </p:nvCxnSpPr>
          <p:spPr bwMode="auto">
            <a:xfrm rot="10800000" flipV="1">
              <a:off x="8001024" y="5253347"/>
              <a:ext cx="642942" cy="428629"/>
            </a:xfrm>
            <a:prstGeom prst="straightConnector1">
              <a:avLst/>
            </a:prstGeom>
            <a:noFill/>
            <a:ln w="50800" algn="ctr">
              <a:solidFill>
                <a:srgbClr val="8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" name="Группа 46"/>
          <p:cNvGrpSpPr>
            <a:grpSpLocks/>
          </p:cNvGrpSpPr>
          <p:nvPr/>
        </p:nvGrpSpPr>
        <p:grpSpPr bwMode="auto">
          <a:xfrm>
            <a:off x="1071563" y="3890963"/>
            <a:ext cx="3783012" cy="2797175"/>
            <a:chOff x="1071538" y="3890666"/>
            <a:chExt cx="3782497" cy="2798223"/>
          </a:xfrm>
        </p:grpSpPr>
        <p:sp>
          <p:nvSpPr>
            <p:cNvPr id="8204" name="TextBox 58"/>
            <p:cNvSpPr txBox="1">
              <a:spLocks noChangeArrowheads="1"/>
            </p:cNvSpPr>
            <p:nvPr/>
          </p:nvSpPr>
          <p:spPr bwMode="auto">
            <a:xfrm>
              <a:off x="1571604" y="5098333"/>
              <a:ext cx="185396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>
                  <a:solidFill>
                    <a:srgbClr val="000066"/>
                  </a:solidFill>
                </a:rPr>
                <a:t>Внутренние</a:t>
              </a:r>
            </a:p>
            <a:p>
              <a:pPr algn="ctr"/>
              <a:r>
                <a:rPr lang="ru-RU">
                  <a:solidFill>
                    <a:srgbClr val="000066"/>
                  </a:solidFill>
                </a:rPr>
                <a:t>(неявные)</a:t>
              </a:r>
            </a:p>
          </p:txBody>
        </p:sp>
        <p:sp>
          <p:nvSpPr>
            <p:cNvPr id="8205" name="TextBox 21"/>
            <p:cNvSpPr txBox="1">
              <a:spLocks noChangeArrowheads="1"/>
            </p:cNvSpPr>
            <p:nvPr/>
          </p:nvSpPr>
          <p:spPr bwMode="auto">
            <a:xfrm>
              <a:off x="1071538" y="5857892"/>
              <a:ext cx="278826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/>
                <a:t>(Здания, труд</a:t>
              </a:r>
            </a:p>
            <a:p>
              <a:pPr algn="ctr"/>
              <a:r>
                <a:rPr lang="ru-RU"/>
                <a:t>предпринимателя)</a:t>
              </a:r>
            </a:p>
          </p:txBody>
        </p:sp>
        <p:cxnSp>
          <p:nvCxnSpPr>
            <p:cNvPr id="8206" name="Прямая со стрелкой 26"/>
            <p:cNvCxnSpPr>
              <a:cxnSpLocks noChangeShapeType="1"/>
              <a:stCxn id="34" idx="2"/>
            </p:cNvCxnSpPr>
            <p:nvPr/>
          </p:nvCxnSpPr>
          <p:spPr bwMode="auto">
            <a:xfrm rot="5400000">
              <a:off x="3550810" y="3483096"/>
              <a:ext cx="895656" cy="1710795"/>
            </a:xfrm>
            <a:prstGeom prst="straightConnector1">
              <a:avLst/>
            </a:prstGeom>
            <a:noFill/>
            <a:ln w="50800" algn="ctr">
              <a:solidFill>
                <a:srgbClr val="003300"/>
              </a:solidFill>
              <a:round/>
              <a:headEnd/>
              <a:tailEnd type="arrow" w="med" len="med"/>
            </a:ln>
          </p:spPr>
        </p:cxnSp>
        <p:pic>
          <p:nvPicPr>
            <p:cNvPr id="8207" name="Picture 2" descr="C:\Program Files\Microsoft Office\MEDIA\CAGCAT10\j028536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43108" y="4143380"/>
              <a:ext cx="890577" cy="109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Группа 47"/>
          <p:cNvGrpSpPr>
            <a:grpSpLocks/>
          </p:cNvGrpSpPr>
          <p:nvPr/>
        </p:nvGrpSpPr>
        <p:grpSpPr bwMode="auto">
          <a:xfrm>
            <a:off x="4929188" y="3890963"/>
            <a:ext cx="3929062" cy="2797175"/>
            <a:chOff x="4929190" y="3890666"/>
            <a:chExt cx="3929090" cy="2798223"/>
          </a:xfrm>
        </p:grpSpPr>
        <p:sp>
          <p:nvSpPr>
            <p:cNvPr id="8200" name="TextBox 58"/>
            <p:cNvSpPr txBox="1">
              <a:spLocks noChangeArrowheads="1"/>
            </p:cNvSpPr>
            <p:nvPr/>
          </p:nvSpPr>
          <p:spPr bwMode="auto">
            <a:xfrm>
              <a:off x="5214942" y="5072074"/>
              <a:ext cx="364333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rgbClr val="000066"/>
                  </a:solidFill>
                </a:rPr>
                <a:t>Внешние</a:t>
              </a:r>
            </a:p>
            <a:p>
              <a:pPr algn="ctr"/>
              <a:r>
                <a:rPr lang="ru-RU">
                  <a:solidFill>
                    <a:srgbClr val="000066"/>
                  </a:solidFill>
                </a:rPr>
                <a:t>(явные, бухгалтерские)</a:t>
              </a:r>
            </a:p>
          </p:txBody>
        </p:sp>
        <p:pic>
          <p:nvPicPr>
            <p:cNvPr id="8201" name="Picture 14" descr="C:\Program Files\Microsoft Office\Media\CntCD1\ClipArt3\j0233141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4357694"/>
              <a:ext cx="765000" cy="781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202" name="Прямая со стрелкой 43"/>
            <p:cNvCxnSpPr>
              <a:cxnSpLocks noChangeShapeType="1"/>
            </p:cNvCxnSpPr>
            <p:nvPr/>
          </p:nvCxnSpPr>
          <p:spPr bwMode="auto">
            <a:xfrm rot="16200000" flipH="1">
              <a:off x="5336760" y="3483096"/>
              <a:ext cx="895656" cy="1710795"/>
            </a:xfrm>
            <a:prstGeom prst="straightConnector1">
              <a:avLst/>
            </a:prstGeom>
            <a:noFill/>
            <a:ln w="50800" algn="ctr">
              <a:solidFill>
                <a:srgbClr val="003300"/>
              </a:solidFill>
              <a:round/>
              <a:headEnd/>
              <a:tailEnd type="arrow" w="med" len="med"/>
            </a:ln>
          </p:spPr>
        </p:cxnSp>
        <p:sp>
          <p:nvSpPr>
            <p:cNvPr id="8203" name="TextBox 45"/>
            <p:cNvSpPr txBox="1">
              <a:spLocks noChangeArrowheads="1"/>
            </p:cNvSpPr>
            <p:nvPr/>
          </p:nvSpPr>
          <p:spPr bwMode="auto">
            <a:xfrm>
              <a:off x="5762713" y="5857892"/>
              <a:ext cx="2738377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/>
                <a:t>(Оплата факторов</a:t>
              </a:r>
            </a:p>
            <a:p>
              <a:pPr algn="ctr"/>
              <a:r>
                <a:rPr lang="ru-RU"/>
                <a:t>производства)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5"/>
          <p:cNvSpPr>
            <a:spLocks noGrp="1" noChangeArrowheads="1"/>
          </p:cNvSpPr>
          <p:nvPr>
            <p:ph type="title"/>
          </p:nvPr>
        </p:nvSpPr>
        <p:spPr>
          <a:xfrm>
            <a:off x="1066800" y="400050"/>
            <a:ext cx="7772400" cy="895350"/>
          </a:xfrm>
          <a:gradFill rotWithShape="0">
            <a:gsLst>
              <a:gs pos="0">
                <a:srgbClr val="003B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ru-RU" sz="3200" smtClean="0">
                <a:solidFill>
                  <a:srgbClr val="FFFF66"/>
                </a:solidFill>
              </a:rPr>
              <a:t>Издержки и прибыль</a:t>
            </a:r>
          </a:p>
        </p:txBody>
      </p:sp>
      <p:grpSp>
        <p:nvGrpSpPr>
          <p:cNvPr id="2" name="Группа 49"/>
          <p:cNvGrpSpPr>
            <a:grpSpLocks/>
          </p:cNvGrpSpPr>
          <p:nvPr/>
        </p:nvGrpSpPr>
        <p:grpSpPr bwMode="auto">
          <a:xfrm>
            <a:off x="1500188" y="1357313"/>
            <a:ext cx="6835775" cy="1319212"/>
            <a:chOff x="1500166" y="1357298"/>
            <a:chExt cx="6835397" cy="1318921"/>
          </a:xfrm>
        </p:grpSpPr>
        <p:sp>
          <p:nvSpPr>
            <p:cNvPr id="45" name="Прямоугольник 44"/>
            <p:cNvSpPr/>
            <p:nvPr/>
          </p:nvSpPr>
          <p:spPr bwMode="auto">
            <a:xfrm>
              <a:off x="1500166" y="1357298"/>
              <a:ext cx="6835397" cy="83099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8000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экономическая Прибыль = </a:t>
              </a:r>
            </a:p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8000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выручка – экономические издержки</a:t>
              </a:r>
            </a:p>
          </p:txBody>
        </p:sp>
        <p:sp>
          <p:nvSpPr>
            <p:cNvPr id="9231" name="TextBox 45"/>
            <p:cNvSpPr txBox="1">
              <a:spLocks noChangeArrowheads="1"/>
            </p:cNvSpPr>
            <p:nvPr/>
          </p:nvSpPr>
          <p:spPr bwMode="auto">
            <a:xfrm>
              <a:off x="2245776" y="2214554"/>
              <a:ext cx="504086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/>
                <a:t>(Оценка вложений, планирование)</a:t>
              </a:r>
            </a:p>
          </p:txBody>
        </p:sp>
      </p:grpSp>
      <p:grpSp>
        <p:nvGrpSpPr>
          <p:cNvPr id="3" name="Группа 50"/>
          <p:cNvGrpSpPr>
            <a:grpSpLocks/>
          </p:cNvGrpSpPr>
          <p:nvPr/>
        </p:nvGrpSpPr>
        <p:grpSpPr bwMode="auto">
          <a:xfrm>
            <a:off x="1643063" y="3071813"/>
            <a:ext cx="6565900" cy="1390650"/>
            <a:chOff x="1643042" y="3429000"/>
            <a:chExt cx="6566670" cy="1390359"/>
          </a:xfrm>
        </p:grpSpPr>
        <p:sp>
          <p:nvSpPr>
            <p:cNvPr id="34" name="Прямоугольник 33"/>
            <p:cNvSpPr/>
            <p:nvPr/>
          </p:nvSpPr>
          <p:spPr bwMode="auto">
            <a:xfrm>
              <a:off x="2357422" y="3429000"/>
              <a:ext cx="5071773" cy="83099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0066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Бухгалтерская прибыль =</a:t>
              </a:r>
            </a:p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0066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выручка – явные издержки</a:t>
              </a:r>
            </a:p>
          </p:txBody>
        </p:sp>
        <p:sp>
          <p:nvSpPr>
            <p:cNvPr id="9229" name="TextBox 48"/>
            <p:cNvSpPr txBox="1">
              <a:spLocks noChangeArrowheads="1"/>
            </p:cNvSpPr>
            <p:nvPr/>
          </p:nvSpPr>
          <p:spPr bwMode="auto">
            <a:xfrm>
              <a:off x="1643042" y="4357694"/>
              <a:ext cx="656667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/>
                <a:t>(Реальный доход, оценка реальных издержек)</a:t>
              </a:r>
            </a:p>
          </p:txBody>
        </p:sp>
      </p:grpSp>
      <p:grpSp>
        <p:nvGrpSpPr>
          <p:cNvPr id="4" name="Группа 52"/>
          <p:cNvGrpSpPr>
            <a:grpSpLocks/>
          </p:cNvGrpSpPr>
          <p:nvPr/>
        </p:nvGrpSpPr>
        <p:grpSpPr bwMode="auto">
          <a:xfrm>
            <a:off x="2571750" y="4840288"/>
            <a:ext cx="1503363" cy="1265237"/>
            <a:chOff x="2571736" y="4839599"/>
            <a:chExt cx="1503938" cy="1265644"/>
          </a:xfrm>
        </p:grpSpPr>
        <p:pic>
          <p:nvPicPr>
            <p:cNvPr id="9226" name="Picture 4" descr="C:\Program Files\Microsoft Office\Media\CntCD1\Animated\j0283191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2265" y="4839599"/>
              <a:ext cx="923917" cy="90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7" name="TextBox 51"/>
            <p:cNvSpPr txBox="1">
              <a:spLocks noChangeArrowheads="1"/>
            </p:cNvSpPr>
            <p:nvPr/>
          </p:nvSpPr>
          <p:spPr bwMode="auto">
            <a:xfrm>
              <a:off x="2571736" y="5643578"/>
              <a:ext cx="150393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>
                  <a:solidFill>
                    <a:srgbClr val="800000"/>
                  </a:solidFill>
                </a:rPr>
                <a:t>Прибыль</a:t>
              </a:r>
            </a:p>
          </p:txBody>
        </p:sp>
      </p:grpSp>
      <p:grpSp>
        <p:nvGrpSpPr>
          <p:cNvPr id="5" name="Группа 57"/>
          <p:cNvGrpSpPr>
            <a:grpSpLocks/>
          </p:cNvGrpSpPr>
          <p:nvPr/>
        </p:nvGrpSpPr>
        <p:grpSpPr bwMode="auto">
          <a:xfrm>
            <a:off x="4000500" y="4857750"/>
            <a:ext cx="2797175" cy="1247775"/>
            <a:chOff x="4000497" y="4857760"/>
            <a:chExt cx="2797764" cy="1247483"/>
          </a:xfrm>
        </p:grpSpPr>
        <p:pic>
          <p:nvPicPr>
            <p:cNvPr id="9223" name="Picture 3" descr="C:\Program Files\Microsoft Office\Media\CntCD1\Animated\j0283192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22414" y="4857760"/>
              <a:ext cx="906974" cy="887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4" name="TextBox 53"/>
            <p:cNvSpPr txBox="1">
              <a:spLocks noChangeArrowheads="1"/>
            </p:cNvSpPr>
            <p:nvPr/>
          </p:nvSpPr>
          <p:spPr bwMode="auto">
            <a:xfrm>
              <a:off x="5214942" y="5643578"/>
              <a:ext cx="15833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>
                  <a:solidFill>
                    <a:srgbClr val="800000"/>
                  </a:solidFill>
                </a:rPr>
                <a:t>Издержки</a:t>
              </a:r>
            </a:p>
          </p:txBody>
        </p:sp>
        <p:cxnSp>
          <p:nvCxnSpPr>
            <p:cNvPr id="9225" name="Прямая со стрелкой 54"/>
            <p:cNvCxnSpPr>
              <a:cxnSpLocks noChangeShapeType="1"/>
            </p:cNvCxnSpPr>
            <p:nvPr/>
          </p:nvCxnSpPr>
          <p:spPr bwMode="auto">
            <a:xfrm>
              <a:off x="4000497" y="5286387"/>
              <a:ext cx="1357323" cy="3"/>
            </a:xfrm>
            <a:prstGeom prst="straightConnector1">
              <a:avLst/>
            </a:prstGeom>
            <a:noFill/>
            <a:ln w="50800" algn="ctr">
              <a:solidFill>
                <a:srgbClr val="800000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5"/>
          <p:cNvSpPr>
            <a:spLocks noGrp="1" noChangeArrowheads="1"/>
          </p:cNvSpPr>
          <p:nvPr>
            <p:ph type="title"/>
          </p:nvPr>
        </p:nvSpPr>
        <p:spPr>
          <a:xfrm>
            <a:off x="1066800" y="400050"/>
            <a:ext cx="7772400" cy="895350"/>
          </a:xfrm>
          <a:gradFill rotWithShape="0">
            <a:gsLst>
              <a:gs pos="0">
                <a:srgbClr val="003B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ru-RU" sz="3200" smtClean="0">
                <a:solidFill>
                  <a:srgbClr val="FFFF66"/>
                </a:solidFill>
              </a:rPr>
              <a:t>Постоянные и переменные издержки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214438" y="3000375"/>
            <a:ext cx="3786187" cy="157003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8100">
            <a:solidFill>
              <a:srgbClr val="660033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Арендная плата, содержа-</a:t>
            </a:r>
          </a:p>
          <a:p>
            <a:pPr algn="ctr">
              <a:defRPr/>
            </a:pPr>
            <a:r>
              <a:rPr lang="ru-RU" dirty="0" err="1"/>
              <a:t>ние</a:t>
            </a:r>
            <a:r>
              <a:rPr lang="ru-RU" dirty="0"/>
              <a:t> здания, </a:t>
            </a:r>
            <a:r>
              <a:rPr lang="ru-RU" dirty="0" err="1"/>
              <a:t>переподго-товка</a:t>
            </a:r>
            <a:r>
              <a:rPr lang="ru-RU" dirty="0"/>
              <a:t> кадров, </a:t>
            </a:r>
            <a:r>
              <a:rPr lang="ru-RU" dirty="0" err="1"/>
              <a:t>амортиза-ция</a:t>
            </a:r>
            <a:r>
              <a:rPr lang="ru-RU" dirty="0"/>
              <a:t> и т.д. </a:t>
            </a:r>
          </a:p>
        </p:txBody>
      </p: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1285875" y="1357313"/>
            <a:ext cx="3143250" cy="1628775"/>
            <a:chOff x="1500166" y="1357298"/>
            <a:chExt cx="3143272" cy="1628957"/>
          </a:xfrm>
        </p:grpSpPr>
        <p:sp>
          <p:nvSpPr>
            <p:cNvPr id="45" name="Прямоугольник 44"/>
            <p:cNvSpPr/>
            <p:nvPr/>
          </p:nvSpPr>
          <p:spPr bwMode="auto">
            <a:xfrm>
              <a:off x="1500166" y="1357298"/>
              <a:ext cx="2522294" cy="46166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8000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Постоянные</a:t>
              </a:r>
            </a:p>
          </p:txBody>
        </p:sp>
        <p:sp>
          <p:nvSpPr>
            <p:cNvPr id="10257" name="TextBox 48"/>
            <p:cNvSpPr txBox="1">
              <a:spLocks noChangeArrowheads="1"/>
            </p:cNvSpPr>
            <p:nvPr/>
          </p:nvSpPr>
          <p:spPr bwMode="auto">
            <a:xfrm>
              <a:off x="1500166" y="1785926"/>
              <a:ext cx="2571768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/>
                <a:t>(Не зависит от объема</a:t>
              </a:r>
            </a:p>
            <a:p>
              <a:pPr algn="ctr"/>
              <a:r>
                <a:rPr lang="ru-RU"/>
                <a:t>продукции)</a:t>
              </a:r>
            </a:p>
          </p:txBody>
        </p:sp>
        <p:pic>
          <p:nvPicPr>
            <p:cNvPr id="10258" name="Picture 2" descr="C:\Program Files\Microsoft Office\Media\CntCD1\Animated\j0254509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81438" y="2024058"/>
              <a:ext cx="76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5572125" y="1357313"/>
            <a:ext cx="2928938" cy="1628775"/>
            <a:chOff x="5572132" y="1357298"/>
            <a:chExt cx="2928958" cy="1628957"/>
          </a:xfrm>
        </p:grpSpPr>
        <p:sp>
          <p:nvSpPr>
            <p:cNvPr id="34" name="Прямоугольник 33"/>
            <p:cNvSpPr/>
            <p:nvPr/>
          </p:nvSpPr>
          <p:spPr bwMode="auto">
            <a:xfrm>
              <a:off x="5929322" y="1357298"/>
              <a:ext cx="2502609" cy="46166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0066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переменные</a:t>
              </a:r>
            </a:p>
          </p:txBody>
        </p:sp>
        <p:sp>
          <p:nvSpPr>
            <p:cNvPr id="10254" name="TextBox 17"/>
            <p:cNvSpPr txBox="1">
              <a:spLocks noChangeArrowheads="1"/>
            </p:cNvSpPr>
            <p:nvPr/>
          </p:nvSpPr>
          <p:spPr bwMode="auto">
            <a:xfrm>
              <a:off x="5929322" y="1785926"/>
              <a:ext cx="2571768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/>
                <a:t>(Зависит от объема</a:t>
              </a:r>
            </a:p>
            <a:p>
              <a:pPr algn="ctr"/>
              <a:r>
                <a:rPr lang="ru-RU"/>
                <a:t>продукции)</a:t>
              </a:r>
            </a:p>
          </p:txBody>
        </p:sp>
        <p:pic>
          <p:nvPicPr>
            <p:cNvPr id="10255" name="Picture 3" descr="C:\Program Files\Microsoft Office\Media\CntCD1\Animated\j0283633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72132" y="2071678"/>
              <a:ext cx="805159" cy="525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TextBox 20"/>
          <p:cNvSpPr txBox="1"/>
          <p:nvPr/>
        </p:nvSpPr>
        <p:spPr>
          <a:xfrm>
            <a:off x="5000625" y="3000375"/>
            <a:ext cx="3786188" cy="15700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33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Сырье, топливо, тара, упаковка, транспортные расходы, оплата труда, </a:t>
            </a:r>
          </a:p>
          <a:p>
            <a:pPr algn="ctr">
              <a:defRPr/>
            </a:pPr>
            <a:r>
              <a:rPr lang="ru-RU" dirty="0"/>
              <a:t>и др.</a:t>
            </a:r>
          </a:p>
        </p:txBody>
      </p:sp>
      <p:grpSp>
        <p:nvGrpSpPr>
          <p:cNvPr id="4" name="Группа 23"/>
          <p:cNvGrpSpPr>
            <a:grpSpLocks/>
          </p:cNvGrpSpPr>
          <p:nvPr/>
        </p:nvGrpSpPr>
        <p:grpSpPr bwMode="auto">
          <a:xfrm>
            <a:off x="1000125" y="4752975"/>
            <a:ext cx="8039100" cy="461963"/>
            <a:chOff x="1000100" y="4753285"/>
            <a:chExt cx="8038899" cy="461665"/>
          </a:xfrm>
        </p:grpSpPr>
        <p:sp>
          <p:nvSpPr>
            <p:cNvPr id="22" name="Прямоугольник 21"/>
            <p:cNvSpPr/>
            <p:nvPr/>
          </p:nvSpPr>
          <p:spPr bwMode="auto">
            <a:xfrm>
              <a:off x="1000100" y="4753285"/>
              <a:ext cx="3113801" cy="46166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333399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эффективность</a:t>
              </a:r>
            </a:p>
          </p:txBody>
        </p:sp>
        <p:sp>
          <p:nvSpPr>
            <p:cNvPr id="10252" name="TextBox 22"/>
            <p:cNvSpPr txBox="1">
              <a:spLocks noChangeArrowheads="1"/>
            </p:cNvSpPr>
            <p:nvPr/>
          </p:nvSpPr>
          <p:spPr bwMode="auto">
            <a:xfrm>
              <a:off x="4071934" y="4753285"/>
              <a:ext cx="49670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Отношение результата к затратам</a:t>
              </a:r>
            </a:p>
          </p:txBody>
        </p:sp>
      </p:grpSp>
      <p:grpSp>
        <p:nvGrpSpPr>
          <p:cNvPr id="5" name="Группа 28"/>
          <p:cNvGrpSpPr>
            <a:grpSpLocks/>
          </p:cNvGrpSpPr>
          <p:nvPr/>
        </p:nvGrpSpPr>
        <p:grpSpPr bwMode="auto">
          <a:xfrm>
            <a:off x="2417763" y="5429250"/>
            <a:ext cx="5154612" cy="830263"/>
            <a:chOff x="1206735" y="5526961"/>
            <a:chExt cx="5154536" cy="830997"/>
          </a:xfrm>
        </p:grpSpPr>
        <p:sp>
          <p:nvSpPr>
            <p:cNvPr id="26" name="Прямоугольник 25"/>
            <p:cNvSpPr/>
            <p:nvPr/>
          </p:nvSpPr>
          <p:spPr bwMode="auto">
            <a:xfrm>
              <a:off x="1206735" y="5643578"/>
              <a:ext cx="3508141" cy="46166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FF00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рентабельность = </a:t>
              </a: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4572000" y="5526961"/>
              <a:ext cx="1789271" cy="83099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u="sng" cap="all" dirty="0">
                  <a:ln w="0"/>
                  <a:solidFill>
                    <a:srgbClr val="FF00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Прибыль</a:t>
              </a:r>
            </a:p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FF00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затраты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5"/>
          <p:cNvSpPr>
            <a:spLocks noGrp="1" noChangeArrowheads="1"/>
          </p:cNvSpPr>
          <p:nvPr>
            <p:ph type="title"/>
          </p:nvPr>
        </p:nvSpPr>
        <p:spPr>
          <a:xfrm>
            <a:off x="1066800" y="400050"/>
            <a:ext cx="7772400" cy="895350"/>
          </a:xfrm>
          <a:gradFill rotWithShape="0">
            <a:gsLst>
              <a:gs pos="0">
                <a:srgbClr val="003B00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ru-RU" sz="3200" smtClean="0">
                <a:solidFill>
                  <a:srgbClr val="FFFF66"/>
                </a:solidFill>
              </a:rPr>
              <a:t>Налоги, уплачиваемые предприятием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43000" y="3216275"/>
            <a:ext cx="3786188" cy="120015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8100">
            <a:solidFill>
              <a:srgbClr val="660033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Предприятия – 35 %,</a:t>
            </a:r>
          </a:p>
          <a:p>
            <a:pPr algn="ctr">
              <a:defRPr/>
            </a:pPr>
            <a:r>
              <a:rPr lang="ru-RU" dirty="0"/>
              <a:t>Банки - 43 %,</a:t>
            </a:r>
          </a:p>
          <a:p>
            <a:pPr algn="ctr">
              <a:defRPr/>
            </a:pPr>
            <a:r>
              <a:rPr lang="ru-RU" dirty="0"/>
              <a:t>Игорный бизнес – 90 %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72063" y="3214688"/>
            <a:ext cx="3786187" cy="1200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33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Прирост стоимости на разных фазах </a:t>
            </a:r>
            <a:r>
              <a:rPr lang="ru-RU" dirty="0" err="1"/>
              <a:t>произв-ва</a:t>
            </a:r>
            <a:endParaRPr lang="ru-RU" dirty="0"/>
          </a:p>
          <a:p>
            <a:pPr algn="ctr">
              <a:defRPr/>
            </a:pPr>
            <a:r>
              <a:rPr lang="ru-RU" dirty="0"/>
              <a:t>18  %</a:t>
            </a:r>
          </a:p>
        </p:txBody>
      </p:sp>
      <p:pic>
        <p:nvPicPr>
          <p:cNvPr id="11269" name="Picture 2" descr="C:\Program Files\Microsoft Office\Media\CntCD1\Animated\j029518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428750"/>
            <a:ext cx="762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5286375" y="1785938"/>
            <a:ext cx="3571875" cy="1401762"/>
            <a:chOff x="5286380" y="1785926"/>
            <a:chExt cx="3571900" cy="1402501"/>
          </a:xfrm>
        </p:grpSpPr>
        <p:sp>
          <p:nvSpPr>
            <p:cNvPr id="34" name="Прямоугольник 33"/>
            <p:cNvSpPr/>
            <p:nvPr/>
          </p:nvSpPr>
          <p:spPr bwMode="auto">
            <a:xfrm>
              <a:off x="6596827" y="1967203"/>
              <a:ext cx="2261453" cy="46166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0066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Косвенные</a:t>
              </a:r>
            </a:p>
          </p:txBody>
        </p:sp>
        <p:sp>
          <p:nvSpPr>
            <p:cNvPr id="11283" name="TextBox 23"/>
            <p:cNvSpPr txBox="1">
              <a:spLocks noChangeArrowheads="1"/>
            </p:cNvSpPr>
            <p:nvPr/>
          </p:nvSpPr>
          <p:spPr bwMode="auto">
            <a:xfrm>
              <a:off x="6072198" y="2357430"/>
              <a:ext cx="257176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/>
                <a:t>(Налог </a:t>
              </a:r>
            </a:p>
            <a:p>
              <a:pPr algn="ctr"/>
              <a:r>
                <a:rPr lang="ru-RU"/>
                <a:t>на ДС)</a:t>
              </a:r>
            </a:p>
          </p:txBody>
        </p:sp>
        <p:cxnSp>
          <p:nvCxnSpPr>
            <p:cNvPr id="27" name="Прямая со стрелкой 26"/>
            <p:cNvCxnSpPr/>
            <p:nvPr/>
          </p:nvCxnSpPr>
          <p:spPr bwMode="auto">
            <a:xfrm>
              <a:off x="5286380" y="1785926"/>
              <a:ext cx="571504" cy="28590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11285" name="Picture 4" descr="C:\Program Files\Microsoft Office\Media\CntCD1\ClipArt3\j0237234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29322" y="2071678"/>
              <a:ext cx="706444" cy="673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Группа 32"/>
          <p:cNvGrpSpPr>
            <a:grpSpLocks/>
          </p:cNvGrpSpPr>
          <p:nvPr/>
        </p:nvGrpSpPr>
        <p:grpSpPr bwMode="auto">
          <a:xfrm>
            <a:off x="1285875" y="1785938"/>
            <a:ext cx="3143250" cy="1401762"/>
            <a:chOff x="1285852" y="1785926"/>
            <a:chExt cx="3143272" cy="1402501"/>
          </a:xfrm>
        </p:grpSpPr>
        <p:sp>
          <p:nvSpPr>
            <p:cNvPr id="45" name="Прямоугольник 44"/>
            <p:cNvSpPr/>
            <p:nvPr/>
          </p:nvSpPr>
          <p:spPr bwMode="auto">
            <a:xfrm>
              <a:off x="1428728" y="2000240"/>
              <a:ext cx="1616854" cy="46166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8000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прямые</a:t>
              </a:r>
            </a:p>
          </p:txBody>
        </p:sp>
        <p:sp>
          <p:nvSpPr>
            <p:cNvPr id="11279" name="TextBox 17"/>
            <p:cNvSpPr txBox="1">
              <a:spLocks noChangeArrowheads="1"/>
            </p:cNvSpPr>
            <p:nvPr/>
          </p:nvSpPr>
          <p:spPr bwMode="auto">
            <a:xfrm>
              <a:off x="1285852" y="2357430"/>
              <a:ext cx="257176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/>
                <a:t>(Налог на прибыль)</a:t>
              </a:r>
            </a:p>
          </p:txBody>
        </p:sp>
        <p:pic>
          <p:nvPicPr>
            <p:cNvPr id="11280" name="Picture 3" descr="C:\Program Files\Microsoft Office\Media\CntCD1\ClipArt5\j0282188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33732" y="2025310"/>
              <a:ext cx="552450" cy="617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2" name="Прямая со стрелкой 31"/>
            <p:cNvCxnSpPr/>
            <p:nvPr/>
          </p:nvCxnSpPr>
          <p:spPr bwMode="auto">
            <a:xfrm flipH="1">
              <a:off x="3857620" y="1785926"/>
              <a:ext cx="571504" cy="28590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Группа 38"/>
          <p:cNvGrpSpPr>
            <a:grpSpLocks/>
          </p:cNvGrpSpPr>
          <p:nvPr/>
        </p:nvGrpSpPr>
        <p:grpSpPr bwMode="auto">
          <a:xfrm>
            <a:off x="2843213" y="2143125"/>
            <a:ext cx="4371975" cy="2962275"/>
            <a:chOff x="2843624" y="2143116"/>
            <a:chExt cx="4371582" cy="2961995"/>
          </a:xfrm>
        </p:grpSpPr>
        <p:sp>
          <p:nvSpPr>
            <p:cNvPr id="26" name="Прямоугольник 25"/>
            <p:cNvSpPr/>
            <p:nvPr/>
          </p:nvSpPr>
          <p:spPr bwMode="auto">
            <a:xfrm>
              <a:off x="2843624" y="4643446"/>
              <a:ext cx="4371582" cy="46166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cap="all" dirty="0">
                  <a:ln w="0"/>
                  <a:solidFill>
                    <a:srgbClr val="FF0000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Внебюджетные фонды</a:t>
              </a:r>
            </a:p>
          </p:txBody>
        </p:sp>
        <p:cxnSp>
          <p:nvCxnSpPr>
            <p:cNvPr id="36" name="Прямая со стрелкой 35"/>
            <p:cNvCxnSpPr/>
            <p:nvPr/>
          </p:nvCxnSpPr>
          <p:spPr bwMode="auto">
            <a:xfrm rot="5400000">
              <a:off x="3714296" y="3428076"/>
              <a:ext cx="2571507" cy="158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Группа 39"/>
          <p:cNvGrpSpPr>
            <a:grpSpLocks/>
          </p:cNvGrpSpPr>
          <p:nvPr/>
        </p:nvGrpSpPr>
        <p:grpSpPr bwMode="auto">
          <a:xfrm>
            <a:off x="2000250" y="5084763"/>
            <a:ext cx="5786438" cy="1273175"/>
            <a:chOff x="2000232" y="5084526"/>
            <a:chExt cx="5786478" cy="1273432"/>
          </a:xfrm>
        </p:grpSpPr>
        <p:sp>
          <p:nvSpPr>
            <p:cNvPr id="11274" name="TextBox 37"/>
            <p:cNvSpPr txBox="1">
              <a:spLocks noChangeArrowheads="1"/>
            </p:cNvSpPr>
            <p:nvPr/>
          </p:nvSpPr>
          <p:spPr bwMode="auto">
            <a:xfrm>
              <a:off x="3714744" y="5143512"/>
              <a:ext cx="4071966" cy="1200329"/>
            </a:xfrm>
            <a:prstGeom prst="rect">
              <a:avLst/>
            </a:prstGeom>
            <a:solidFill>
              <a:srgbClr val="FEDEF8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rgbClr val="800000"/>
                  </a:solidFill>
                </a:rPr>
                <a:t>Пенсионный,</a:t>
              </a:r>
            </a:p>
            <a:p>
              <a:pPr algn="ctr"/>
              <a:r>
                <a:rPr lang="ru-RU">
                  <a:solidFill>
                    <a:srgbClr val="800000"/>
                  </a:solidFill>
                </a:rPr>
                <a:t>социального страхования,</a:t>
              </a:r>
            </a:p>
            <a:p>
              <a:pPr algn="ctr"/>
              <a:r>
                <a:rPr lang="ru-RU">
                  <a:solidFill>
                    <a:srgbClr val="800000"/>
                  </a:solidFill>
                </a:rPr>
                <a:t>ОМС, дорожный и др.</a:t>
              </a:r>
            </a:p>
          </p:txBody>
        </p:sp>
        <p:pic>
          <p:nvPicPr>
            <p:cNvPr id="11275" name="Picture 5" descr="C:\Program Files\Microsoft Office\Media\CntCD1\ClipArt8\j0343683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00232" y="5084526"/>
              <a:ext cx="1285884" cy="1273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1" grpId="0" animBg="1"/>
    </p:bldLst>
  </p:timing>
</p:sld>
</file>

<file path=ppt/theme/theme1.xml><?xml version="1.0" encoding="utf-8"?>
<a:theme xmlns:a="http://schemas.openxmlformats.org/drawingml/2006/main" name="Альбом">
  <a:themeElements>
    <a:clrScheme name="Альбом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9191E1"/>
      </a:hlink>
      <a:folHlink>
        <a:srgbClr val="CC9864"/>
      </a:folHlink>
    </a:clrScheme>
    <a:fontScheme name="Альбо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Альбом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льбом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льбом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льбом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льбом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презентаций\Альбом.pot</Template>
  <TotalTime>851</TotalTime>
  <Words>317</Words>
  <Application>Microsoft Office PowerPoint</Application>
  <PresentationFormat>Экран (4:3)</PresentationFormat>
  <Paragraphs>116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Times New Roman</vt:lpstr>
      <vt:lpstr>Arial</vt:lpstr>
      <vt:lpstr>Альбом</vt:lpstr>
      <vt:lpstr>Фирмы в экономике</vt:lpstr>
      <vt:lpstr>Понятие</vt:lpstr>
      <vt:lpstr>Факторы производства и факторные доходы</vt:lpstr>
      <vt:lpstr>Факторы производства и факторные доходы</vt:lpstr>
      <vt:lpstr>Факторы производства и факторные доходы</vt:lpstr>
      <vt:lpstr>Издержки и прибыль</vt:lpstr>
      <vt:lpstr>Издержки и прибыль</vt:lpstr>
      <vt:lpstr>Постоянные и переменные издержки </vt:lpstr>
      <vt:lpstr>Налоги, уплачиваемые предприятием</vt:lpstr>
    </vt:vector>
  </TitlesOfParts>
  <Company>Школа 46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Самопознание</dc:title>
  <dc:creator>elior</dc:creator>
  <cp:lastModifiedBy>Admin</cp:lastModifiedBy>
  <cp:revision>74</cp:revision>
  <dcterms:created xsi:type="dcterms:W3CDTF">1999-02-04T21:27:19Z</dcterms:created>
  <dcterms:modified xsi:type="dcterms:W3CDTF">2012-01-04T12:48:33Z</dcterms:modified>
</cp:coreProperties>
</file>