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9FB"/>
    <a:srgbClr val="CC00FF"/>
    <a:srgbClr val="00FF00"/>
    <a:srgbClr val="FCF228"/>
    <a:srgbClr val="FFFF66"/>
    <a:srgbClr val="0000FF"/>
    <a:srgbClr val="99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7254D8-7E55-419D-94E2-0CE7AD333A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39D7-D9B7-432D-898B-35E0F45B8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D192-BC4F-4610-8F36-E23946F553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61E8A-3FC7-460C-9BC4-58AEE7F19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9FAC9-0536-4531-8D8F-252F88ADB8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BFC8A-6131-4D67-A19A-9B868EC3A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C3B9B-2E08-420F-8BE0-3CFBB1A84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36A1-6D3F-456E-BC6B-AC02E64D9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04B0D-774E-4DC6-8314-E944FBF0C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3D67-8B2B-4168-A2BA-0BF514C21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0E9A-63C9-4637-8916-24CDCF906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9FE35C7-69ED-409E-8C68-8DCBAEE222D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2800350"/>
            <a:ext cx="142875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800350"/>
            <a:ext cx="142875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8486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Восточная Республика Уругвай</a:t>
            </a:r>
          </a:p>
        </p:txBody>
      </p:sp>
      <p:pic>
        <p:nvPicPr>
          <p:cNvPr id="2081" name="Picture 33" descr="_small_1131142941_42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781300"/>
            <a:ext cx="4876800" cy="3695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8229600" cy="1384300"/>
          </a:xfrm>
        </p:spPr>
        <p:txBody>
          <a:bodyPr/>
          <a:lstStyle/>
          <a:p>
            <a:pPr algn="ctr"/>
            <a:r>
              <a:rPr lang="ru-RU" sz="4000" b="1">
                <a:solidFill>
                  <a:srgbClr val="0000CC"/>
                </a:solidFill>
              </a:rPr>
              <a:t>Сельское хозяйство</a:t>
            </a:r>
            <a:br>
              <a:rPr lang="ru-RU" sz="4000" b="1">
                <a:solidFill>
                  <a:srgbClr val="0000CC"/>
                </a:solidFill>
              </a:rPr>
            </a:br>
            <a:endParaRPr lang="ru-RU" sz="4000" b="1">
              <a:solidFill>
                <a:srgbClr val="0000CC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43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9FE9FB"/>
                </a:solidFill>
              </a:rPr>
              <a:t>Сельскохозяйственные земли занимают около 9/10 территории страны, из них пастбища занимают около 14 миллионов гектар.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9FE9FB"/>
                </a:solidFill>
              </a:rPr>
              <a:t>Развито животноводство экспортного направления — разведение мясных пород крупного рогатого скота и шёрстных овец. Главные сельскохозяйственные культуры: пшеница, рис, сахарный тростник, кукуруза, масличный лён, подсолнечник, кормовые травы для скота.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9FE9FB"/>
                </a:solidFill>
              </a:rPr>
              <a:t>Выращивают также виноград и цитрусовые.</a:t>
            </a:r>
          </a:p>
        </p:txBody>
      </p:sp>
    </p:spTree>
  </p:cSld>
  <p:clrMapOvr>
    <a:masterClrMapping/>
  </p:clrMapOvr>
  <p:transition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Транспорт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4114800"/>
          </a:xfrm>
        </p:spPr>
        <p:txBody>
          <a:bodyPr/>
          <a:lstStyle/>
          <a:p>
            <a:endParaRPr lang="ru-RU" b="1"/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Протяжённость </a:t>
            </a:r>
            <a:endParaRPr lang="en-US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железных дорог около 3000 км, </a:t>
            </a:r>
            <a:endParaRPr lang="en-US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шоссейных дорог около 10 000 км.</a:t>
            </a:r>
          </a:p>
        </p:txBody>
      </p:sp>
    </p:spTree>
  </p:cSld>
  <p:clrMapOvr>
    <a:masterClrMapping/>
  </p:clrMapOvr>
  <p:transition advClick="0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384301"/>
          </a:xfrm>
        </p:spPr>
        <p:txBody>
          <a:bodyPr/>
          <a:lstStyle/>
          <a:p>
            <a:pPr algn="ctr"/>
            <a:r>
              <a:rPr lang="ru-RU" b="1"/>
              <a:t>Население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5040313" cy="5832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До прихода европейцев на территории Уругвая проживало всего несколько индейских племён. Вследствие этого 88 % населения современного Уругвая представлено представителями европеоидной расы, преимущественно потомками испанцев и итальянцев. Лишь 8 % населения составляют метисы.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Уровень урбанизации — 88,7 %. В столичном городе, Монтевидео, проживает около 40 % всего населения Уругвая.</a:t>
            </a:r>
          </a:p>
        </p:txBody>
      </p:sp>
      <p:pic>
        <p:nvPicPr>
          <p:cNvPr id="115716" name="Picture 4" descr="741621_carnaval_monte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49488"/>
            <a:ext cx="3708400" cy="25701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/>
          <a:lstStyle/>
          <a:p>
            <a:pPr algn="ctr"/>
            <a:r>
              <a:rPr lang="ru-RU" sz="4000" b="1"/>
              <a:t>Религия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613" y="1628775"/>
            <a:ext cx="4751387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Католицизм исповедуют около 47,1 % населения,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23,2 % — являются верующими, но не причисляют себя к последователям какой-либо религии,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17,2 % — атеисты и агностики,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11,1 % — протестанты,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0,6 % — являются последователями религии Умбанда и африканских культов,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0,3 % — иудеи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0,4 % — исповедуют другие религии.</a:t>
            </a:r>
          </a:p>
        </p:txBody>
      </p:sp>
      <p:pic>
        <p:nvPicPr>
          <p:cNvPr id="116740" name="Picture 4" descr="chesh_big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851275" cy="3238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1700213"/>
            <a:ext cx="8075612" cy="2808287"/>
          </a:xfrm>
        </p:spPr>
        <p:txBody>
          <a:bodyPr/>
          <a:lstStyle/>
          <a:p>
            <a:pPr algn="ctr"/>
            <a:r>
              <a:rPr lang="ru-RU">
                <a:solidFill>
                  <a:srgbClr val="FF00FF"/>
                </a:solidFill>
              </a:rPr>
              <a:t>Спасибо за внимание!</a:t>
            </a:r>
            <a:br>
              <a:rPr lang="ru-RU">
                <a:solidFill>
                  <a:srgbClr val="FF00FF"/>
                </a:solidFill>
              </a:rPr>
            </a:br>
            <a:r>
              <a:rPr lang="ru-RU">
                <a:solidFill>
                  <a:srgbClr val="FF00FF"/>
                </a:solidFill>
              </a:rPr>
              <a:t/>
            </a:r>
            <a:br>
              <a:rPr lang="ru-RU">
                <a:solidFill>
                  <a:srgbClr val="FF00FF"/>
                </a:solidFill>
              </a:rPr>
            </a:br>
            <a:r>
              <a:rPr lang="ru-RU" sz="3600">
                <a:solidFill>
                  <a:srgbClr val="FF00FF"/>
                </a:solidFill>
              </a:rPr>
              <a:t>Выполняла работу – Егошина Таня</a:t>
            </a:r>
            <a:br>
              <a:rPr lang="ru-RU" sz="3600">
                <a:solidFill>
                  <a:srgbClr val="FF00FF"/>
                </a:solidFill>
              </a:rPr>
            </a:br>
            <a:endParaRPr lang="ru-RU" sz="360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Флаг Уруг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49425"/>
            <a:ext cx="3302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Герб Уруг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163" y="1125538"/>
            <a:ext cx="21447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1187450" y="4076700"/>
            <a:ext cx="2867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Флаг Уругвая</a:t>
            </a:r>
          </a:p>
        </p:txBody>
      </p:sp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4932363" y="4076700"/>
            <a:ext cx="2809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Герб Уругвая</a:t>
            </a:r>
          </a:p>
        </p:txBody>
      </p:sp>
      <p:sp>
        <p:nvSpPr>
          <p:cNvPr id="8" name="Рамка 7"/>
          <p:cNvSpPr/>
          <p:nvPr/>
        </p:nvSpPr>
        <p:spPr>
          <a:xfrm>
            <a:off x="3786182" y="6072206"/>
            <a:ext cx="2643206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Prezentacii.com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5000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0" name="Rectangle 1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  <a:latin typeface="Gautami" pitchFamily="2"/>
              </a:rPr>
              <a:t>Граничит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229600" cy="41036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На севере граничит с Бразилией, на западе с Аргентиной, на востоке и юге омывается Атлантическим океаном.</a:t>
            </a:r>
          </a:p>
          <a:p>
            <a:pPr>
              <a:buFontTx/>
              <a:buNone/>
            </a:pPr>
            <a:r>
              <a:rPr lang="ru-RU"/>
              <a:t>Сухопутные границы имеют протяжённость 1564 км, береговая линия — 660 км.</a:t>
            </a:r>
          </a:p>
        </p:txBody>
      </p:sp>
      <p:pic>
        <p:nvPicPr>
          <p:cNvPr id="72719" name="Picture 15" descr="10250-1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4900"/>
            <a:ext cx="4500562" cy="30749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r>
              <a:rPr lang="ru-RU" b="1">
                <a:solidFill>
                  <a:srgbClr val="009900"/>
                </a:solidFill>
              </a:rPr>
              <a:t>Географические данные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rgbClr val="00FF00"/>
                </a:solidFill>
              </a:rPr>
              <a:t>Омывается водами Атлантического океана. Холмистые территории к югу постепенно сменяются низменностями, являющимися продолжением аргентинской пампы.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FF00"/>
                </a:solidFill>
              </a:rPr>
              <a:t>Берега Уругвая низменные, выровненные, лагунного типа.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3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2484437" cy="936625"/>
          </a:xfrm>
        </p:spPr>
        <p:txBody>
          <a:bodyPr/>
          <a:lstStyle/>
          <a:p>
            <a:pPr algn="ctr"/>
            <a:r>
              <a:rPr lang="ru-RU" b="1"/>
              <a:t>Климат</a:t>
            </a:r>
            <a:r>
              <a:rPr lang="ru-RU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149725"/>
            <a:ext cx="8424862" cy="2374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Климат субтропический, океанический. Средние температуры января 22—24°C, июля 10—12°C. Во время вторжения южных ветров, «памперо», происходит понижение температуры до −5 °C, идут снегопады.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Осадки выпадают в течение всего года с осенним максимумом от 1000 мм на юге и во внутренних районах и до 1200 мм на севере и на возвышенностях.</a:t>
            </a:r>
          </a:p>
        </p:txBody>
      </p:sp>
      <p:pic>
        <p:nvPicPr>
          <p:cNvPr id="74757" name="Picture 5" descr="u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196975"/>
            <a:ext cx="4392612" cy="290353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18488" cy="1481137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99FF"/>
                </a:solidFill>
              </a:rPr>
              <a:t>Административное деление</a:t>
            </a:r>
            <a:br>
              <a:rPr lang="ru-RU" b="1">
                <a:solidFill>
                  <a:srgbClr val="FF99FF"/>
                </a:solidFill>
              </a:rPr>
            </a:br>
            <a:endParaRPr lang="ru-RU" b="1">
              <a:solidFill>
                <a:srgbClr val="FF99FF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131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FF00FF"/>
                </a:solidFill>
              </a:rPr>
              <a:t>Уругвай делится на 19 департаментов</a:t>
            </a:r>
            <a:endParaRPr lang="ru-RU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908050"/>
            <a:ext cx="3455987" cy="792163"/>
          </a:xfrm>
        </p:spPr>
        <p:txBody>
          <a:bodyPr/>
          <a:lstStyle/>
          <a:p>
            <a:pPr algn="ctr"/>
            <a:r>
              <a:rPr lang="ru-RU" b="1"/>
              <a:t>Экономика</a:t>
            </a:r>
            <a:br>
              <a:rPr lang="ru-RU" b="1"/>
            </a:br>
            <a:endParaRPr lang="ru-RU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064500" cy="40338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Преимущества</a:t>
            </a:r>
            <a:r>
              <a:rPr lang="ru-RU" sz="1600"/>
              <a:t>: плодородные степные земли. Важный экспортер шерсти. Мясная продукция. Рыболовство. Конкурентоспособный обменный курс.</a:t>
            </a: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Слабые стороны</a:t>
            </a:r>
            <a:r>
              <a:rPr lang="ru-RU" sz="1600"/>
              <a:t>: мало полезных ископаемых. Зависимость от бразильского и аргентинского рынков. Неразвитая промышленность. Высокий государственный дефицит (в 2004 г. платежный баланс был $ -593 млн.). Продолжительная рецессия. Пострадавший от кризисов банковский сектор.</a:t>
            </a:r>
            <a:endParaRPr lang="ru-RU" sz="16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Уругвай — одна из наиболее экономически развитых стран Латинской Америки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Основные статьи импорта:</a:t>
            </a:r>
            <a:r>
              <a:rPr lang="ru-RU" sz="1600"/>
              <a:t> минералы, химикаты, станки.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Основные статьи экспорта:</a:t>
            </a:r>
            <a:r>
              <a:rPr lang="ru-RU" sz="1600"/>
              <a:t> текстиль, говядина, кожи, рыба, рис.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Главные внешнеторговые партнёры</a:t>
            </a:r>
            <a:r>
              <a:rPr lang="ru-RU" sz="1600"/>
              <a:t>: США, Германия, Великобритания, Италия и многие страны Латинской Америки.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Около 75 % всех предприятий сосредоточены в столице, городе Монтевидео.</a:t>
            </a:r>
          </a:p>
        </p:txBody>
      </p:sp>
      <p:pic>
        <p:nvPicPr>
          <p:cNvPr id="76804" name="Picture 4" descr="9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0"/>
            <a:ext cx="2484437" cy="2305050"/>
          </a:xfrm>
          <a:prstGeom prst="rect">
            <a:avLst/>
          </a:prstGeom>
          <a:noFill/>
        </p:spPr>
      </p:pic>
      <p:pic>
        <p:nvPicPr>
          <p:cNvPr id="76805" name="Picture 5" descr="ametist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1775" cy="2076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Промышленность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Пищевая </a:t>
            </a:r>
          </a:p>
          <a:p>
            <a:pPr lvl="1"/>
            <a:r>
              <a:rPr lang="ru-RU"/>
              <a:t>мясохладобойная </a:t>
            </a:r>
          </a:p>
          <a:p>
            <a:pPr lvl="1"/>
            <a:r>
              <a:rPr lang="ru-RU"/>
              <a:t>винодельческая </a:t>
            </a:r>
          </a:p>
          <a:p>
            <a:pPr lvl="1"/>
            <a:r>
              <a:rPr lang="ru-RU"/>
              <a:t>консервная </a:t>
            </a:r>
          </a:p>
          <a:p>
            <a:pPr>
              <a:buFontTx/>
              <a:buNone/>
            </a:pPr>
            <a:r>
              <a:rPr lang="ru-RU"/>
              <a:t>Текстильная </a:t>
            </a:r>
          </a:p>
          <a:p>
            <a:pPr>
              <a:buFontTx/>
              <a:buNone/>
            </a:pPr>
            <a:r>
              <a:rPr lang="ru-RU"/>
              <a:t>Кожевенно-обувная </a:t>
            </a:r>
          </a:p>
        </p:txBody>
      </p:sp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049338"/>
          </a:xfrm>
        </p:spPr>
        <p:txBody>
          <a:bodyPr/>
          <a:lstStyle/>
          <a:p>
            <a:pPr algn="ctr"/>
            <a:r>
              <a:rPr lang="ru-RU" sz="4000" b="1">
                <a:solidFill>
                  <a:srgbClr val="FF00FF"/>
                </a:solidFill>
              </a:rPr>
              <a:t>Энергетика</a:t>
            </a:r>
            <a:br>
              <a:rPr lang="ru-RU" sz="4000" b="1">
                <a:solidFill>
                  <a:srgbClr val="FF00FF"/>
                </a:solidFill>
              </a:rPr>
            </a:br>
            <a:endParaRPr lang="ru-RU" sz="4000" b="1">
              <a:solidFill>
                <a:srgbClr val="FF00FF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FF00FF"/>
                </a:solidFill>
              </a:rPr>
              <a:t>29 % электроэнергии производится на ТЭС, остальная на ГЭС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408</TotalTime>
  <Words>231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Tahoma</vt:lpstr>
      <vt:lpstr>Wingdings</vt:lpstr>
      <vt:lpstr>Gautami</vt:lpstr>
      <vt:lpstr>Океан</vt:lpstr>
      <vt:lpstr>Слайд 1</vt:lpstr>
      <vt:lpstr>Слайд 2</vt:lpstr>
      <vt:lpstr>Граничит</vt:lpstr>
      <vt:lpstr>Географические данные</vt:lpstr>
      <vt:lpstr>Климат </vt:lpstr>
      <vt:lpstr>Административное деление </vt:lpstr>
      <vt:lpstr>Экономика </vt:lpstr>
      <vt:lpstr>Промышленность</vt:lpstr>
      <vt:lpstr>Энергетика </vt:lpstr>
      <vt:lpstr>Сельское хозяйство </vt:lpstr>
      <vt:lpstr>Транспорт</vt:lpstr>
      <vt:lpstr>Население</vt:lpstr>
      <vt:lpstr>Религия </vt:lpstr>
      <vt:lpstr>Спасибо за внимание!  Выполняла работу – Егошина Таня 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Уругвай</dc:title>
  <dc:creator>PL3</dc:creator>
  <cp:lastModifiedBy>Admin</cp:lastModifiedBy>
  <cp:revision>45</cp:revision>
  <dcterms:created xsi:type="dcterms:W3CDTF">2009-01-22T09:06:11Z</dcterms:created>
  <dcterms:modified xsi:type="dcterms:W3CDTF">2012-03-02T11:58:13Z</dcterms:modified>
</cp:coreProperties>
</file>