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1" r:id="rId13"/>
    <p:sldId id="270" r:id="rId14"/>
    <p:sldId id="272" r:id="rId15"/>
    <p:sldId id="273" r:id="rId16"/>
    <p:sldId id="274" r:id="rId17"/>
    <p:sldId id="275" r:id="rId18"/>
    <p:sldId id="276" r:id="rId19"/>
    <p:sldId id="279" r:id="rId20"/>
    <p:sldId id="277" r:id="rId21"/>
    <p:sldId id="27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jpe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FB67-81AF-476B-975F-240EB212E0CF}" type="datetimeFigureOut">
              <a:rPr lang="ru-RU" smtClean="0"/>
              <a:pPr/>
              <a:t>22.06.2012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938027E-D362-4185-8134-0B9286F75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FB67-81AF-476B-975F-240EB212E0CF}" type="datetimeFigureOut">
              <a:rPr lang="ru-RU" smtClean="0"/>
              <a:pPr/>
              <a:t>22.06.2012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8027E-D362-4185-8134-0B9286F75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FB67-81AF-476B-975F-240EB212E0CF}" type="datetimeFigureOut">
              <a:rPr lang="ru-RU" smtClean="0"/>
              <a:pPr/>
              <a:t>22.06.2012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8027E-D362-4185-8134-0B9286F75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FB67-81AF-476B-975F-240EB212E0CF}" type="datetimeFigureOut">
              <a:rPr lang="ru-RU" smtClean="0"/>
              <a:pPr/>
              <a:t>22.06.2012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938027E-D362-4185-8134-0B9286F75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FB67-81AF-476B-975F-240EB212E0CF}" type="datetimeFigureOut">
              <a:rPr lang="ru-RU" smtClean="0"/>
              <a:pPr/>
              <a:t>22.06.2012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8027E-D362-4185-8134-0B9286F75B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FB67-81AF-476B-975F-240EB212E0CF}" type="datetimeFigureOut">
              <a:rPr lang="ru-RU" smtClean="0"/>
              <a:pPr/>
              <a:t>22.06.2012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8027E-D362-4185-8134-0B9286F75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FB67-81AF-476B-975F-240EB212E0CF}" type="datetimeFigureOut">
              <a:rPr lang="ru-RU" smtClean="0"/>
              <a:pPr/>
              <a:t>22.06.2012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938027E-D362-4185-8134-0B9286F75B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FB67-81AF-476B-975F-240EB212E0CF}" type="datetimeFigureOut">
              <a:rPr lang="ru-RU" smtClean="0"/>
              <a:pPr/>
              <a:t>22.06.2012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8027E-D362-4185-8134-0B9286F75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FB67-81AF-476B-975F-240EB212E0CF}" type="datetimeFigureOut">
              <a:rPr lang="ru-RU" smtClean="0"/>
              <a:pPr/>
              <a:t>22.06.2012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8027E-D362-4185-8134-0B9286F75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FB67-81AF-476B-975F-240EB212E0CF}" type="datetimeFigureOut">
              <a:rPr lang="ru-RU" smtClean="0"/>
              <a:pPr/>
              <a:t>22.06.2012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8027E-D362-4185-8134-0B9286F75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FB67-81AF-476B-975F-240EB212E0CF}" type="datetimeFigureOut">
              <a:rPr lang="ru-RU" smtClean="0"/>
              <a:pPr/>
              <a:t>22.06.2012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8027E-D362-4185-8134-0B9286F75B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C29FB67-81AF-476B-975F-240EB212E0CF}" type="datetimeFigureOut">
              <a:rPr lang="ru-RU" smtClean="0"/>
              <a:pPr/>
              <a:t>22.06.2012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938027E-D362-4185-8134-0B9286F75B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Философия древнего востока.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57166"/>
            <a:ext cx="8458200" cy="3143272"/>
          </a:xfrm>
        </p:spPr>
        <p:txBody>
          <a:bodyPr/>
          <a:lstStyle/>
          <a:p>
            <a:pPr algn="r"/>
            <a:r>
              <a:rPr lang="ru-RU" dirty="0" smtClean="0"/>
              <a:t>Выполнил</a:t>
            </a:r>
            <a:r>
              <a:rPr lang="ru-RU" dirty="0" smtClean="0"/>
              <a:t>:</a:t>
            </a:r>
            <a:endParaRPr lang="ru-RU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00108"/>
          </a:xfrm>
        </p:spPr>
        <p:txBody>
          <a:bodyPr>
            <a:noAutofit/>
          </a:bodyPr>
          <a:lstStyle/>
          <a:p>
            <a:r>
              <a:rPr lang="ru-RU" sz="2800" dirty="0" smtClean="0"/>
              <a:t>ФИЛОСОФИЯ ДРЕВНЕЙ ИНДИИ. </a:t>
            </a:r>
            <a:br>
              <a:rPr lang="ru-RU" sz="2800" dirty="0" smtClean="0"/>
            </a:br>
            <a:r>
              <a:rPr lang="ru-RU" sz="2800" dirty="0" smtClean="0"/>
              <a:t>Индуистский период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Ранний период индуизма представлен в эпосах "Махабхарата" и "Рамаяна", где описывается происхождение мира из "космического яйца, порожденного силой тепла в первозданных водах". В нем рождается демиург Брахма, который творит Вселенную из материала этого яйца. Сотворив Вселенную, Брахма определяет течение времени, создает смерть для спасения земли от перенаселения. Затем Брахма создает государство и законы, делит людей на сословия, определяет порядок вступления в браки. </a:t>
            </a:r>
          </a:p>
          <a:p>
            <a:r>
              <a:rPr lang="ru-RU" dirty="0" smtClean="0"/>
              <a:t>По мере развития индуизма Брахма уступает центральное место Вишну, который отождествляется с космической душой. Складывается концепция майи Вишну. Майя - это присущая Вишну энергия, материализованная в первозданных водах, из которых возникает мир. Вселенная рассматривается как иллюзорное проявление майи. </a:t>
            </a:r>
            <a:br>
              <a:rPr lang="ru-RU" dirty="0" smtClean="0"/>
            </a:br>
            <a:r>
              <a:rPr lang="ru-RU" dirty="0" smtClean="0"/>
              <a:t>Шива символизирует единство аскетического и эротического начал. Хотя Шива и представляет функцию разрушения, эта функция имеет творческий аспект. В мире непрерывных изменений разрушение предшествует творению и обуславливает его.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9286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ФИЛОСОФИЯ ДРЕВНЕЙ ИНДИИ.</a:t>
            </a:r>
            <a:br>
              <a:rPr lang="ru-RU" dirty="0" smtClean="0"/>
            </a:br>
            <a:r>
              <a:rPr lang="ru-RU" dirty="0" smtClean="0"/>
              <a:t>Выводы.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/>
          </a:bodyPr>
          <a:lstStyle/>
          <a:p>
            <a:r>
              <a:rPr lang="ru-RU" dirty="0" smtClean="0"/>
              <a:t>Общими для всех религиозно-философских систем Индии являются такие черты, как равнодушное отношение к материальному, стремление к более благоприятному перевоплощению после смерти, аскетизм. В индийской философии не было онтологии и гносеологии в европейском понимании. Но, тем не менее, указанные выше учения и школы выполняли важную роль в индийской культуре, служили способом её самоидентификации.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0_fc0b_ee35f29a_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392906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57148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Философия Древнего Китая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3929067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 мнению древнекитайских философов - мир возник из хаоса. Утверждалось, что два духа: </a:t>
            </a:r>
            <a:r>
              <a:rPr lang="ru-RU" b="1" dirty="0" err="1" smtClean="0"/>
              <a:t>инь</a:t>
            </a:r>
            <a:r>
              <a:rPr lang="ru-RU" dirty="0" smtClean="0"/>
              <a:t> (женское начало) и </a:t>
            </a:r>
            <a:r>
              <a:rPr lang="ru-RU" b="1" dirty="0" err="1" smtClean="0"/>
              <a:t>янь</a:t>
            </a:r>
            <a:r>
              <a:rPr lang="ru-RU" dirty="0" smtClean="0"/>
              <a:t> (мужское начало) упорядочили бесформенный хаос, породив при этом мир.</a:t>
            </a:r>
          </a:p>
          <a:p>
            <a:r>
              <a:rPr lang="ru-RU" dirty="0" smtClean="0"/>
              <a:t>В начале I-го тысячелетия до нашей эры формируется натурфилософская концепция. Предполагается существование некоего эфира, состоящего из материальных частиц </a:t>
            </a:r>
            <a:r>
              <a:rPr lang="ru-RU" b="1" dirty="0" err="1" smtClean="0"/>
              <a:t>ци</a:t>
            </a:r>
            <a:r>
              <a:rPr lang="ru-RU" dirty="0" smtClean="0"/>
              <a:t>. В результате воздействия на этот эфир духов </a:t>
            </a:r>
            <a:r>
              <a:rPr lang="ru-RU" dirty="0" err="1" smtClean="0"/>
              <a:t>инь</a:t>
            </a:r>
            <a:r>
              <a:rPr lang="ru-RU" dirty="0" smtClean="0"/>
              <a:t> и </a:t>
            </a:r>
            <a:r>
              <a:rPr lang="ru-RU" dirty="0" err="1" smtClean="0"/>
              <a:t>янь</a:t>
            </a:r>
            <a:r>
              <a:rPr lang="ru-RU" dirty="0" smtClean="0"/>
              <a:t>, получаются тяжёлые, женские частицы – </a:t>
            </a:r>
            <a:r>
              <a:rPr lang="ru-RU" b="1" dirty="0" err="1" smtClean="0"/>
              <a:t>инь-ци</a:t>
            </a:r>
            <a:r>
              <a:rPr lang="ru-RU" dirty="0" smtClean="0"/>
              <a:t> и мужские, лёгкие частицы – </a:t>
            </a:r>
            <a:r>
              <a:rPr lang="ru-RU" b="1" dirty="0" err="1" smtClean="0"/>
              <a:t>янь-ци</a:t>
            </a:r>
            <a:r>
              <a:rPr lang="ru-RU" dirty="0" smtClean="0"/>
              <a:t>. Эти частицы порождают пять первоначал, из которых формируется всё существующее: Вода, Огонь, Дерево, Металл, Земля.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00108"/>
          </a:xfrm>
        </p:spPr>
        <p:txBody>
          <a:bodyPr>
            <a:normAutofit/>
          </a:bodyPr>
          <a:lstStyle/>
          <a:p>
            <a:r>
              <a:rPr lang="ru-RU" dirty="0" smtClean="0"/>
              <a:t>Философия Древнего Китая.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Autofit/>
          </a:bodyPr>
          <a:lstStyle/>
          <a:p>
            <a:r>
              <a:rPr lang="ru-RU" sz="1800" dirty="0" smtClean="0"/>
              <a:t>В философских взглядах древнего Китая складывается представление о </a:t>
            </a:r>
            <a:r>
              <a:rPr lang="ru-RU" sz="1800" b="1" dirty="0" smtClean="0"/>
              <a:t>Дао</a:t>
            </a:r>
            <a:r>
              <a:rPr lang="ru-RU" sz="1800" dirty="0" smtClean="0"/>
              <a:t>. Дао – это безличная мировая закономерность, которой подчиняются и природа, и люди</a:t>
            </a:r>
          </a:p>
          <a:p>
            <a:r>
              <a:rPr lang="ru-RU" sz="1800" dirty="0" smtClean="0"/>
              <a:t>В VI-III-ем веках до нашей эры в жизни Китая происходят значительные изменения. Высокими темпами развивается сельское хозяйство, применяются новейшие орудия труда и инструменты, появляется частная собственность на землю, начинаются социальная борьба и войны между государствами. Древнейший Китай включал в себя 24 княжества, но уже к </a:t>
            </a:r>
            <a:r>
              <a:rPr lang="ru-RU" sz="1800" dirty="0" err="1" smtClean="0"/>
              <a:t>I-ому</a:t>
            </a:r>
            <a:r>
              <a:rPr lang="ru-RU" sz="1800" dirty="0" smtClean="0"/>
              <a:t> тысячелетию до нашей эры в Китае насчитывалось 156 княжеств.</a:t>
            </a:r>
          </a:p>
          <a:p>
            <a:r>
              <a:rPr lang="ru-RU" sz="1800" dirty="0" smtClean="0"/>
              <a:t>Все эти причины повлияли на древнекитайскую культуру и философию, обусловив борьбу различных философско-политических школ. Китайские философы в основном занимались проблемой достижения порядка в обществе.</a:t>
            </a:r>
          </a:p>
          <a:p>
            <a:r>
              <a:rPr lang="ru-RU" sz="1800" dirty="0" smtClean="0"/>
              <a:t>Наиболее влиятельными философско-политическими школами были последователи следующих учений: </a:t>
            </a:r>
          </a:p>
          <a:p>
            <a:pPr>
              <a:buNone/>
            </a:pPr>
            <a:r>
              <a:rPr lang="ru-RU" sz="1800" dirty="0" smtClean="0"/>
              <a:t>                   - Даосизм</a:t>
            </a:r>
          </a:p>
          <a:p>
            <a:pPr>
              <a:buNone/>
            </a:pPr>
            <a:r>
              <a:rPr lang="ru-RU" sz="1800" dirty="0" smtClean="0"/>
              <a:t>                   - Конфуцианство</a:t>
            </a:r>
          </a:p>
          <a:p>
            <a:pPr>
              <a:buNone/>
            </a:pPr>
            <a:r>
              <a:rPr lang="ru-RU" sz="1800" dirty="0" smtClean="0"/>
              <a:t>                   - </a:t>
            </a:r>
            <a:r>
              <a:rPr lang="ru-RU" sz="1800" dirty="0" err="1" smtClean="0"/>
              <a:t>Моизм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                - Мин-цзя</a:t>
            </a:r>
          </a:p>
          <a:p>
            <a:pPr>
              <a:buNone/>
            </a:pPr>
            <a:r>
              <a:rPr lang="ru-RU" sz="1800" dirty="0" smtClean="0"/>
              <a:t>                   - </a:t>
            </a:r>
            <a:r>
              <a:rPr lang="ru-RU" sz="1800" dirty="0" err="1" smtClean="0"/>
              <a:t>Фа-цзя</a:t>
            </a:r>
            <a:r>
              <a:rPr lang="ru-RU" sz="1800" dirty="0" smtClean="0"/>
              <a:t> </a:t>
            </a:r>
          </a:p>
          <a:p>
            <a:endParaRPr lang="ru-RU" sz="20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7154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Философия Древнего Китая.</a:t>
            </a:r>
            <a:br>
              <a:rPr lang="ru-RU" sz="3200" b="1" dirty="0" smtClean="0"/>
            </a:br>
            <a:r>
              <a:rPr lang="ru-RU" sz="3200" b="1" dirty="0" smtClean="0"/>
              <a:t>Даосизм.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8991600" cy="578645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Центральное понятие учения даосизма – Дао – всеобщая закономерность мира, первооснова и завершение всего существующего. Дао вечно, безымянно, бестелесно и бесформенно, неисчерпаемо и бесконечно в своём движении. Дао присутствует во всех материальных вещах и приводит к изменениям этих вещей, превращая вещи в их противоположности.</a:t>
            </a:r>
          </a:p>
          <a:p>
            <a:r>
              <a:rPr lang="ru-RU" dirty="0" smtClean="0"/>
              <a:t>Даосизм признаёт самостоятельность действий человека. Причина всех невзгод, считают последователи даосизма, это нарушение действия Дао. Следовательно, чтобы избавиться от невзгод – нужно отказаться от всего достигнутого.</a:t>
            </a:r>
          </a:p>
          <a:p>
            <a:r>
              <a:rPr lang="ru-RU" dirty="0" smtClean="0"/>
              <a:t>Учение даосизма склоняется к фаталистической точке зрения: люди не должны противодействовать действию Дао, так как их усилия могут привести к обратным, нежелательным результатам.</a:t>
            </a:r>
          </a:p>
          <a:p>
            <a:r>
              <a:rPr lang="ru-RU" dirty="0" smtClean="0"/>
              <a:t>Разумное поведение, согласно даосизму, это стремление к спокойствию, к умеренности. В основу концепции управления даосизм полагает </a:t>
            </a:r>
            <a:r>
              <a:rPr lang="ru-RU" b="1" dirty="0" smtClean="0"/>
              <a:t>концепцию</a:t>
            </a:r>
            <a:r>
              <a:rPr lang="ru-RU" dirty="0" smtClean="0"/>
              <a:t> «</a:t>
            </a:r>
            <a:r>
              <a:rPr lang="ru-RU" b="1" dirty="0" err="1" smtClean="0"/>
              <a:t>недеяния</a:t>
            </a:r>
            <a:r>
              <a:rPr lang="ru-RU" dirty="0" smtClean="0"/>
              <a:t>» </a:t>
            </a:r>
            <a:r>
              <a:rPr lang="ru-RU" b="1" dirty="0" smtClean="0"/>
              <a:t>(«невмешательства»)</a:t>
            </a:r>
          </a:p>
          <a:p>
            <a:r>
              <a:rPr lang="ru-RU" dirty="0" smtClean="0"/>
              <a:t>Познание для последователей учения Дао не имеет значения, так как они считают, что чем больше человек знает, тем дальше он уходит от истинного Дао.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7154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Философия Древнего Китая.</a:t>
            </a:r>
            <a:br>
              <a:rPr lang="ru-RU" b="1" dirty="0" smtClean="0"/>
            </a:br>
            <a:r>
              <a:rPr lang="ru-RU" b="1" dirty="0" smtClean="0"/>
              <a:t> Конфуцианство.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Autofit/>
          </a:bodyPr>
          <a:lstStyle/>
          <a:p>
            <a:r>
              <a:rPr lang="ru-RU" sz="1800" dirty="0" smtClean="0"/>
              <a:t>Основателем конфуцианства является </a:t>
            </a:r>
            <a:r>
              <a:rPr lang="ru-RU" sz="1800" i="1" dirty="0" err="1" smtClean="0"/>
              <a:t>Кун-Цзы</a:t>
            </a:r>
            <a:r>
              <a:rPr lang="ru-RU" sz="1800" dirty="0" smtClean="0"/>
              <a:t> (Конфуций), живший в 551-479-ом годах до нашей эры.</a:t>
            </a:r>
          </a:p>
          <a:p>
            <a:r>
              <a:rPr lang="ru-RU" sz="1800" i="1" dirty="0" err="1" smtClean="0"/>
              <a:t>Кун-Цзы</a:t>
            </a:r>
            <a:r>
              <a:rPr lang="ru-RU" sz="1800" dirty="0" smtClean="0"/>
              <a:t> основал идею </a:t>
            </a:r>
            <a:r>
              <a:rPr lang="ru-RU" sz="1800" b="1" dirty="0" smtClean="0"/>
              <a:t>«исправления имён»</a:t>
            </a:r>
            <a:r>
              <a:rPr lang="ru-RU" sz="1800" dirty="0" smtClean="0"/>
              <a:t>. Это идея состояла в том, чтобы попытаться привести явления к их былым значениям. При всех отклонениях от нормы, считал Конфуций, следует обязательно к ней вернуться.</a:t>
            </a:r>
          </a:p>
          <a:p>
            <a:r>
              <a:rPr lang="ru-RU" sz="1800" dirty="0" smtClean="0"/>
              <a:t>Конфуций считал, что ключ к управлению народом находится в </a:t>
            </a:r>
            <a:r>
              <a:rPr lang="ru-RU" sz="1800" u="sng" dirty="0" smtClean="0"/>
              <a:t>силе нравственного примера вышестоящих граждан нижестоящим</a:t>
            </a:r>
            <a:r>
              <a:rPr lang="ru-RU" sz="1800" dirty="0" smtClean="0"/>
              <a:t>.</a:t>
            </a:r>
          </a:p>
          <a:p>
            <a:r>
              <a:rPr lang="ru-RU" sz="1800" i="1" dirty="0" err="1" smtClean="0"/>
              <a:t>Кун-Цзы</a:t>
            </a:r>
            <a:r>
              <a:rPr lang="ru-RU" sz="1800" dirty="0" smtClean="0"/>
              <a:t> стремится к устранению следующих </a:t>
            </a:r>
            <a:r>
              <a:rPr lang="ru-RU" sz="1800" u="sng" dirty="0" smtClean="0"/>
              <a:t>четырёх зол: </a:t>
            </a:r>
            <a:r>
              <a:rPr lang="ru-RU" sz="1800" i="1" dirty="0" smtClean="0">
                <a:latin typeface="Bookman Old Style" pitchFamily="18" charset="0"/>
              </a:rPr>
              <a:t>жестокости, грубости, разбоя, жадности.</a:t>
            </a:r>
          </a:p>
          <a:p>
            <a:r>
              <a:rPr lang="ru-RU" sz="1800" dirty="0" smtClean="0"/>
              <a:t>В конфуцианской философии подчёркивается идея </a:t>
            </a:r>
            <a:r>
              <a:rPr lang="ru-RU" sz="1800" dirty="0" err="1" smtClean="0"/>
              <a:t>чжун</a:t>
            </a:r>
            <a:r>
              <a:rPr lang="ru-RU" sz="1800" dirty="0" smtClean="0"/>
              <a:t> («преданность») – идея покорности. Также подчеркивалась необходимость почитать правителя, родителей и старших братьев младшими.</a:t>
            </a:r>
          </a:p>
          <a:p>
            <a:r>
              <a:rPr lang="ru-RU" sz="1800" dirty="0" smtClean="0"/>
              <a:t>Конфуций выдвинул идею о том, что люди по своей природе близки друг другу, что люди обладают врождённым знанием, которое он считал «высшим знанием». Также люди имеют другие виды знания, полученные в ходе обучения и в непосредственном опыте.</a:t>
            </a:r>
          </a:p>
          <a:p>
            <a:r>
              <a:rPr lang="ru-RU" sz="1800" dirty="0" smtClean="0"/>
              <a:t>О важности обучения Конфуций говорит: «Учиться и не размышлять – напрасно терять время, размышлять и не учиться – губительно». Также он считал, что необходимо «изучать старое, чтобы познавать новое».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7154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Философия Древнего Китая. </a:t>
            </a:r>
            <a:br>
              <a:rPr lang="ru-RU" b="1" dirty="0" smtClean="0"/>
            </a:br>
            <a:r>
              <a:rPr lang="ru-RU" b="1" dirty="0" err="1" smtClean="0"/>
              <a:t>Моизм</a:t>
            </a:r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Autofit/>
          </a:bodyPr>
          <a:lstStyle/>
          <a:p>
            <a:r>
              <a:rPr lang="ru-RU" sz="1700" dirty="0" smtClean="0"/>
              <a:t>Основатель философии </a:t>
            </a:r>
            <a:r>
              <a:rPr lang="ru-RU" sz="1700" dirty="0" err="1" smtClean="0"/>
              <a:t>моизма</a:t>
            </a:r>
            <a:r>
              <a:rPr lang="ru-RU" sz="1700" dirty="0" smtClean="0"/>
              <a:t> является </a:t>
            </a:r>
            <a:r>
              <a:rPr lang="ru-RU" sz="1700" i="1" dirty="0" smtClean="0"/>
              <a:t>Мо </a:t>
            </a:r>
            <a:r>
              <a:rPr lang="ru-RU" sz="1700" i="1" dirty="0" err="1" smtClean="0"/>
              <a:t>Ди</a:t>
            </a:r>
            <a:r>
              <a:rPr lang="ru-RU" sz="1700" dirty="0" smtClean="0"/>
              <a:t> (</a:t>
            </a:r>
            <a:r>
              <a:rPr lang="ru-RU" sz="1700" i="1" dirty="0" err="1" smtClean="0"/>
              <a:t>Мо-Цзы</a:t>
            </a:r>
            <a:r>
              <a:rPr lang="ru-RU" sz="1700" dirty="0" smtClean="0"/>
              <a:t>), живший в 479-400-ом годах до нашей эры.</a:t>
            </a:r>
          </a:p>
          <a:p>
            <a:r>
              <a:rPr lang="ru-RU" sz="1700" dirty="0" smtClean="0"/>
              <a:t>Как и Конфуций, одной из основных идей </a:t>
            </a:r>
            <a:r>
              <a:rPr lang="ru-RU" sz="1700" i="1" dirty="0" err="1" smtClean="0"/>
              <a:t>Мо-Цзы</a:t>
            </a:r>
            <a:r>
              <a:rPr lang="ru-RU" sz="1700" dirty="0" smtClean="0"/>
              <a:t> считает идею любви к небу. Воля неба – это всеобщая любовь и взаимная выгода. </a:t>
            </a:r>
            <a:r>
              <a:rPr lang="ru-RU" sz="1700" i="1" dirty="0" err="1" smtClean="0"/>
              <a:t>Мо-Цзы</a:t>
            </a:r>
            <a:r>
              <a:rPr lang="ru-RU" sz="1700" dirty="0" smtClean="0"/>
              <a:t> в принципе отвергает влияние судьбы на жизнь человека, показывая наиболее уязвимое место конфуцианского учения: «Требовать, чтобы люди учились, и утверждать, что есть судьба, это всё равно, что приказать человеку уложить волосы и тут же сбить с него шапку».</a:t>
            </a:r>
          </a:p>
          <a:p>
            <a:r>
              <a:rPr lang="ru-RU" sz="1700" i="1" dirty="0" err="1" smtClean="0"/>
              <a:t>Мо-Цзы</a:t>
            </a:r>
            <a:r>
              <a:rPr lang="ru-RU" sz="1700" dirty="0" smtClean="0"/>
              <a:t>, как и </a:t>
            </a:r>
            <a:r>
              <a:rPr lang="ru-RU" sz="1700" i="1" dirty="0" err="1" smtClean="0"/>
              <a:t>Кун-Цзы</a:t>
            </a:r>
            <a:r>
              <a:rPr lang="ru-RU" sz="1700" dirty="0" smtClean="0"/>
              <a:t>, близки интересы народа. Он утверждал, что правители должны любить народ и заботиться о нём.</a:t>
            </a:r>
          </a:p>
          <a:p>
            <a:r>
              <a:rPr lang="ru-RU" sz="1700" i="1" dirty="0" err="1" smtClean="0"/>
              <a:t>Мо-Цзы</a:t>
            </a:r>
            <a:r>
              <a:rPr lang="ru-RU" sz="1700" dirty="0" smtClean="0"/>
              <a:t> и его сторонники предложили комплекс принципов поведения людей: «почитание мудрости», «почитание единства», «всеобщая любовь», «принцип против нападений», «принцип за экономию в доходах», «принцип против музыки и увеселений» и так далее…</a:t>
            </a:r>
          </a:p>
          <a:p>
            <a:r>
              <a:rPr lang="ru-RU" sz="1700" dirty="0" err="1" smtClean="0"/>
              <a:t>Моисты</a:t>
            </a:r>
            <a:r>
              <a:rPr lang="ru-RU" sz="1700" dirty="0" smtClean="0"/>
              <a:t> первыми начали изучать процесс познания. Они выступили против учения Конфуция о врождённом знании. Последователи </a:t>
            </a:r>
            <a:r>
              <a:rPr lang="ru-RU" sz="1700" i="1" dirty="0" err="1" smtClean="0"/>
              <a:t>Мо-Цзы</a:t>
            </a:r>
            <a:r>
              <a:rPr lang="ru-RU" sz="1700" dirty="0" smtClean="0"/>
              <a:t> считали, что человек обладает не врождённым знанием, а врождённой способностью познания. </a:t>
            </a:r>
            <a:r>
              <a:rPr lang="ru-RU" sz="1700" dirty="0" err="1" smtClean="0"/>
              <a:t>Моисты</a:t>
            </a:r>
            <a:r>
              <a:rPr lang="ru-RU" sz="1700" dirty="0" smtClean="0"/>
              <a:t> впервые в китайской философии выделили и дали определения философским категориям: вещь, бытие и небытие, знание, разум, пространство и время, и многим другим.… К примеру определение разума, данное </a:t>
            </a:r>
            <a:r>
              <a:rPr lang="ru-RU" sz="1700" dirty="0" err="1" smtClean="0"/>
              <a:t>моистами</a:t>
            </a:r>
            <a:r>
              <a:rPr lang="ru-RU" sz="1700" dirty="0" smtClean="0"/>
              <a:t>, выглядит следующим образом: «Разум – это понимание сущности вещей».</a:t>
            </a:r>
          </a:p>
          <a:p>
            <a:r>
              <a:rPr lang="ru-RU" sz="1700" dirty="0" smtClean="0"/>
              <a:t>Поздние </a:t>
            </a:r>
            <a:r>
              <a:rPr lang="ru-RU" sz="1700" dirty="0" err="1" smtClean="0"/>
              <a:t>моисты</a:t>
            </a:r>
            <a:r>
              <a:rPr lang="ru-RU" sz="1700" dirty="0" smtClean="0"/>
              <a:t> разрабатывали правила ведения спора</a:t>
            </a:r>
            <a:r>
              <a:rPr lang="ru-RU" sz="1900" dirty="0" smtClean="0"/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7154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Философия Древнего Китая. </a:t>
            </a:r>
            <a:br>
              <a:rPr lang="ru-RU" b="1" dirty="0" smtClean="0"/>
            </a:br>
            <a:r>
              <a:rPr lang="ru-RU" b="1" dirty="0" smtClean="0"/>
              <a:t>Мин-цзя (школа имён).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8991600" cy="557214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Эта логико-софистическая школа сформировалась в IV-III-ем веках до нашей эры.</a:t>
            </a:r>
          </a:p>
          <a:p>
            <a:r>
              <a:rPr lang="ru-RU" dirty="0" smtClean="0"/>
              <a:t>Идеей последователей Мин-цзя была следующая идея: В обществе происходят изменения и старые «имена» перестают соответствовать новому содержанию – «начинают враждовать между собой названия и сущность вещей». Считалось, что непристойные, беспутные речи приводят к утрате смысла имени (</a:t>
            </a:r>
            <a:r>
              <a:rPr lang="ru-RU" dirty="0" err="1" smtClean="0"/>
              <a:t>Инь</a:t>
            </a:r>
            <a:r>
              <a:rPr lang="ru-RU" dirty="0" smtClean="0"/>
              <a:t> </a:t>
            </a:r>
            <a:r>
              <a:rPr lang="ru-RU" dirty="0" err="1" smtClean="0"/>
              <a:t>Вэнь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Представители школы считали, что понятия глубже охватывают существенное в вещах, чем чувственные представления.</a:t>
            </a:r>
          </a:p>
          <a:p>
            <a:r>
              <a:rPr lang="ru-RU" dirty="0" smtClean="0"/>
              <a:t>Последователи учения </a:t>
            </a:r>
            <a:r>
              <a:rPr lang="ru-RU" dirty="0" err="1" smtClean="0"/>
              <a:t>мин-цзя</a:t>
            </a:r>
            <a:r>
              <a:rPr lang="ru-RU" dirty="0" smtClean="0"/>
              <a:t> много занимались анализом значений понятий. Но постепенно дискуссия о значениях понятий принимает софистический характер. В итоге они приходят к выводу о невозможности достижения истины.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0010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Философия Древнего Китая.</a:t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b="1" dirty="0" err="1" smtClean="0"/>
              <a:t>Фа-цзя</a:t>
            </a:r>
            <a:r>
              <a:rPr lang="ru-RU" b="1" dirty="0" smtClean="0"/>
              <a:t> (Легисты).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Autofit/>
          </a:bodyPr>
          <a:lstStyle/>
          <a:p>
            <a:r>
              <a:rPr lang="ru-RU" sz="1800" dirty="0" smtClean="0"/>
              <a:t>Школа легистов сформировалась в </a:t>
            </a:r>
            <a:r>
              <a:rPr lang="ru-RU" sz="1800" dirty="0" err="1" smtClean="0"/>
              <a:t>IV-ом</a:t>
            </a:r>
            <a:r>
              <a:rPr lang="ru-RU" sz="1800" dirty="0" smtClean="0"/>
              <a:t> веке до нашей эры.</a:t>
            </a:r>
          </a:p>
          <a:p>
            <a:r>
              <a:rPr lang="ru-RU" sz="1800" dirty="0" smtClean="0"/>
              <a:t>Легисты </a:t>
            </a:r>
            <a:r>
              <a:rPr lang="ru-RU" sz="1800" i="1" dirty="0" err="1" smtClean="0"/>
              <a:t>Шан</a:t>
            </a:r>
            <a:r>
              <a:rPr lang="ru-RU" sz="1800" i="1" dirty="0" smtClean="0"/>
              <a:t> Ян</a:t>
            </a:r>
            <a:r>
              <a:rPr lang="ru-RU" sz="1800" dirty="0" smtClean="0"/>
              <a:t>, </a:t>
            </a:r>
            <a:r>
              <a:rPr lang="ru-RU" sz="1800" i="1" dirty="0" err="1" smtClean="0"/>
              <a:t>Хань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Фэй-Цзы</a:t>
            </a:r>
            <a:r>
              <a:rPr lang="ru-RU" sz="1800" dirty="0" smtClean="0"/>
              <a:t> и другие, отвергали методы управления, основанные на ритуалах и традициях, высмеивали рассуждения человека о человеколюбии, долге, справедливости , братской любви и так далее…</a:t>
            </a:r>
          </a:p>
          <a:p>
            <a:r>
              <a:rPr lang="ru-RU" sz="1800" dirty="0" smtClean="0"/>
              <a:t>Представители школы </a:t>
            </a:r>
            <a:r>
              <a:rPr lang="ru-RU" sz="1800" dirty="0" err="1" smtClean="0"/>
              <a:t>фа-цзя</a:t>
            </a:r>
            <a:r>
              <a:rPr lang="ru-RU" sz="1800" dirty="0" smtClean="0"/>
              <a:t> в своих суждениях исходили из того, что человек по своей природе зол. Изначально заложенная в человеке звериная сущность не может быть изменена воспитанием, но проявления её могут быть предотвращены строгими едиными законами.</a:t>
            </a:r>
          </a:p>
          <a:p>
            <a:r>
              <a:rPr lang="ru-RU" sz="1800" dirty="0" smtClean="0"/>
              <a:t>Легисты считали, что для порядка в государстве необходимо: Иметь в государстве максимум наказаний и минимум наград </a:t>
            </a:r>
          </a:p>
          <a:p>
            <a:r>
              <a:rPr lang="ru-RU" sz="1800" dirty="0" smtClean="0"/>
              <a:t>Карать жёстко, внушая трепет </a:t>
            </a:r>
          </a:p>
          <a:p>
            <a:r>
              <a:rPr lang="ru-RU" sz="1800" dirty="0" smtClean="0"/>
              <a:t>Жёстко карать за мелкие хулиганства, тогда условий для крупных преступлений не появится </a:t>
            </a:r>
          </a:p>
          <a:p>
            <a:r>
              <a:rPr lang="ru-RU" sz="1800" dirty="0" smtClean="0"/>
              <a:t>Разобщать людей взаимной подозрительностью, слежкой и доносами </a:t>
            </a:r>
          </a:p>
          <a:p>
            <a:r>
              <a:rPr lang="ru-RU" sz="1800" dirty="0" smtClean="0"/>
              <a:t>Эта программа была реализована императором </a:t>
            </a:r>
            <a:r>
              <a:rPr lang="ru-RU" sz="1800" dirty="0" err="1" smtClean="0"/>
              <a:t>Цинь</a:t>
            </a:r>
            <a:r>
              <a:rPr lang="ru-RU" sz="1800" dirty="0" smtClean="0"/>
              <a:t> </a:t>
            </a:r>
            <a:r>
              <a:rPr lang="ru-RU" sz="1800" i="1" dirty="0" err="1" smtClean="0"/>
              <a:t>Ши-Хуаном</a:t>
            </a:r>
            <a:r>
              <a:rPr lang="ru-RU" sz="1800" dirty="0" smtClean="0"/>
              <a:t>, который ввёл единое законодательство, денежные единицы, письменность, имущественную и социальную градации населения, создал единый военно-бюрократический аппарат.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64291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Философия древнего востока о человеке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1026" name="Object 2" descr="Папирус"/>
          <p:cNvGraphicFramePr>
            <a:graphicFrameLocks noChangeAspect="1"/>
          </p:cNvGraphicFramePr>
          <p:nvPr>
            <p:ph idx="1"/>
          </p:nvPr>
        </p:nvGraphicFramePr>
        <p:xfrm>
          <a:off x="0" y="785794"/>
          <a:ext cx="9144000" cy="6072206"/>
        </p:xfrm>
        <a:graphic>
          <a:graphicData uri="http://schemas.openxmlformats.org/presentationml/2006/ole">
            <p:oleObj spid="_x0000_s1026" name="Документ" r:id="rId3" imgW="5630040" imgH="341784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14380"/>
          </a:xfrm>
        </p:spPr>
        <p:txBody>
          <a:bodyPr>
            <a:normAutofit/>
          </a:bodyPr>
          <a:lstStyle/>
          <a:p>
            <a:r>
              <a:rPr lang="ru-RU" dirty="0" smtClean="0"/>
              <a:t>Основные черты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    Под "древневосточной философией" понимают совокупность религиозно-философских систем, существовавших в VI - I вв. до н.э. в цивилизациях Египта, Вавилона, Китая и Индии. Существенными чертами этой философии, выделяющей её в ряду других философских систем, являются:</a:t>
            </a:r>
          </a:p>
          <a:p>
            <a:r>
              <a:rPr lang="ru-RU" sz="2400" dirty="0"/>
              <a:t>р</a:t>
            </a:r>
            <a:r>
              <a:rPr lang="ru-RU" sz="2400" dirty="0" smtClean="0"/>
              <a:t>азмытость границ между философским и религиозным дискурсами;</a:t>
            </a:r>
          </a:p>
          <a:p>
            <a:r>
              <a:rPr lang="ru-RU" sz="2400" dirty="0"/>
              <a:t>я</a:t>
            </a:r>
            <a:r>
              <a:rPr lang="ru-RU" sz="2400" dirty="0" smtClean="0"/>
              <a:t>рко выраженный иррационализм;</a:t>
            </a:r>
          </a:p>
          <a:p>
            <a:r>
              <a:rPr lang="ru-RU" sz="2400" dirty="0"/>
              <a:t>п</a:t>
            </a:r>
            <a:r>
              <a:rPr lang="ru-RU" sz="2400" dirty="0" smtClean="0"/>
              <a:t>риоритет онтологической проблематики над гносеологической;</a:t>
            </a:r>
          </a:p>
          <a:p>
            <a:r>
              <a:rPr lang="ru-RU" sz="2400" dirty="0" smtClean="0"/>
              <a:t>интровертность мышления;</a:t>
            </a:r>
          </a:p>
          <a:p>
            <a:r>
              <a:rPr lang="ru-RU" sz="2400" dirty="0" smtClean="0"/>
              <a:t>отсутствие антропоцентристской перспективы в познании.</a:t>
            </a:r>
            <a:endParaRPr lang="ru-RU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7154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Философия Древнего Египта и Вавилона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      Первые философские представления стали складываться в Древнем Вавилоне и Древнем Египте, где рабовладельческие общества образовались ещё в 4-3 тыс. до нашей эры и, стало быть, появилась возможность некоторым людям заниматься умственным трудом.</a:t>
            </a:r>
          </a:p>
          <a:p>
            <a:pPr>
              <a:buNone/>
            </a:pPr>
            <a:r>
              <a:rPr lang="ru-RU" dirty="0" smtClean="0"/>
              <a:t>      Зарождение философской мысли протекало неоднородно, под воздействием двух мощных процессов:</a:t>
            </a:r>
          </a:p>
          <a:p>
            <a:pPr>
              <a:buNone/>
            </a:pPr>
            <a:r>
              <a:rPr lang="ru-RU" dirty="0" smtClean="0"/>
              <a:t>            - с одной стороны – космогонической мифологии;</a:t>
            </a:r>
          </a:p>
          <a:p>
            <a:pPr>
              <a:buNone/>
            </a:pPr>
            <a:r>
              <a:rPr lang="ru-RU" dirty="0" smtClean="0"/>
              <a:t>            - с другой – научных знаний.</a:t>
            </a:r>
          </a:p>
          <a:p>
            <a:endParaRPr lang="ru-RU" dirty="0" smtClean="0"/>
          </a:p>
          <a:p>
            <a:pPr>
              <a:buNone/>
            </a:pPr>
            <a:r>
              <a:rPr lang="ru-RU" b="1" dirty="0" smtClean="0"/>
              <a:t>Черты:</a:t>
            </a:r>
            <a:endParaRPr lang="ru-RU" dirty="0" smtClean="0"/>
          </a:p>
          <a:p>
            <a:r>
              <a:rPr lang="ru-RU" b="1" dirty="0" smtClean="0"/>
              <a:t>1</a:t>
            </a:r>
            <a:r>
              <a:rPr lang="ru-RU" dirty="0" smtClean="0"/>
              <a:t>. Философская мысль включала в себя представления о материальной первооснове мира. В качестве таковой выступала </a:t>
            </a:r>
            <a:r>
              <a:rPr lang="ru-RU" b="1" dirty="0" smtClean="0"/>
              <a:t>вода</a:t>
            </a:r>
            <a:r>
              <a:rPr lang="ru-RU" dirty="0" smtClean="0"/>
              <a:t> - источник всех живых существ.</a:t>
            </a:r>
          </a:p>
          <a:p>
            <a:pPr>
              <a:buNone/>
            </a:pPr>
            <a:r>
              <a:rPr lang="ru-RU" dirty="0" smtClean="0"/>
              <a:t>      Часто упоминался в древнеегипетских памятниках </a:t>
            </a:r>
            <a:r>
              <a:rPr lang="ru-RU" b="1" dirty="0" smtClean="0"/>
              <a:t>воздух</a:t>
            </a:r>
            <a:r>
              <a:rPr lang="ru-RU" dirty="0" smtClean="0"/>
              <a:t>, заполняющий пространство и «пребывающий во всех вещах».</a:t>
            </a:r>
          </a:p>
          <a:p>
            <a:r>
              <a:rPr lang="ru-RU" b="1" dirty="0" smtClean="0"/>
              <a:t>2</a:t>
            </a:r>
            <a:r>
              <a:rPr lang="ru-RU" dirty="0" smtClean="0"/>
              <a:t>. «Теогония» и «космогония» Древнего Египта. </a:t>
            </a:r>
          </a:p>
          <a:p>
            <a:pPr>
              <a:buNone/>
            </a:pPr>
            <a:r>
              <a:rPr lang="ru-RU" dirty="0" smtClean="0"/>
              <a:t>      Большая роль отводилась светилам, планетам и звёздам. Они </a:t>
            </a:r>
            <a:r>
              <a:rPr lang="ru-RU" b="1" dirty="0" smtClean="0"/>
              <a:t>играли роль</a:t>
            </a:r>
            <a:r>
              <a:rPr lang="ru-RU" dirty="0" smtClean="0"/>
              <a:t> не только для исчисления времени и для предсказаний, но и как творящие мир и постоянно действующие на него (мир) силы.</a:t>
            </a:r>
          </a:p>
          <a:p>
            <a:r>
              <a:rPr lang="ru-RU" b="1" dirty="0" smtClean="0"/>
              <a:t>3.</a:t>
            </a:r>
            <a:r>
              <a:rPr lang="ru-RU" dirty="0" smtClean="0"/>
              <a:t> Зарождение в философии скептицизма в отношении религиозной мифологии.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0010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Философия Древнего Египта и Вавилона.</a:t>
            </a:r>
            <a:br>
              <a:rPr lang="ru-RU" b="1" dirty="0" smtClean="0"/>
            </a:br>
            <a:r>
              <a:rPr lang="ru-RU" b="1" dirty="0" smtClean="0"/>
              <a:t>выводы.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4714908"/>
          </a:xfrm>
        </p:spPr>
        <p:txBody>
          <a:bodyPr/>
          <a:lstStyle/>
          <a:p>
            <a:r>
              <a:rPr lang="ru-RU" dirty="0" smtClean="0"/>
              <a:t>Философская мысль здесь (Египет, Вавилон) ещё не достигла уровня характерного для более развитых стран того времени. Тем не менее, воззрения египтян оказали существенное влияние на последующее развитие науки и философской мысли.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001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Причины своеобразия восточной культуры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Климат и география.</a:t>
            </a:r>
          </a:p>
          <a:p>
            <a:r>
              <a:rPr lang="ru-RU" dirty="0" smtClean="0"/>
              <a:t>Традиционализм культуры.</a:t>
            </a:r>
          </a:p>
          <a:p>
            <a:r>
              <a:rPr lang="ru-RU" dirty="0" smtClean="0"/>
              <a:t>Громадная роль религии в общественной и индивидуальной жизни.</a:t>
            </a:r>
            <a:endParaRPr lang="ru-RU" dirty="0"/>
          </a:p>
          <a:p>
            <a:r>
              <a:rPr lang="ru-RU" dirty="0" smtClean="0"/>
              <a:t>Особенности антропологии и психологии людей Востока. 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Особенности восточного мышления:</a:t>
            </a:r>
          </a:p>
          <a:p>
            <a:pPr>
              <a:buNone/>
            </a:pPr>
            <a:r>
              <a:rPr lang="ru-RU" dirty="0" smtClean="0"/>
              <a:t>   - оно более интровертно, чем западное мышление;</a:t>
            </a:r>
          </a:p>
          <a:p>
            <a:pPr>
              <a:buNone/>
            </a:pPr>
            <a:r>
              <a:rPr lang="ru-RU" dirty="0" smtClean="0"/>
              <a:t>   - оно скорее эмоционально-образное, чем логическое;</a:t>
            </a:r>
          </a:p>
          <a:p>
            <a:pPr>
              <a:buNone/>
            </a:pPr>
            <a:r>
              <a:rPr lang="ru-RU" dirty="0" smtClean="0"/>
              <a:t>   - разум понимается более широко, чем на Западе: это не столько человеческая способность, сколько космическая сила;</a:t>
            </a:r>
          </a:p>
          <a:p>
            <a:pPr>
              <a:buNone/>
            </a:pPr>
            <a:r>
              <a:rPr lang="ru-RU" dirty="0" smtClean="0"/>
              <a:t>   - для восточного мышления не характерен антропоцентризм.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001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ФИЛОСОФИЯ ДРЕВНЕЙ ИНДИИ. </a:t>
            </a:r>
            <a:br>
              <a:rPr lang="ru-RU" dirty="0" smtClean="0"/>
            </a:br>
            <a:r>
              <a:rPr lang="ru-RU" dirty="0" smtClean="0"/>
              <a:t>Религия и философия в Древней Индии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8991600" cy="56435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Цивилизация Древней Индии сложилась в результате синтеза культуры местных народов и культуры пришельцев с Севера - Ариев. Именно арийская экспансия сыграла выдающуюся роль в становлении философии и религии в Индии.</a:t>
            </a:r>
          </a:p>
          <a:p>
            <a:r>
              <a:rPr lang="ru-RU" sz="2400" dirty="0" smtClean="0"/>
              <a:t>Особенные черты: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/>
              <a:t> </a:t>
            </a:r>
            <a:r>
              <a:rPr lang="ru-RU" sz="2400" dirty="0" smtClean="0"/>
              <a:t>* Жесткая кастовая социальная структура. </a:t>
            </a:r>
            <a:br>
              <a:rPr lang="ru-RU" sz="2400" dirty="0" smtClean="0"/>
            </a:br>
            <a:r>
              <a:rPr lang="ru-RU" sz="2400" dirty="0" smtClean="0"/>
              <a:t> * Интеллектуальная и религиозная пассивность людей. </a:t>
            </a:r>
            <a:br>
              <a:rPr lang="ru-RU" sz="2400" dirty="0" smtClean="0"/>
            </a:br>
            <a:r>
              <a:rPr lang="ru-RU" sz="2400" dirty="0" smtClean="0"/>
              <a:t> * Интровертный характер религиозности </a:t>
            </a:r>
            <a:br>
              <a:rPr lang="ru-RU" sz="2400" dirty="0" smtClean="0"/>
            </a:br>
            <a:r>
              <a:rPr lang="ru-RU" sz="2400" dirty="0" smtClean="0"/>
              <a:t> * Приоритет иррационального над рациональным.</a:t>
            </a:r>
          </a:p>
          <a:p>
            <a:r>
              <a:rPr lang="ru-RU" sz="2400" dirty="0" smtClean="0"/>
              <a:t>В истории индийской философии выделяют три периода:</a:t>
            </a:r>
          </a:p>
          <a:p>
            <a:pPr>
              <a:buNone/>
            </a:pPr>
            <a:r>
              <a:rPr lang="ru-RU" sz="2400" dirty="0" smtClean="0"/>
              <a:t>      *Ведийский (1500-500 гг. до н.э.).</a:t>
            </a:r>
          </a:p>
          <a:p>
            <a:pPr>
              <a:buNone/>
            </a:pPr>
            <a:r>
              <a:rPr lang="ru-RU" sz="2400" dirty="0" smtClean="0"/>
              <a:t>      *Классический (500 г. до н.э. - 1000 г. н.э.).</a:t>
            </a:r>
          </a:p>
          <a:p>
            <a:pPr>
              <a:buNone/>
            </a:pPr>
            <a:r>
              <a:rPr lang="ru-RU" sz="2400" dirty="0" smtClean="0"/>
              <a:t>      *Индуистский (с 1000 года н.э.).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715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ФИЛОСОФИЯ ДРЕВНЕЙ ИНДИИ. </a:t>
            </a:r>
            <a:br>
              <a:rPr lang="ru-RU" dirty="0" smtClean="0"/>
            </a:br>
            <a:r>
              <a:rPr lang="ru-RU" dirty="0" smtClean="0"/>
              <a:t>Ведийский период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Всего выделяют четыре сборника Вед:</a:t>
            </a:r>
          </a:p>
          <a:p>
            <a:pPr>
              <a:buNone/>
            </a:pPr>
            <a:r>
              <a:rPr lang="ru-RU" sz="2800" dirty="0" smtClean="0"/>
              <a:t>    - </a:t>
            </a:r>
            <a:r>
              <a:rPr lang="ru-RU" sz="2800" b="1" i="1" dirty="0" smtClean="0">
                <a:latin typeface="Bookman Old Style" pitchFamily="18" charset="0"/>
              </a:rPr>
              <a:t>Ригведа</a:t>
            </a:r>
            <a:r>
              <a:rPr lang="ru-RU" sz="2800" dirty="0" smtClean="0"/>
              <a:t>, включающая 1028 гимнов.</a:t>
            </a:r>
          </a:p>
          <a:p>
            <a:pPr>
              <a:buNone/>
            </a:pPr>
            <a:r>
              <a:rPr lang="ru-RU" sz="2800" dirty="0" smtClean="0"/>
              <a:t>    - </a:t>
            </a:r>
            <a:r>
              <a:rPr lang="ru-RU" sz="2800" b="1" i="1" dirty="0" smtClean="0">
                <a:latin typeface="Bookman Old Style" pitchFamily="18" charset="0"/>
              </a:rPr>
              <a:t>Самаведа</a:t>
            </a:r>
            <a:r>
              <a:rPr lang="ru-RU" sz="2800" dirty="0" smtClean="0"/>
              <a:t>, содержащая религиозные предписания. </a:t>
            </a:r>
            <a:endParaRPr lang="ru-RU" sz="2800" dirty="0"/>
          </a:p>
          <a:p>
            <a:pPr>
              <a:buNone/>
            </a:pPr>
            <a:r>
              <a:rPr lang="ru-RU" sz="2800" dirty="0" smtClean="0"/>
              <a:t>    - </a:t>
            </a:r>
            <a:r>
              <a:rPr lang="ru-RU" sz="2800" b="1" i="1" dirty="0" smtClean="0">
                <a:latin typeface="Bookman Old Style" pitchFamily="18" charset="0"/>
              </a:rPr>
              <a:t>Яджурведа</a:t>
            </a:r>
            <a:r>
              <a:rPr lang="ru-RU" sz="2800" dirty="0" smtClean="0"/>
              <a:t>, состоящая из Белой и Чёрной Яджурведы. </a:t>
            </a:r>
            <a:endParaRPr lang="ru-RU" sz="2800" dirty="0"/>
          </a:p>
          <a:p>
            <a:pPr>
              <a:buNone/>
            </a:pPr>
            <a:r>
              <a:rPr lang="ru-RU" sz="2800" dirty="0" smtClean="0"/>
              <a:t>    - </a:t>
            </a:r>
            <a:r>
              <a:rPr lang="ru-RU" sz="2800" b="1" i="1" dirty="0" smtClean="0">
                <a:latin typeface="Bookman Old Style" pitchFamily="18" charset="0"/>
              </a:rPr>
              <a:t>Атхархаведа</a:t>
            </a:r>
            <a:r>
              <a:rPr lang="ru-RU" sz="2800" dirty="0" smtClean="0"/>
              <a:t>, содержащая более 700 заговоров на все случаи жизни.</a:t>
            </a:r>
          </a:p>
          <a:p>
            <a:endParaRPr lang="ru-RU" dirty="0" smtClean="0"/>
          </a:p>
          <a:p>
            <a:r>
              <a:rPr lang="ru-RU" dirty="0" smtClean="0"/>
              <a:t>Систематизация и рационализация ведической религии способствовала появлению брахманизма, который считается догматической и культовой основой последующих традиционных религиозно-философских систем Индии.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Autofit/>
          </a:bodyPr>
          <a:lstStyle/>
          <a:p>
            <a:r>
              <a:rPr lang="ru-RU" sz="2800" dirty="0" smtClean="0"/>
              <a:t>ФИЛОСОФИЯ ДРЕВНЕЙ ИНДИИ. </a:t>
            </a:r>
            <a:br>
              <a:rPr lang="ru-RU" sz="2800" dirty="0" smtClean="0"/>
            </a:br>
            <a:r>
              <a:rPr lang="ru-RU" sz="2800" dirty="0" smtClean="0"/>
              <a:t> Ведийский период.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    </a:t>
            </a:r>
            <a:r>
              <a:rPr lang="ru-RU" sz="2400" b="1" i="1" dirty="0" smtClean="0">
                <a:latin typeface="Bookman Old Style" pitchFamily="18" charset="0"/>
              </a:rPr>
              <a:t>Брахманизм.</a:t>
            </a:r>
            <a:endParaRPr lang="ru-RU" sz="2200" b="1" i="1" dirty="0" smtClean="0">
              <a:latin typeface="Bookman Old Style" pitchFamily="18" charset="0"/>
            </a:endParaRPr>
          </a:p>
          <a:p>
            <a:r>
              <a:rPr lang="ru-RU" sz="2200" dirty="0" smtClean="0"/>
              <a:t>Под Брахманом понимается абстрактная высшая сила, которая отчасти опредмечивается, но в большей части остаётся невидимой. Брахман - это и высшее духовное единство. Каждая индивидуальная душа - Атман - является его частью. Атман - это тот же Брахман, но реализованный в индивидуальной душе. Брахману и Атману тождественна Пуруша - высшее духовное начало, высшая душа, песчинкой которой является душа индивида. А всем им тождественен "Тот" - невыразимое высшее блаженство. Но самым полным выражением Брахмана является "Ом" - понятие, с помощью которого брахман выражает свои надежды на постижение Брахмана.</a:t>
            </a:r>
          </a:p>
          <a:p>
            <a:r>
              <a:rPr lang="ru-RU" sz="2200" dirty="0" smtClean="0"/>
              <a:t>Первоосновами Брахмана выступают: </a:t>
            </a:r>
            <a:br>
              <a:rPr lang="ru-RU" sz="2200" dirty="0" smtClean="0"/>
            </a:br>
            <a:r>
              <a:rPr lang="ru-RU" sz="2200" dirty="0" smtClean="0"/>
              <a:t>* Пространство. </a:t>
            </a:r>
            <a:br>
              <a:rPr lang="ru-RU" sz="2200" dirty="0" smtClean="0"/>
            </a:br>
            <a:r>
              <a:rPr lang="ru-RU" sz="2200" dirty="0" smtClean="0"/>
              <a:t>* Движение. </a:t>
            </a:r>
            <a:br>
              <a:rPr lang="ru-RU" sz="2200" dirty="0" smtClean="0"/>
            </a:br>
            <a:r>
              <a:rPr lang="ru-RU" sz="2200" dirty="0" smtClean="0"/>
              <a:t>* Закон.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715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ФИЛОСОФИЯ ДРЕВНЕЙ ИНДИИ. </a:t>
            </a:r>
            <a:br>
              <a:rPr lang="ru-RU" dirty="0" smtClean="0"/>
            </a:br>
            <a:r>
              <a:rPr lang="ru-RU" dirty="0" smtClean="0"/>
              <a:t>Классический период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Этот период представлен учениями и школами, появившимися как реакция на элитарность и замкнутость брахманизма. Наиболее значительными из них считаются: </a:t>
            </a:r>
            <a:r>
              <a:rPr lang="ru-RU" dirty="0" err="1" smtClean="0"/>
              <a:t>санкхья</a:t>
            </a:r>
            <a:r>
              <a:rPr lang="ru-RU" dirty="0" smtClean="0"/>
              <a:t>, йога, веданта, джайнизм и буддизм.</a:t>
            </a:r>
          </a:p>
          <a:p>
            <a:r>
              <a:rPr lang="ru-RU" b="1" i="1" dirty="0" err="1" smtClean="0">
                <a:latin typeface="Bookman Old Style" pitchFamily="18" charset="0"/>
              </a:rPr>
              <a:t>Санкхья</a:t>
            </a:r>
            <a:r>
              <a:rPr lang="ru-RU" dirty="0" smtClean="0"/>
              <a:t> была создана на рубеже VIII-VI веков индийским мыслителем </a:t>
            </a:r>
            <a:r>
              <a:rPr lang="ru-RU" dirty="0" err="1" smtClean="0"/>
              <a:t>Капилой</a:t>
            </a:r>
            <a:r>
              <a:rPr lang="ru-RU" dirty="0" smtClean="0"/>
              <a:t>. В центре её - два активно взаимодействующих начала: </a:t>
            </a:r>
            <a:r>
              <a:rPr lang="ru-RU" dirty="0" err="1" smtClean="0"/>
              <a:t>пракрити</a:t>
            </a:r>
            <a:r>
              <a:rPr lang="ru-RU" dirty="0" smtClean="0"/>
              <a:t> (материальное начало) и </a:t>
            </a:r>
            <a:r>
              <a:rPr lang="ru-RU" dirty="0" err="1" smtClean="0"/>
              <a:t>пуруша</a:t>
            </a:r>
            <a:r>
              <a:rPr lang="ru-RU" dirty="0" smtClean="0"/>
              <a:t> (духовное начало). </a:t>
            </a:r>
          </a:p>
          <a:p>
            <a:r>
              <a:rPr lang="ru-RU" b="1" i="1" dirty="0" smtClean="0">
                <a:latin typeface="Bookman Old Style" pitchFamily="18" charset="0"/>
              </a:rPr>
              <a:t>Йога</a:t>
            </a:r>
            <a:r>
              <a:rPr lang="ru-RU" dirty="0" smtClean="0"/>
              <a:t> представляет собой систему способов и средств, позволяющих </a:t>
            </a:r>
            <a:r>
              <a:rPr lang="ru-RU" dirty="0" err="1" smtClean="0"/>
              <a:t>пуруше</a:t>
            </a:r>
            <a:r>
              <a:rPr lang="ru-RU" dirty="0" smtClean="0"/>
              <a:t> освободиться от материи и достичь состояния мокши.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001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ФИЛОСОФИЯ ДРЕВНЕЙ ИНДИИ. </a:t>
            </a:r>
            <a:br>
              <a:rPr lang="ru-RU" dirty="0" smtClean="0"/>
            </a:br>
            <a:r>
              <a:rPr lang="ru-RU" dirty="0" smtClean="0"/>
              <a:t>Классический период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 fontScale="70000" lnSpcReduction="20000"/>
          </a:bodyPr>
          <a:lstStyle/>
          <a:p>
            <a:r>
              <a:rPr lang="ru-RU" sz="3400" b="1" i="1" dirty="0" smtClean="0">
                <a:latin typeface="Bookman Old Style" pitchFamily="18" charset="0"/>
              </a:rPr>
              <a:t>Веданта </a:t>
            </a:r>
            <a:r>
              <a:rPr lang="ru-RU" sz="3400" dirty="0" smtClean="0"/>
              <a:t>принадлежит к числу наиболее философски насыщенных учений. Главный труд этой системы - Веданта-сутра - появился во II веке до нашей эры. В центре внимания Веданты - Брахман (Тот), являющийся источником всего фундаментального мира. Он один, неделим, абсолютен. Ему тождественен Атман - искра Брахмана в единичной душе. В отличии от </a:t>
            </a:r>
            <a:r>
              <a:rPr lang="ru-RU" sz="3400" dirty="0" err="1" smtClean="0"/>
              <a:t>санкхьи</a:t>
            </a:r>
            <a:r>
              <a:rPr lang="ru-RU" sz="3400" dirty="0" smtClean="0"/>
              <a:t>, веданта не признает дуализма мира. Брахман - единственная реальность.</a:t>
            </a:r>
          </a:p>
          <a:p>
            <a:r>
              <a:rPr lang="ru-RU" sz="3400" b="1" i="1" dirty="0" smtClean="0">
                <a:latin typeface="Bookman Old Style" pitchFamily="18" charset="0"/>
              </a:rPr>
              <a:t>Джайнизм</a:t>
            </a:r>
            <a:r>
              <a:rPr lang="ru-RU" sz="3400" dirty="0" smtClean="0"/>
              <a:t>. Оформление этого учения связывают с именем </a:t>
            </a:r>
            <a:r>
              <a:rPr lang="ru-RU" sz="3400" dirty="0" err="1" smtClean="0"/>
              <a:t>Махавиры</a:t>
            </a:r>
            <a:r>
              <a:rPr lang="ru-RU" sz="3400" dirty="0" smtClean="0"/>
              <a:t> Джины, жившего в VI веке до нашей эры. </a:t>
            </a:r>
            <a:r>
              <a:rPr lang="ru-RU" sz="3400" dirty="0" err="1" smtClean="0"/>
              <a:t>Джайны</a:t>
            </a:r>
            <a:r>
              <a:rPr lang="ru-RU" sz="3400" dirty="0" smtClean="0"/>
              <a:t> ставят целью достичь состояние мокши, а для этого считают необходимым освободить душу от её телесной закрепощенности. При этом они считают материальной и карму. Освободиться от кармы нелегко и чтобы всё-таки это сделать, нужно следовать советам своего наставника, получить необходимые познания и выработать определённые нормы поведения. Добившись прекращения притока кармы, душа джайна, ищущего мокши, сможет постепенно обеспечить истощение и затем - отпадение всей остальной кармы.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00108"/>
          </a:xfrm>
        </p:spPr>
        <p:txBody>
          <a:bodyPr>
            <a:noAutofit/>
          </a:bodyPr>
          <a:lstStyle/>
          <a:p>
            <a:r>
              <a:rPr lang="ru-RU" sz="2800" dirty="0" smtClean="0"/>
              <a:t>ФИЛОСОФИЯ ДРЕВНЕЙ ИНДИИ. </a:t>
            </a:r>
            <a:br>
              <a:rPr lang="ru-RU" sz="2800" dirty="0" smtClean="0"/>
            </a:br>
            <a:r>
              <a:rPr lang="ru-RU" sz="2800" dirty="0" smtClean="0"/>
              <a:t>Классический период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8991600" cy="564357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Согласно </a:t>
            </a:r>
            <a:r>
              <a:rPr lang="ru-RU" b="1" i="1" dirty="0" smtClean="0">
                <a:latin typeface="Bookman Old Style" pitchFamily="18" charset="0"/>
              </a:rPr>
              <a:t>буддизму</a:t>
            </a:r>
            <a:r>
              <a:rPr lang="ru-RU" dirty="0" smtClean="0"/>
              <a:t>, человек воспринимает мир как бы сквозь призму своих ощущений, однако эти ощущения не являются его субъективной данностью, а есть следствие волнения дхарм - частиц мироздания</a:t>
            </a:r>
          </a:p>
          <a:p>
            <a:r>
              <a:rPr lang="ru-RU" dirty="0" smtClean="0"/>
              <a:t>Сущность учения Будды:</a:t>
            </a:r>
          </a:p>
          <a:p>
            <a:pPr>
              <a:buNone/>
            </a:pPr>
            <a:r>
              <a:rPr lang="ru-RU" dirty="0" smtClean="0"/>
              <a:t> * Жизнь есть страдание. Это страдание происходит из жажды бытия, наслаждений, созидания, власти и т.д. Уничтожить эту ненасытную жажду, отказаться от желаний, отрешиться от земной суетности - значит избавиться от страданий. За этим лежит полное освобождение, нирвана. </a:t>
            </a:r>
          </a:p>
          <a:p>
            <a:r>
              <a:rPr lang="ru-RU" dirty="0" smtClean="0"/>
              <a:t>Возникнув в Индии, буддизм там не прижился и распространился вовне, в Юго-Восточную Азию. Но внутри Индии буддизм, равно как и джайнизм, сыграл важную роль в критике брахманизма и подготовил почву для возникновения индуизма - религии и философии современных индусов. </a:t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E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235</TotalTime>
  <Words>2322</Words>
  <Application>Microsoft Office PowerPoint</Application>
  <PresentationFormat>Экран (4:3)</PresentationFormat>
  <Paragraphs>120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Трек</vt:lpstr>
      <vt:lpstr>Документ</vt:lpstr>
      <vt:lpstr>Философия древнего востока.</vt:lpstr>
      <vt:lpstr>Основные черты </vt:lpstr>
      <vt:lpstr>Причины своеобразия восточной культуры</vt:lpstr>
      <vt:lpstr>ФИЛОСОФИЯ ДРЕВНЕЙ ИНДИИ.  Религия и философия в Древней Индии</vt:lpstr>
      <vt:lpstr>ФИЛОСОФИЯ ДРЕВНЕЙ ИНДИИ.  Ведийский период</vt:lpstr>
      <vt:lpstr>ФИЛОСОФИЯ ДРЕВНЕЙ ИНДИИ.   Ведийский период.</vt:lpstr>
      <vt:lpstr>ФИЛОСОФИЯ ДРЕВНЕЙ ИНДИИ.  Классический период</vt:lpstr>
      <vt:lpstr>ФИЛОСОФИЯ ДРЕВНЕЙ ИНДИИ.  Классический период</vt:lpstr>
      <vt:lpstr>ФИЛОСОФИЯ ДРЕВНЕЙ ИНДИИ.  Классический период</vt:lpstr>
      <vt:lpstr>ФИЛОСОФИЯ ДРЕВНЕЙ ИНДИИ.  Индуистский период </vt:lpstr>
      <vt:lpstr>ФИЛОСОФИЯ ДРЕВНЕЙ ИНДИИ. Выводы.</vt:lpstr>
      <vt:lpstr>Философия Древнего Китая</vt:lpstr>
      <vt:lpstr>Философия Древнего Китая.</vt:lpstr>
      <vt:lpstr>Философия Древнего Китая. Даосизм.</vt:lpstr>
      <vt:lpstr>Философия Древнего Китая.  Конфуцианство.</vt:lpstr>
      <vt:lpstr>Философия Древнего Китая.  Моизм.</vt:lpstr>
      <vt:lpstr>Философия Древнего Китая.  Мин-цзя (школа имён).</vt:lpstr>
      <vt:lpstr>Философия Древнего Китая.  Фа-цзя (Легисты).</vt:lpstr>
      <vt:lpstr>Философия древнего востока о человеке</vt:lpstr>
      <vt:lpstr>Философия Древнего Египта и Вавилона</vt:lpstr>
      <vt:lpstr>Философия Древнего Египта и Вавилона. выводы.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Инна</dc:creator>
  <cp:lastModifiedBy>Инна</cp:lastModifiedBy>
  <cp:revision>26</cp:revision>
  <dcterms:created xsi:type="dcterms:W3CDTF">2012-06-18T16:26:50Z</dcterms:created>
  <dcterms:modified xsi:type="dcterms:W3CDTF">2012-06-22T14:24:45Z</dcterms:modified>
</cp:coreProperties>
</file>