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573" autoAdjust="0"/>
    <p:restoredTop sz="94660"/>
  </p:normalViewPr>
  <p:slideViewPr>
    <p:cSldViewPr>
      <p:cViewPr varScale="1">
        <p:scale>
          <a:sx n="69" d="100"/>
          <a:sy n="69" d="100"/>
        </p:scale>
        <p:origin x="-7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CC0230F-F3F6-4BFB-8E23-14127D187606}" type="datetimeFigureOut">
              <a:rPr lang="ru-RU"/>
              <a:pPr>
                <a:defRPr/>
              </a:pPr>
              <a:t>07.12.2011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9C57839-5FE0-4771-923D-536E9F8DA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4D83F-28B8-4A57-8CC3-6404996E8D1B}" type="datetimeFigureOut">
              <a:rPr lang="en-US"/>
              <a:pPr>
                <a:defRPr/>
              </a:pPr>
              <a:t>12/7/2011</a:t>
            </a:fld>
            <a:endParaRPr lang="en-US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14ED3-8202-471C-8A80-319577D42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AC531-0460-4A1D-98AE-7A5C009AFA0E}" type="datetimeFigureOut">
              <a:rPr lang="en-US"/>
              <a:pPr>
                <a:defRPr/>
              </a:pPr>
              <a:t>12/7/2011</a:t>
            </a:fld>
            <a:endParaRPr lang="en-US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CE8C7-6CD7-4279-8CB7-B9D4016121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22241-CAC4-4354-A890-2B74D899E4BD}" type="datetimeFigureOut">
              <a:rPr lang="en-US"/>
              <a:pPr>
                <a:defRPr/>
              </a:pPr>
              <a:t>12/7/2011</a:t>
            </a:fld>
            <a:endParaRPr lang="en-US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EDFAF-5811-4D9D-8B2D-BAB5FC270B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47CF6-4BBA-4A7C-A5C5-0CE4C4876561}" type="datetimeFigureOut">
              <a:rPr lang="en-US"/>
              <a:pPr>
                <a:defRPr/>
              </a:pPr>
              <a:t>12/7/2011</a:t>
            </a:fld>
            <a:endParaRPr lang="en-US" dirty="0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09809-9588-4396-9AC5-F88162FC8A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30100-802A-43A3-9EF7-F7C8A0B1E047}" type="datetimeFigureOut">
              <a:rPr lang="en-US"/>
              <a:pPr>
                <a:defRPr/>
              </a:pPr>
              <a:t>12/7/2011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882FC-D996-4913-BBC5-F01D76160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A1F79-6E99-456A-B608-80DB0C51CC11}" type="datetimeFigureOut">
              <a:rPr lang="en-US"/>
              <a:pPr>
                <a:defRPr/>
              </a:pPr>
              <a:t>12/7/2011</a:t>
            </a:fld>
            <a:endParaRPr lang="en-US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6F366-81F4-40CB-A9EB-755E0E2A61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2A96E-8024-4BFF-B44F-4BEF0A099B37}" type="datetimeFigureOut">
              <a:rPr lang="en-US"/>
              <a:pPr>
                <a:defRPr/>
              </a:pPr>
              <a:t>12/7/2011</a:t>
            </a:fld>
            <a:endParaRPr lang="en-US" dirty="0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ECB66-82BB-42E6-B3D1-CD22A557A2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FCC60-C979-4008-8BF9-9C314E562F33}" type="datetimeFigureOut">
              <a:rPr lang="en-US"/>
              <a:pPr>
                <a:defRPr/>
              </a:pPr>
              <a:t>12/7/2011</a:t>
            </a:fld>
            <a:endParaRPr lang="en-US" dirty="0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18447-CC99-430D-AA26-419FADE405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56980-ED6A-4B80-8DAE-8D1312E717A4}" type="datetimeFigureOut">
              <a:rPr lang="en-US"/>
              <a:pPr>
                <a:defRPr/>
              </a:pPr>
              <a:t>12/7/2011</a:t>
            </a:fld>
            <a:endParaRPr lang="en-US" dirty="0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5176B-A259-42CA-8190-6B89A26627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B7D92-2458-4826-9F05-8C0129037A80}" type="datetimeFigureOut">
              <a:rPr lang="en-US"/>
              <a:pPr>
                <a:defRPr/>
              </a:pPr>
              <a:t>12/7/2011</a:t>
            </a:fld>
            <a:endParaRPr lang="en-US" dirty="0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B3830-D9A2-472D-87FC-187C20F000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3CD34-6847-4E0A-9253-CAD402B7663D}" type="datetimeFigureOut">
              <a:rPr lang="en-US"/>
              <a:pPr>
                <a:defRPr/>
              </a:pPr>
              <a:t>12/7/2011</a:t>
            </a:fld>
            <a:endParaRPr lang="en-US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B14F2A-C67E-4796-9A87-F4D175B86E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03EF70-7D9B-4F72-A866-E00270967959}" type="datetimeFigureOut">
              <a:rPr lang="en-US"/>
              <a:pPr>
                <a:defRPr/>
              </a:pPr>
              <a:t>12/7/2011</a:t>
            </a:fld>
            <a:endParaRPr lang="en-US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AAC4E68-D1A5-4F84-A193-E03A9F829A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75" r:id="rId2"/>
    <p:sldLayoutId id="2147483684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5" r:id="rId9"/>
    <p:sldLayoutId id="2147483681" r:id="rId10"/>
    <p:sldLayoutId id="214748368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Liliaceae-Hyacinthus%20orientalis-1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3645024"/>
            <a:ext cx="1639069" cy="154436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7851648" cy="2448272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Отдел  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sz="7200" dirty="0" smtClean="0"/>
              <a:t>Лилейные»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163" y="5661025"/>
            <a:ext cx="3533775" cy="987425"/>
          </a:xfrm>
        </p:spPr>
        <p:txBody>
          <a:bodyPr>
            <a:normAutofit/>
          </a:bodyPr>
          <a:lstStyle/>
          <a:p>
            <a:pPr marR="0"/>
            <a:r>
              <a:rPr lang="ru-RU" smtClean="0">
                <a:solidFill>
                  <a:srgbClr val="4FCEFF"/>
                </a:solidFill>
              </a:rPr>
              <a:t>Автор: Тайгунов Глеб</a:t>
            </a:r>
          </a:p>
          <a:p>
            <a:pPr marR="0"/>
            <a:r>
              <a:rPr lang="ru-RU" smtClean="0">
                <a:solidFill>
                  <a:srgbClr val="4FCEFF"/>
                </a:solidFill>
              </a:rPr>
              <a:t>2011</a:t>
            </a:r>
          </a:p>
        </p:txBody>
      </p:sp>
      <p:pic>
        <p:nvPicPr>
          <p:cNvPr id="6" name="Рисунок 5" descr="TN_IMG01433_300X300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3717032"/>
            <a:ext cx="1570576" cy="154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3639602301_33a03fe94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2996952"/>
            <a:ext cx="2196000" cy="2196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 descr="110079b66b7c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21937" flipH="1">
            <a:off x="-34925" y="8164513"/>
            <a:ext cx="2879725" cy="324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 1.85185E-6 C -0.00017 -0.00648 0.0007 -0.01181 0.0033 -0.01713 C 0.00226 -0.03912 0.00591 -0.08171 -0.01684 -0.09144 C -0.03437 -0.1081 -0.05416 -0.11852 -0.07534 -0.12361 C -0.09218 -0.12153 -0.09444 -0.11829 -0.10833 -0.11181 C -0.10989 -0.1088 -0.11215 -0.10625 -0.11354 -0.10324 C -0.11423 -0.10185 -0.11406 -0.09977 -0.11475 -0.09815 C -0.11579 -0.09584 -0.11718 -0.09375 -0.11857 -0.09144 C -0.12048 -0.08357 -0.12309 -0.07824 -0.12482 -0.06945 C -0.12343 -0.03611 -0.12725 -0.03982 -0.10451 -0.04259 C -0.09982 -0.04884 -0.096 -0.06412 -0.09305 -0.07292 C -0.09357 -0.10278 -0.0934 -0.13264 -0.09444 -0.1625 C -0.09496 -0.17246 -0.11354 -0.17755 -0.11354 -0.17732 C -0.16927 -0.17477 -0.1302 -0.17871 -0.15017 -0.17084 C -0.15312 -0.16713 -0.16059 -0.16088 -0.16059 -0.16042 C -0.16458 -0.1507 -0.16684 -0.1375 -0.17187 -0.12871 C -0.17517 -0.11551 -0.17812 -0.09977 -0.16545 -0.09491 C -0.16128 -0.09607 -0.15625 -0.09468 -0.15295 -0.09815 C -0.15069 -0.1007 -0.15173 -0.10602 -0.15156 -0.10996 C -0.15086 -0.1206 -0.15069 -0.13148 -0.15017 -0.14213 C -0.15104 -0.1713 -0.14392 -0.19121 -0.16302 -0.20116 C -0.19097 -0.1963 -0.17829 -0.20116 -0.19218 -0.18264 C -0.19496 -0.1706 -0.20138 -0.15648 -0.19097 -0.14722 C -0.19062 -0.14722 -0.17795 -0.14908 -0.17569 -0.15394 C -0.17222 -0.16111 -0.17152 -0.17269 -0.16927 -0.18102 C -0.17065 -0.19792 -0.17083 -0.21482 -0.17309 -0.23171 C -0.175 -0.24375 -0.18125 -0.24746 -0.18593 -0.25718 C -0.18836 -0.2625 -0.1894 -0.26898 -0.19218 -0.27384 C -0.22395 -0.32408 -0.25989 -0.36181 -0.29722 -0.40394 C -0.31822 -0.42755 -0.34444 -0.44838 -0.36857 -0.46644 C -0.37013 -0.46783 -0.38506 -0.47824 -0.38506 -0.47986 " pathEditMode="relative" rAng="0" ptsTypes="ffffffffffffffffffffffffffffffA">
                                      <p:cBhvr>
                                        <p:cTn id="4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" y="-24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2.22222E-6 L -7.77778E-6 -0.57754 " pathEditMode="relative" ptsTypes="AA">
                                      <p:cBhvr>
                                        <p:cTn id="4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2" name="Picture 8" descr="13450cedcd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8350" y="5876925"/>
            <a:ext cx="4203700" cy="2978150"/>
          </a:xfrm>
          <a:prstGeom prst="rect">
            <a:avLst/>
          </a:prstGeom>
          <a:noFill/>
        </p:spPr>
      </p:pic>
      <p:sp>
        <p:nvSpPr>
          <p:cNvPr id="31756" name="Text Box 12"/>
          <p:cNvSpPr txBox="1">
            <a:spLocks noChangeArrowheads="1"/>
          </p:cNvSpPr>
          <p:nvPr/>
        </p:nvSpPr>
        <p:spPr bwMode="auto">
          <a:xfrm>
            <a:off x="3203575" y="2449513"/>
            <a:ext cx="23352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6000" i="1">
                <a:solidFill>
                  <a:schemeClr val="folHlink"/>
                </a:solidFill>
                <a:latin typeface="Blackadder ITC" pitchFamily="82" charset="0"/>
              </a:rPr>
              <a:t>Конец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08 0.03473 L -0.3243 -0.290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" y="-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650" y="333375"/>
            <a:ext cx="8229600" cy="1143000"/>
          </a:xfrm>
        </p:spPr>
        <p:txBody>
          <a:bodyPr/>
          <a:lstStyle/>
          <a:p>
            <a:r>
              <a:rPr lang="ru-RU" smtClean="0"/>
              <a:t>Отдел лилейные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188" y="2420938"/>
            <a:ext cx="7921625" cy="2232025"/>
          </a:xfrm>
          <a:ln w="15875"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/>
              <a:t>    Лилейные (лат. </a:t>
            </a:r>
            <a:r>
              <a:rPr lang="ru-RU" dirty="0" err="1" smtClean="0"/>
              <a:t>Liliaceae</a:t>
            </a:r>
            <a:r>
              <a:rPr lang="ru-RU" dirty="0" smtClean="0"/>
              <a:t>) — семейство однодольных растений из порядка </a:t>
            </a:r>
            <a:r>
              <a:rPr lang="ru-RU" dirty="0" err="1" smtClean="0"/>
              <a:t>Лилиецветных</a:t>
            </a:r>
            <a:r>
              <a:rPr lang="ru-RU" dirty="0" smtClean="0"/>
              <a:t>. Многолетние травы с корневищами, луковицами или клубнелуковицами, реже древовидные растения. Около 1300 видов (45 родов), по всему земному шару.</a:t>
            </a:r>
            <a:br>
              <a:rPr lang="ru-RU" dirty="0" smtClean="0"/>
            </a:b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813"/>
            <a:ext cx="9144000" cy="854075"/>
          </a:xfrm>
        </p:spPr>
        <p:txBody>
          <a:bodyPr/>
          <a:lstStyle/>
          <a:p>
            <a:pPr algn="ctr"/>
            <a:r>
              <a:rPr lang="ru-RU" smtClean="0"/>
              <a:t>Красоднев жёлтый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5288" y="5157788"/>
            <a:ext cx="8424862" cy="147637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</a:pPr>
            <a:endParaRPr lang="ru-RU">
              <a:latin typeface="Constantia" pitchFamily="18" charset="0"/>
            </a:endParaRPr>
          </a:p>
          <a:p>
            <a:pPr>
              <a:lnSpc>
                <a:spcPct val="80000"/>
              </a:lnSpc>
            </a:pPr>
            <a:r>
              <a:rPr lang="ru-RU">
                <a:latin typeface="Constantia" pitchFamily="18" charset="0"/>
              </a:rPr>
              <a:t>Многолетник с поверхностным компактным корневищем. Стебель безлистный, до 100 см выс. Листья ярко-зеленые, широко­линейные, 70—80 см дл. и 1,5 см шир. </a:t>
            </a:r>
          </a:p>
          <a:p>
            <a:pPr>
              <a:lnSpc>
                <a:spcPct val="80000"/>
              </a:lnSpc>
            </a:pPr>
            <a:r>
              <a:rPr lang="ru-RU">
                <a:latin typeface="Constantia" pitchFamily="18" charset="0"/>
              </a:rPr>
              <a:t>Родина — лесная зона Дальнего Востока, Северо-Восточного Китая, Японии. </a:t>
            </a:r>
          </a:p>
          <a:p>
            <a:endParaRPr lang="ru-RU">
              <a:latin typeface="Constantia" pitchFamily="18" charset="0"/>
            </a:endParaRPr>
          </a:p>
        </p:txBody>
      </p:sp>
      <p:pic>
        <p:nvPicPr>
          <p:cNvPr id="10" name="Рисунок 9" descr="post-12150-1224364242.jpg"/>
          <p:cNvPicPr>
            <a:picLocks noChangeAspect="1"/>
          </p:cNvPicPr>
          <p:nvPr/>
        </p:nvPicPr>
        <p:blipFill>
          <a:blip r:embed="rId2" cstate="print"/>
          <a:srcRect t="14365" b="5195"/>
          <a:stretch>
            <a:fillRect/>
          </a:stretch>
        </p:blipFill>
        <p:spPr>
          <a:xfrm>
            <a:off x="1763688" y="1556792"/>
            <a:ext cx="5688632" cy="34319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813"/>
            <a:ext cx="9144000" cy="854075"/>
          </a:xfrm>
        </p:spPr>
        <p:txBody>
          <a:bodyPr/>
          <a:lstStyle/>
          <a:p>
            <a:pPr algn="ctr"/>
            <a:r>
              <a:rPr lang="ru-RU" smtClean="0"/>
              <a:t>Вороний глаз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5288" y="5157788"/>
            <a:ext cx="8424862" cy="147637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 Многолетнее травянистое растение  с  длинным чешуйчатым корневищем. Цветет в мае, семена созревают в июле-августе. В России встре­чается в лесной полосе Европейской части (кроме северных районов) и в Сибири. Растет преимущественно в широколиственных лесах, обычно в затененных местах, а также в хвойных и смешанных насаж­дениях. Ядовитое растение.</a:t>
            </a:r>
          </a:p>
        </p:txBody>
      </p:sp>
      <p:pic>
        <p:nvPicPr>
          <p:cNvPr id="10" name="Рисунок 9" descr="post-12150-1224364242.jpg"/>
          <p:cNvPicPr>
            <a:picLocks noChangeAspect="1"/>
          </p:cNvPicPr>
          <p:nvPr/>
        </p:nvPicPr>
        <p:blipFill>
          <a:blip r:embed="rId2" cstate="print"/>
          <a:srcRect t="18883"/>
          <a:stretch>
            <a:fillRect/>
          </a:stretch>
        </p:blipFill>
        <p:spPr>
          <a:xfrm>
            <a:off x="1619672" y="1484784"/>
            <a:ext cx="6154816" cy="34018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813"/>
            <a:ext cx="9144000" cy="854075"/>
          </a:xfrm>
        </p:spPr>
        <p:txBody>
          <a:bodyPr/>
          <a:lstStyle/>
          <a:p>
            <a:pPr algn="ctr"/>
            <a:r>
              <a:rPr lang="ru-RU" smtClean="0"/>
              <a:t>Пролеска сибирская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5288" y="5157788"/>
            <a:ext cx="8424862" cy="147637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  Луковичное многолетнее  травянистое растение с несколькими гранистыми цветоносами высотой 10—20 см и 2—4 широколинейными прикорневыми листьями. Цветет в марте-апреле, плодоносит и заканчивает вегетацию в мае. Распространяется семенами. В России встречается в черноземных районах Европейской части. Севернее часто разводится в цветниках и иногда дичает. </a:t>
            </a:r>
          </a:p>
        </p:txBody>
      </p:sp>
      <p:pic>
        <p:nvPicPr>
          <p:cNvPr id="10" name="Рисунок 9" descr="post-12150-1224364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52073" y="1484784"/>
            <a:ext cx="6090014" cy="340184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813"/>
            <a:ext cx="9144000" cy="854075"/>
          </a:xfrm>
        </p:spPr>
        <p:txBody>
          <a:bodyPr/>
          <a:lstStyle/>
          <a:p>
            <a:pPr algn="ctr"/>
            <a:r>
              <a:rPr lang="ru-RU" smtClean="0"/>
              <a:t>Ландыш майский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5288" y="5157788"/>
            <a:ext cx="8424862" cy="147637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onstantia" pitchFamily="18" charset="0"/>
              </a:rPr>
              <a:t>Многолетнее растение высотой до 30 см, с ползучим корневищем. Цветет в мае-июне, плоды созревают в июне начале июля. Размножается преимущественно вегетативным путем. Встречается почти по всей Европейской России. Растет в широколиственных, сосновых и смешанных лесах, на опушках, полянах и вырубках.  </a:t>
            </a:r>
          </a:p>
        </p:txBody>
      </p:sp>
      <p:pic>
        <p:nvPicPr>
          <p:cNvPr id="10" name="Рисунок 9" descr="post-12150-1224364242.jpg"/>
          <p:cNvPicPr>
            <a:picLocks noChangeAspect="1"/>
          </p:cNvPicPr>
          <p:nvPr/>
        </p:nvPicPr>
        <p:blipFill>
          <a:blip r:embed="rId2" cstate="print"/>
          <a:srcRect t="20833"/>
          <a:stretch>
            <a:fillRect/>
          </a:stretch>
        </p:blipFill>
        <p:spPr>
          <a:xfrm>
            <a:off x="1619672" y="1484784"/>
            <a:ext cx="5700002" cy="33843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813"/>
            <a:ext cx="9144000" cy="854075"/>
          </a:xfrm>
        </p:spPr>
        <p:txBody>
          <a:bodyPr/>
          <a:lstStyle/>
          <a:p>
            <a:pPr algn="ctr"/>
            <a:r>
              <a:rPr lang="ru-RU" smtClean="0"/>
              <a:t>Купена лекарственная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5288" y="5157788"/>
            <a:ext cx="8424862" cy="150812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onstantia" pitchFamily="18" charset="0"/>
              </a:rPr>
              <a:t> </a:t>
            </a:r>
            <a:r>
              <a:rPr lang="ru-RU">
                <a:latin typeface="Constantia" pitchFamily="18" charset="0"/>
              </a:rPr>
              <a:t>Многолетнее травянистое растение высотой 15—70 см, с горизонтальным корневищем. Цветет в мае, плоды созревают с начала июля. Распространена в Европейской России, Сибири и на Дальнем Вос­токе. Растет в широколиствен- ных, хвойных и хвойношироколиственных лесах, в свет­лых березняках, зарослях кустарников. лесах, на опушках, полянах и вырубках.  </a:t>
            </a:r>
          </a:p>
        </p:txBody>
      </p:sp>
      <p:pic>
        <p:nvPicPr>
          <p:cNvPr id="10" name="Рисунок 9" descr="post-12150-12243642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9437" y="1484784"/>
            <a:ext cx="5080472" cy="33843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813"/>
            <a:ext cx="9144000" cy="854075"/>
          </a:xfrm>
        </p:spPr>
        <p:txBody>
          <a:bodyPr/>
          <a:lstStyle/>
          <a:p>
            <a:pPr algn="ctr"/>
            <a:r>
              <a:rPr lang="ru-RU" smtClean="0"/>
              <a:t>Рябчик русский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5288" y="5157788"/>
            <a:ext cx="8424862" cy="150812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onstantia" pitchFamily="18" charset="0"/>
              </a:rPr>
              <a:t> </a:t>
            </a:r>
            <a:r>
              <a:rPr lang="ru-RU">
                <a:latin typeface="Constantia" pitchFamily="18" charset="0"/>
              </a:rPr>
              <a:t>Многолетнее травянистое растение с небольшой сплюснутой луковицей и прямостоячим стеблем высотой 15—50 см. Цветет в апреле-мае, плодоносит в конце мая или начале. Размножается семенами и вегетативно. В России встречается в черноземных районах Европейской части  и в Западной Сибири. Растет на луговых и остепненных склонах балок и речных долин и в зарослях.</a:t>
            </a:r>
          </a:p>
        </p:txBody>
      </p:sp>
      <p:pic>
        <p:nvPicPr>
          <p:cNvPr id="10" name="Рисунок 9" descr="post-12150-1224364242.jpg"/>
          <p:cNvPicPr>
            <a:picLocks noChangeAspect="1"/>
          </p:cNvPicPr>
          <p:nvPr/>
        </p:nvPicPr>
        <p:blipFill>
          <a:blip r:embed="rId2" cstate="print"/>
          <a:srcRect t="6383"/>
          <a:stretch>
            <a:fillRect/>
          </a:stretch>
        </p:blipFill>
        <p:spPr>
          <a:xfrm>
            <a:off x="1763688" y="1484784"/>
            <a:ext cx="5436293" cy="34098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04813"/>
            <a:ext cx="9144000" cy="854075"/>
          </a:xfrm>
        </p:spPr>
        <p:txBody>
          <a:bodyPr/>
          <a:lstStyle/>
          <a:p>
            <a:pPr algn="ctr"/>
            <a:r>
              <a:rPr lang="ru-RU" smtClean="0"/>
              <a:t>Лилия кудреватая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95288" y="5157788"/>
            <a:ext cx="8424862" cy="1508125"/>
          </a:xfrm>
          <a:prstGeom prst="rect">
            <a:avLst/>
          </a:prstGeom>
          <a:noFill/>
          <a:ln w="12700">
            <a:solidFill>
              <a:schemeClr val="accent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onstantia" pitchFamily="18" charset="0"/>
              </a:rPr>
              <a:t> </a:t>
            </a:r>
            <a:r>
              <a:rPr lang="ru-RU"/>
              <a:t>Лилия кудреватая или мартагон - многолетнее травянистое, луковичное растение. Это высокорослые травы с чалмовидными поникшими цветками розовой окраски. Луковицы яйцевидной или округлой формы, 2-20 см в диаметре, состоящие из отдельных сочных, незамкнутых чешуй, прилегающих друг к другу более или менее плотно. </a:t>
            </a:r>
          </a:p>
        </p:txBody>
      </p:sp>
      <p:pic>
        <p:nvPicPr>
          <p:cNvPr id="13317" name="Picture 5" descr="лилия кудрева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484313"/>
            <a:ext cx="4479925" cy="3359150"/>
          </a:xfrm>
          <a:prstGeom prst="rect">
            <a:avLst/>
          </a:prstGeom>
          <a:solidFill>
            <a:schemeClr val="bg2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129</TotalTime>
  <Words>428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Constantia</vt:lpstr>
      <vt:lpstr>Arial</vt:lpstr>
      <vt:lpstr>Calibri</vt:lpstr>
      <vt:lpstr>Wingdings 2</vt:lpstr>
      <vt:lpstr>Blackadder ITC</vt:lpstr>
      <vt:lpstr>Flow</vt:lpstr>
      <vt:lpstr>Отдел   «Лилейные»</vt:lpstr>
      <vt:lpstr>Отдел лилейные</vt:lpstr>
      <vt:lpstr>Красоднев жёлтый</vt:lpstr>
      <vt:lpstr>Вороний глаз</vt:lpstr>
      <vt:lpstr>Пролеска сибирская</vt:lpstr>
      <vt:lpstr>Ландыш майский</vt:lpstr>
      <vt:lpstr>Купена лекарственная</vt:lpstr>
      <vt:lpstr>Рябчик русский</vt:lpstr>
      <vt:lpstr>Лилия кудреватая</vt:lpstr>
      <vt:lpstr>Слайд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   «Лилейные»</dc:title>
  <dc:creator>Глеб</dc:creator>
  <cp:lastModifiedBy>user</cp:lastModifiedBy>
  <cp:revision>14</cp:revision>
  <dcterms:created xsi:type="dcterms:W3CDTF">2011-12-06T12:56:15Z</dcterms:created>
  <dcterms:modified xsi:type="dcterms:W3CDTF">2011-12-07T06:03:44Z</dcterms:modified>
</cp:coreProperties>
</file>