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0" r:id="rId5"/>
    <p:sldId id="263" r:id="rId6"/>
    <p:sldId id="259" r:id="rId7"/>
    <p:sldId id="264" r:id="rId8"/>
    <p:sldId id="265" r:id="rId9"/>
    <p:sldId id="257" r:id="rId10"/>
    <p:sldId id="266" r:id="rId11"/>
    <p:sldId id="267" r:id="rId12"/>
    <p:sldId id="271" r:id="rId13"/>
    <p:sldId id="268" r:id="rId14"/>
    <p:sldId id="273" r:id="rId15"/>
    <p:sldId id="269" r:id="rId16"/>
    <p:sldId id="275" r:id="rId17"/>
    <p:sldId id="270" r:id="rId18"/>
    <p:sldId id="276" r:id="rId19"/>
    <p:sldId id="277" r:id="rId20"/>
    <p:sldId id="279" r:id="rId21"/>
    <p:sldId id="280" r:id="rId22"/>
    <p:sldId id="281" r:id="rId23"/>
    <p:sldId id="284" r:id="rId24"/>
    <p:sldId id="262" r:id="rId25"/>
    <p:sldId id="285" r:id="rId26"/>
    <p:sldId id="28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09D1"/>
    <a:srgbClr val="4117F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949" autoAdjust="0"/>
  </p:normalViewPr>
  <p:slideViewPr>
    <p:cSldViewPr>
      <p:cViewPr varScale="1">
        <p:scale>
          <a:sx n="72" d="100"/>
          <a:sy n="72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5400" b="0">
                <a:solidFill>
                  <a:srgbClr val="7030A0"/>
                </a:solidFill>
                <a:latin typeface="Bookman Old Style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C2A2-DC67-4461-8391-6B4D5E9FAE3B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448C-3007-40B1-92A4-2AF6CDCA0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C2A2-DC67-4461-8391-6B4D5E9FAE3B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448C-3007-40B1-92A4-2AF6CDCA0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C2A2-DC67-4461-8391-6B4D5E9FAE3B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448C-3007-40B1-92A4-2AF6CDCA0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C2A2-DC67-4461-8391-6B4D5E9FAE3B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448C-3007-40B1-92A4-2AF6CDCA0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C2A2-DC67-4461-8391-6B4D5E9FAE3B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448C-3007-40B1-92A4-2AF6CDCA0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C2A2-DC67-4461-8391-6B4D5E9FAE3B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448C-3007-40B1-92A4-2AF6CDCA0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C2A2-DC67-4461-8391-6B4D5E9FAE3B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448C-3007-40B1-92A4-2AF6CDCA0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C2A2-DC67-4461-8391-6B4D5E9FAE3B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448C-3007-40B1-92A4-2AF6CDCA0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C2A2-DC67-4461-8391-6B4D5E9FAE3B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448C-3007-40B1-92A4-2AF6CDCA0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C2A2-DC67-4461-8391-6B4D5E9FAE3B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448C-3007-40B1-92A4-2AF6CDCA0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C2A2-DC67-4461-8391-6B4D5E9FAE3B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448C-3007-40B1-92A4-2AF6CDCA0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8C2A2-DC67-4461-8391-6B4D5E9FAE3B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6448C-3007-40B1-92A4-2AF6CDCA0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7030A0"/>
          </a:solidFill>
          <a:latin typeface="Bookman Old Style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4">
              <a:lumMod val="50000"/>
            </a:schemeClr>
          </a:solidFill>
          <a:latin typeface="Bookman Old Style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4">
              <a:lumMod val="50000"/>
            </a:schemeClr>
          </a:solidFill>
          <a:latin typeface="Bookman Old Style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4">
              <a:lumMod val="50000"/>
            </a:schemeClr>
          </a:solidFill>
          <a:latin typeface="Bookman Old Style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4">
              <a:lumMod val="50000"/>
            </a:schemeClr>
          </a:solidFill>
          <a:latin typeface="Bookman Old Style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4">
              <a:lumMod val="50000"/>
            </a:schemeClr>
          </a:solidFill>
          <a:latin typeface="Bookman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ru.wikipedia.org/wiki/%D0%A4%D0%B0%D0%B9%D0%BB:Milk_glass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hyperlink" Target="http://ru.wikipedia.org/w/index.php?title=%D0%A4%D0%B0%D0%B9%D0%BB:Fried_egg,_sunny_side_up.jpg&amp;filetimestamp=20050116012356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3816424" cy="273630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Белки. Свойства и функции.</a:t>
            </a:r>
            <a:endParaRPr lang="ru-RU" dirty="0"/>
          </a:p>
        </p:txBody>
      </p:sp>
      <p:pic>
        <p:nvPicPr>
          <p:cNvPr id="1027" name="Picture 3" descr="C:\Users\Admin\Desktop\презентации биология\картинки\функции белков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8463" y="310712"/>
            <a:ext cx="5106026" cy="6358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dirty="0" smtClean="0"/>
              <a:t>Функции белков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201622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b="1" dirty="0" smtClean="0">
                <a:solidFill>
                  <a:srgbClr val="C00000"/>
                </a:solidFill>
              </a:rPr>
              <a:t>1. Структурная функция.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dirty="0" smtClean="0"/>
              <a:t>Структурные белки в комплексе с липидами являются структурной основой клеточных и внутриклеточных мембран.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Содержимое 6" descr="01_0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25" y="3056780"/>
            <a:ext cx="7000875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dirty="0" smtClean="0"/>
              <a:t>Функции белков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908721"/>
            <a:ext cx="9144000" cy="17281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b="1" dirty="0" smtClean="0">
                <a:solidFill>
                  <a:srgbClr val="C00000"/>
                </a:solidFill>
              </a:rPr>
              <a:t>1. Структурная функция.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dirty="0" smtClean="0"/>
              <a:t>Белки участвуют в образовании внеклеточных структур: входят в состав шерсти, волос, сухожилий, стенок сосудов.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429000"/>
            <a:ext cx="46958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03648" y="2708920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кератин</a:t>
            </a:r>
            <a:endParaRPr lang="ru-RU" sz="3200" i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2636911"/>
            <a:ext cx="3384376" cy="405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dirty="0" smtClean="0"/>
              <a:t>Функции белков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908721"/>
            <a:ext cx="9144000" cy="17281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b="1" dirty="0" smtClean="0">
                <a:solidFill>
                  <a:srgbClr val="C00000"/>
                </a:solidFill>
              </a:rPr>
              <a:t>1. Структурная функция.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dirty="0" smtClean="0"/>
              <a:t>Белки участвуют в образовании внеклеточных структур: входят в состав шерсти, волос, сухожилий, стенок сосудов.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2564904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эластин, коллаген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256268"/>
            <a:ext cx="4320480" cy="348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3140968"/>
            <a:ext cx="3745958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dirty="0" smtClean="0"/>
              <a:t>Функции белков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908720"/>
            <a:ext cx="5076056" cy="5949280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ct val="50000"/>
              </a:spcBef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b="1" dirty="0" smtClean="0">
                <a:solidFill>
                  <a:srgbClr val="C00000"/>
                </a:solidFill>
              </a:rPr>
              <a:t>2.  Транспортная функция.</a:t>
            </a:r>
          </a:p>
          <a:p>
            <a:pPr>
              <a:spcBef>
                <a:spcPct val="50000"/>
              </a:spcBef>
              <a:buNone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dirty="0" smtClean="0"/>
              <a:t>Некоторые белки способны присоединять различные вещества и переносить их к различным тканям и органам тела, из одного места клетки в другое.</a:t>
            </a:r>
            <a:endParaRPr lang="en-US" dirty="0" smtClean="0"/>
          </a:p>
          <a:p>
            <a:pPr>
              <a:spcBef>
                <a:spcPct val="50000"/>
              </a:spcBef>
              <a:buNone/>
            </a:pPr>
            <a:r>
              <a:rPr lang="en-US" dirty="0" smtClean="0"/>
              <a:t>	</a:t>
            </a:r>
            <a:r>
              <a:rPr lang="ru-RU" dirty="0" smtClean="0"/>
              <a:t>Например, белок крови </a:t>
            </a:r>
            <a:r>
              <a:rPr lang="ru-RU" i="1" dirty="0" smtClean="0"/>
              <a:t>гемоглобин</a:t>
            </a:r>
            <a:r>
              <a:rPr lang="en-US" i="1" dirty="0" smtClean="0"/>
              <a:t> </a:t>
            </a:r>
            <a:r>
              <a:rPr lang="ru-RU" i="1" dirty="0" smtClean="0"/>
              <a:t>транспортирует</a:t>
            </a:r>
          </a:p>
          <a:p>
            <a:pPr>
              <a:spcBef>
                <a:spcPct val="50000"/>
              </a:spcBef>
              <a:buNone/>
            </a:pPr>
            <a:r>
              <a:rPr lang="ru-RU" i="1" dirty="0" smtClean="0"/>
              <a:t>	О</a:t>
            </a:r>
            <a:r>
              <a:rPr lang="ru-RU" i="1" baseline="-25000" dirty="0" smtClean="0"/>
              <a:t>2</a:t>
            </a:r>
            <a:r>
              <a:rPr lang="ru-RU" i="1" dirty="0" smtClean="0"/>
              <a:t> и СО</a:t>
            </a:r>
            <a:r>
              <a:rPr lang="ru-RU" i="1" baseline="-25000" dirty="0" smtClean="0"/>
              <a:t>2</a:t>
            </a:r>
            <a:endParaRPr lang="en-US" dirty="0" smtClean="0"/>
          </a:p>
          <a:p>
            <a:pPr>
              <a:spcBef>
                <a:spcPct val="50000"/>
              </a:spcBef>
              <a:buNone/>
              <a:defRPr/>
            </a:pP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62529" y="806468"/>
            <a:ext cx="3501959" cy="291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email">
            <a:lum bright="-10000"/>
          </a:blip>
          <a:srcRect/>
          <a:stretch>
            <a:fillRect/>
          </a:stretch>
        </p:blipFill>
        <p:spPr bwMode="auto">
          <a:xfrm>
            <a:off x="4884865" y="3429000"/>
            <a:ext cx="3431551" cy="31469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dirty="0" smtClean="0"/>
              <a:t>Функции белков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908720"/>
            <a:ext cx="4932040" cy="5400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b="1" dirty="0" smtClean="0">
                <a:solidFill>
                  <a:srgbClr val="C00000"/>
                </a:solidFill>
              </a:rPr>
              <a:t>2.  Транспортная функция.</a:t>
            </a:r>
          </a:p>
          <a:p>
            <a:pPr>
              <a:spcBef>
                <a:spcPct val="50000"/>
              </a:spcBef>
              <a:buNone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dirty="0" smtClean="0"/>
              <a:t>В состав клеточных мембран входят особые </a:t>
            </a:r>
            <a:r>
              <a:rPr lang="ru-RU" i="1" dirty="0" smtClean="0"/>
              <a:t>белки, обеспечивают активный и строго избирательный перенос некоторых веществ и ионов</a:t>
            </a:r>
            <a:r>
              <a:rPr lang="ru-RU" dirty="0" smtClean="0"/>
              <a:t> из клетки во внешнюю среду и обратно.</a:t>
            </a:r>
            <a:endParaRPr lang="ru-RU" dirty="0"/>
          </a:p>
        </p:txBody>
      </p:sp>
      <p:pic>
        <p:nvPicPr>
          <p:cNvPr id="6" name="Picture 5" descr="C:\Users\Admin\Desktop\презентации биология\картинки\канальный белок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2160" y="3535572"/>
            <a:ext cx="3024336" cy="3205796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960115"/>
            <a:ext cx="3038475" cy="282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dirty="0" smtClean="0"/>
              <a:t>Функции белков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259228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b="1" dirty="0" smtClean="0">
                <a:solidFill>
                  <a:srgbClr val="C00000"/>
                </a:solidFill>
              </a:rPr>
              <a:t>3. Регуляторная функция.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	</a:t>
            </a:r>
            <a:r>
              <a:rPr lang="ru-RU" dirty="0" smtClean="0"/>
              <a:t>Некоторые белки являются гормонами. </a:t>
            </a:r>
            <a:r>
              <a:rPr lang="ru-RU" i="1" dirty="0" smtClean="0"/>
              <a:t>Гормоны - </a:t>
            </a:r>
            <a:r>
              <a:rPr lang="ru-RU" dirty="0" smtClean="0"/>
              <a:t>биологически активные вещества, выделяющиеся в кровь различными железами, которые принимают участие в регуляции процессов обмена веществ.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Picture 9" descr="http://www.emcom.ca/images/hormone.gif"/>
          <p:cNvPicPr>
            <a:picLocks noChangeAspect="1" noChangeArrowheads="1"/>
          </p:cNvPicPr>
          <p:nvPr/>
        </p:nvPicPr>
        <p:blipFill>
          <a:blip r:embed="rId2" cstate="email"/>
          <a:srcRect t="11307"/>
          <a:stretch>
            <a:fillRect/>
          </a:stretch>
        </p:blipFill>
        <p:spPr bwMode="auto">
          <a:xfrm>
            <a:off x="107504" y="3431853"/>
            <a:ext cx="4815504" cy="316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4"/>
          <p:cNvSpPr txBox="1">
            <a:spLocks/>
          </p:cNvSpPr>
          <p:nvPr/>
        </p:nvSpPr>
        <p:spPr>
          <a:xfrm>
            <a:off x="4716016" y="3501008"/>
            <a:ext cx="4427984" cy="31683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	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Гормон </a:t>
            </a:r>
            <a:r>
              <a:rPr kumimoji="0" lang="ru-RU" sz="32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инсулин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регулирует уровень сахара в крови путем повышения проницаемости клеточных мембран для глюкозы, способствует синтезу гликогена.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dirty="0" smtClean="0"/>
              <a:t>Функции белков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201622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b="1" dirty="0" smtClean="0">
                <a:solidFill>
                  <a:srgbClr val="C00000"/>
                </a:solidFill>
              </a:rPr>
              <a:t>4. Рецепторная функция.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	</a:t>
            </a:r>
            <a:r>
              <a:rPr lang="ru-RU" i="1" dirty="0" smtClean="0"/>
              <a:t>Белки-рецепторы</a:t>
            </a:r>
            <a:r>
              <a:rPr lang="ru-RU" dirty="0" smtClean="0"/>
              <a:t> – встроенные в мембрану молекулы белков, способных изменять свою структуру в ответ на присоединение определенного химического вещества. 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02397" y="2924944"/>
            <a:ext cx="6609963" cy="372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dirty="0" smtClean="0"/>
              <a:t>Функции белков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230425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i="1" dirty="0" smtClean="0">
                <a:solidFill>
                  <a:srgbClr val="0000FF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5. Защитная функция.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	</a:t>
            </a:r>
            <a:r>
              <a:rPr lang="ru-RU" dirty="0" smtClean="0"/>
              <a:t>В ответ на проникновение в организм чужеродных белков или микроорганизмов (</a:t>
            </a:r>
            <a:r>
              <a:rPr lang="ru-RU" i="1" dirty="0" smtClean="0"/>
              <a:t>антигенов</a:t>
            </a:r>
            <a:r>
              <a:rPr lang="ru-RU" dirty="0" smtClean="0"/>
              <a:t>) образуются особые белки — </a:t>
            </a:r>
            <a:r>
              <a:rPr lang="ru-RU" i="1" dirty="0" smtClean="0"/>
              <a:t>антитела</a:t>
            </a:r>
            <a:r>
              <a:rPr lang="ru-RU" dirty="0" smtClean="0"/>
              <a:t>, способные связывать и обезвреживать их. </a:t>
            </a:r>
            <a:endParaRPr lang="ru-RU" dirty="0"/>
          </a:p>
        </p:txBody>
      </p:sp>
      <p:pic>
        <p:nvPicPr>
          <p:cNvPr id="7" name="Picture 5" descr="http://visualscience.ru/illustrations/visualization/IgG/immunoglobulin-IgG-molecul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068960"/>
            <a:ext cx="2786062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66734" y="3068960"/>
            <a:ext cx="548632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dirty="0" smtClean="0"/>
              <a:t>Функции белков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15841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i="1" dirty="0" smtClean="0">
                <a:solidFill>
                  <a:srgbClr val="0000FF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5. Защитная функция.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	</a:t>
            </a:r>
            <a:r>
              <a:rPr lang="ru-RU" i="1" dirty="0" smtClean="0"/>
              <a:t>Фибрин</a:t>
            </a:r>
            <a:r>
              <a:rPr lang="ru-RU" dirty="0" smtClean="0"/>
              <a:t>, образующийся из фибриногена, способствует остановке кровотечений.</a:t>
            </a:r>
            <a:endParaRPr lang="ru-RU" dirty="0"/>
          </a:p>
        </p:txBody>
      </p:sp>
      <p:pic>
        <p:nvPicPr>
          <p:cNvPr id="4" name="Picture 6" descr="Красные кровяные клетки"/>
          <p:cNvPicPr>
            <a:picLocks noChangeAspect="1" noChangeArrowheads="1"/>
          </p:cNvPicPr>
          <p:nvPr/>
        </p:nvPicPr>
        <p:blipFill>
          <a:blip r:embed="rId2" cstate="email"/>
          <a:srcRect b="33"/>
          <a:stretch>
            <a:fillRect/>
          </a:stretch>
        </p:blipFill>
        <p:spPr bwMode="auto">
          <a:xfrm>
            <a:off x="470240" y="2780928"/>
            <a:ext cx="3495874" cy="14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ttp://www.pathakwavecurecenter.com/content/2008092724_image.bmp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67544" y="4610352"/>
            <a:ext cx="3479519" cy="190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65445" y="2780928"/>
            <a:ext cx="479904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dirty="0" smtClean="0"/>
              <a:t>Функции белков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764704"/>
            <a:ext cx="8892480" cy="511256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	6</a:t>
            </a:r>
            <a:r>
              <a:rPr lang="ru-RU" b="1" dirty="0" smtClean="0">
                <a:solidFill>
                  <a:srgbClr val="C00000"/>
                </a:solidFill>
              </a:rPr>
              <a:t>.  Двигательная функция.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	</a:t>
            </a:r>
            <a:r>
              <a:rPr lang="ru-RU" dirty="0" smtClean="0"/>
              <a:t>Особые сократительные белки </a:t>
            </a:r>
            <a:r>
              <a:rPr lang="ru-RU" i="1" dirty="0" smtClean="0"/>
              <a:t>(актин и миозин) </a:t>
            </a:r>
            <a:r>
              <a:rPr lang="ru-RU" dirty="0" smtClean="0"/>
              <a:t>участвуют во всех видах движения клетки и организма: образовании псевдоподий, мерцании ресничек и биении жгутиков у </a:t>
            </a:r>
          </a:p>
          <a:p>
            <a:pPr>
              <a:buNone/>
            </a:pPr>
            <a:r>
              <a:rPr lang="ru-RU" dirty="0" smtClean="0"/>
              <a:t>	простейших, </a:t>
            </a:r>
          </a:p>
          <a:p>
            <a:pPr>
              <a:buNone/>
            </a:pPr>
            <a:r>
              <a:rPr lang="ru-RU" dirty="0" smtClean="0"/>
              <a:t>	сокращении мышц</a:t>
            </a:r>
          </a:p>
          <a:p>
            <a:pPr>
              <a:buNone/>
            </a:pPr>
            <a:r>
              <a:rPr lang="ru-RU" dirty="0" smtClean="0"/>
              <a:t>	у многоклеточных</a:t>
            </a:r>
          </a:p>
          <a:p>
            <a:pPr>
              <a:buNone/>
            </a:pPr>
            <a:r>
              <a:rPr lang="ru-RU" dirty="0" smtClean="0"/>
              <a:t>	животных, </a:t>
            </a:r>
          </a:p>
          <a:p>
            <a:pPr>
              <a:buNone/>
            </a:pPr>
            <a:r>
              <a:rPr lang="ru-RU" dirty="0" smtClean="0"/>
              <a:t>	движении листьев </a:t>
            </a:r>
          </a:p>
          <a:p>
            <a:pPr>
              <a:buNone/>
            </a:pPr>
            <a:r>
              <a:rPr lang="ru-RU" dirty="0" smtClean="0"/>
              <a:t>	у растений и др.</a:t>
            </a:r>
            <a:endParaRPr lang="ru-RU" dirty="0"/>
          </a:p>
        </p:txBody>
      </p:sp>
      <p:pic>
        <p:nvPicPr>
          <p:cNvPr id="8194" name="Picture 2" descr="C:\Users\Admin\Desktop\презентации биология\картинки\мышц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944" y="2815207"/>
            <a:ext cx="4896544" cy="3854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Свойства белков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29089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1. Белки являются </a:t>
            </a:r>
            <a:r>
              <a:rPr lang="ru-RU" i="1" dirty="0" err="1" smtClean="0"/>
              <a:t>амфотерными</a:t>
            </a:r>
            <a:r>
              <a:rPr lang="ru-RU" dirty="0" smtClean="0"/>
              <a:t> </a:t>
            </a:r>
            <a:r>
              <a:rPr lang="ru-RU" i="1" dirty="0" smtClean="0"/>
              <a:t>соединениями</a:t>
            </a:r>
            <a:r>
              <a:rPr lang="ru-RU" dirty="0" smtClean="0"/>
              <a:t>, сочетают в себе основные </a:t>
            </a:r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и кислотные свойства, определяемые радикалами аминокислот. </a:t>
            </a:r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Различают кислые, основные и нейтральные белки. </a:t>
            </a:r>
          </a:p>
          <a:p>
            <a:endParaRPr lang="ru-RU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1500" y="4752975"/>
            <a:ext cx="30194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4724400"/>
            <a:ext cx="4464050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dirty="0" smtClean="0"/>
              <a:t>Функции белков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187220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	7</a:t>
            </a:r>
            <a:r>
              <a:rPr lang="ru-RU" b="1" dirty="0" smtClean="0">
                <a:solidFill>
                  <a:srgbClr val="C00000"/>
                </a:solidFill>
              </a:rPr>
              <a:t>. Запасающая функция.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dirty="0" smtClean="0"/>
              <a:t>Эту функцию выполняют резервные белки, которые запасаются в качестве источника энергии. </a:t>
            </a:r>
          </a:p>
          <a:p>
            <a:pPr>
              <a:buNone/>
            </a:pPr>
            <a:r>
              <a:rPr lang="ru-RU" dirty="0" smtClean="0"/>
              <a:t>		</a:t>
            </a:r>
            <a:r>
              <a:rPr lang="ru-RU" i="1" dirty="0" smtClean="0"/>
              <a:t>казеин молока 			альбумин яиц</a:t>
            </a:r>
            <a:endParaRPr lang="ru-RU" dirty="0" smtClean="0"/>
          </a:p>
        </p:txBody>
      </p:sp>
      <p:pic>
        <p:nvPicPr>
          <p:cNvPr id="6" name="Picture 2" descr="http://upload.wikimedia.org/wikipedia/commons/thumb/0/0e/Milk_glass.jpg/210px-Milk_glas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 b="49"/>
          <a:stretch>
            <a:fillRect/>
          </a:stretch>
        </p:blipFill>
        <p:spPr bwMode="auto">
          <a:xfrm>
            <a:off x="435764" y="2348880"/>
            <a:ext cx="32721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upload.wikimedia.org/wikipedia/commons/thumb/0/02/Fried_egg%2C_sunny_side_up.jpg/220px-Fried_egg%2C_sunny_side_up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20072" y="2348880"/>
            <a:ext cx="3355591" cy="289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4"/>
          <p:cNvSpPr txBox="1">
            <a:spLocks/>
          </p:cNvSpPr>
          <p:nvPr/>
        </p:nvSpPr>
        <p:spPr>
          <a:xfrm>
            <a:off x="0" y="5373216"/>
            <a:ext cx="9324528" cy="14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	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Например, при распаде гемоглобина железо не выводится из организма, а сохраняется в организме, образуя комплекс с белком 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ферритином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dirty="0" smtClean="0"/>
              <a:t>Функции белков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908720"/>
            <a:ext cx="4896544" cy="56886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	8</a:t>
            </a:r>
            <a:r>
              <a:rPr lang="ru-RU" b="1" dirty="0" smtClean="0">
                <a:solidFill>
                  <a:srgbClr val="C00000"/>
                </a:solidFill>
              </a:rPr>
              <a:t>. Энергетическая функция.</a:t>
            </a:r>
          </a:p>
          <a:p>
            <a:pPr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dirty="0" smtClean="0"/>
              <a:t>При распаде 1 г белка до конечных продуктов выделяется 17,6 кДж энергии. </a:t>
            </a:r>
          </a:p>
          <a:p>
            <a:pPr>
              <a:buNone/>
              <a:defRPr/>
            </a:pPr>
            <a:r>
              <a:rPr lang="ru-RU" dirty="0" smtClean="0"/>
              <a:t>	Сначала белки распадаются до аминокислот, а затем до конечных продуктов: </a:t>
            </a:r>
          </a:p>
          <a:p>
            <a:pPr>
              <a:defRPr/>
            </a:pPr>
            <a:r>
              <a:rPr lang="ru-RU" dirty="0" smtClean="0"/>
              <a:t>воды,</a:t>
            </a:r>
          </a:p>
          <a:p>
            <a:pPr>
              <a:defRPr/>
            </a:pPr>
            <a:r>
              <a:rPr lang="ru-RU" dirty="0" smtClean="0"/>
              <a:t>углекислого газа,</a:t>
            </a:r>
          </a:p>
          <a:p>
            <a:pPr>
              <a:defRPr/>
            </a:pPr>
            <a:r>
              <a:rPr lang="ru-RU" dirty="0" smtClean="0"/>
              <a:t>аммиака.</a:t>
            </a:r>
          </a:p>
        </p:txBody>
      </p:sp>
      <p:graphicFrame>
        <p:nvGraphicFramePr>
          <p:cNvPr id="10242" name="Object 1"/>
          <p:cNvGraphicFramePr>
            <a:graphicFrameLocks noChangeAspect="1"/>
          </p:cNvGraphicFramePr>
          <p:nvPr/>
        </p:nvGraphicFramePr>
        <p:xfrm>
          <a:off x="5580112" y="891729"/>
          <a:ext cx="3144789" cy="5705623"/>
        </p:xfrm>
        <a:graphic>
          <a:graphicData uri="http://schemas.openxmlformats.org/presentationml/2006/ole">
            <p:oleObj spid="_x0000_s10242" name="PhotoImpact" r:id="rId3" imgW="2907937" imgH="59174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dirty="0" smtClean="0"/>
              <a:t>Функции белков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908720"/>
            <a:ext cx="5364088" cy="594928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	9</a:t>
            </a:r>
            <a:r>
              <a:rPr lang="ru-RU" b="1" dirty="0" smtClean="0">
                <a:solidFill>
                  <a:srgbClr val="C00000"/>
                </a:solidFill>
              </a:rPr>
              <a:t>. Каталитическая функция.</a:t>
            </a:r>
          </a:p>
          <a:p>
            <a:pPr marL="265176" indent="-265176"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dirty="0" smtClean="0"/>
              <a:t>Многие глобулярные белки – ферменты.</a:t>
            </a:r>
          </a:p>
          <a:p>
            <a:pPr marL="265176" indent="-265176"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	</a:t>
            </a:r>
            <a:r>
              <a:rPr lang="ru-RU" i="1" dirty="0" smtClean="0"/>
              <a:t>Ферменты</a:t>
            </a:r>
            <a:r>
              <a:rPr lang="ru-RU" dirty="0" smtClean="0"/>
              <a:t> - это группа белков, обладающая способностью ускорять реакции, происходящие в организме.</a:t>
            </a:r>
          </a:p>
          <a:p>
            <a:pPr marL="265176" indent="-265176">
              <a:buFont typeface="Wingdings 2"/>
              <a:buChar char=""/>
              <a:defRPr/>
            </a:pPr>
            <a:endParaRPr lang="ru-RU" dirty="0" smtClean="0"/>
          </a:p>
          <a:p>
            <a:pPr marL="265176" indent="-265176">
              <a:buNone/>
              <a:defRPr/>
            </a:pPr>
            <a:r>
              <a:rPr lang="ru-RU" dirty="0" smtClean="0"/>
              <a:t>	Молекулы, которые присоединяются к ферменту и изменяются в результате реакции, называются </a:t>
            </a:r>
            <a:r>
              <a:rPr lang="ru-RU" i="1" dirty="0" smtClean="0"/>
              <a:t>субстратами.</a:t>
            </a:r>
          </a:p>
        </p:txBody>
      </p:sp>
      <p:pic>
        <p:nvPicPr>
          <p:cNvPr id="7" name="Picture 6" descr="http://www.distedu.ru/img/1071880057/1071880058.gif"/>
          <p:cNvPicPr>
            <a:picLocks noChangeAspect="1" noChangeArrowheads="1"/>
          </p:cNvPicPr>
          <p:nvPr/>
        </p:nvPicPr>
        <p:blipFill>
          <a:blip r:embed="rId2" cstate="email"/>
          <a:srcRect r="2"/>
          <a:stretch>
            <a:fillRect/>
          </a:stretch>
        </p:blipFill>
        <p:spPr bwMode="auto">
          <a:xfrm>
            <a:off x="5643563" y="1285875"/>
            <a:ext cx="3071812" cy="504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dirty="0" smtClean="0"/>
              <a:t>Функции белков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172819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	9</a:t>
            </a:r>
            <a:r>
              <a:rPr lang="ru-RU" b="1" dirty="0" smtClean="0">
                <a:solidFill>
                  <a:srgbClr val="C00000"/>
                </a:solidFill>
              </a:rPr>
              <a:t>. Каталитическая функция.</a:t>
            </a:r>
          </a:p>
          <a:p>
            <a:pPr marL="265176" indent="-265176"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dirty="0" smtClean="0"/>
              <a:t>Масса фермента гораздо больше массы субстрата. Часть фермента, которая присоединяет субстрат и содержит каталитические аминокислоты, называется </a:t>
            </a:r>
            <a:r>
              <a:rPr lang="ru-RU" i="1" dirty="0" smtClean="0"/>
              <a:t>активным центром фермента.</a:t>
            </a:r>
          </a:p>
        </p:txBody>
      </p:sp>
      <p:pic>
        <p:nvPicPr>
          <p:cNvPr id="6" name="Picture 4" descr="http://waksman.rutgers.edu/Ebright/ebright_mccj25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3" y="2643188"/>
            <a:ext cx="3071812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www.rosalindfranklin.edu/DNN/Portals/24/Images/Biochem/faculty/Glucksman/activeSit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38" y="2643188"/>
            <a:ext cx="32861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lang="ru-RU" dirty="0" smtClean="0"/>
              <a:t>Функции белков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052737"/>
            <a:ext cx="8964488" cy="208823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			2Н</a:t>
            </a:r>
            <a:r>
              <a:rPr lang="ru-RU" baseline="-25000" dirty="0" smtClean="0"/>
              <a:t>2</a:t>
            </a:r>
            <a:r>
              <a:rPr lang="ru-RU" dirty="0" smtClean="0"/>
              <a:t>0</a:t>
            </a:r>
            <a:r>
              <a:rPr lang="ru-RU" baseline="-25000" dirty="0" smtClean="0"/>
              <a:t>2</a:t>
            </a:r>
            <a:r>
              <a:rPr lang="ru-RU" dirty="0" smtClean="0"/>
              <a:t> → 2Н</a:t>
            </a:r>
            <a:r>
              <a:rPr lang="ru-RU" baseline="-25000" dirty="0" smtClean="0"/>
              <a:t>2</a:t>
            </a:r>
            <a:r>
              <a:rPr lang="ru-RU" dirty="0" smtClean="0"/>
              <a:t>0 + 0</a:t>
            </a:r>
            <a:r>
              <a:rPr lang="ru-RU" baseline="-25000" dirty="0" smtClean="0"/>
              <a:t>2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В присутствии солей железа (катализатора) эта реакция идет несколько быстрее.</a:t>
            </a:r>
          </a:p>
          <a:p>
            <a:pPr>
              <a:buNone/>
            </a:pPr>
            <a:r>
              <a:rPr lang="ru-RU" dirty="0" smtClean="0"/>
              <a:t>	Фермент </a:t>
            </a:r>
            <a:r>
              <a:rPr lang="ru-RU" i="1" dirty="0" smtClean="0"/>
              <a:t>каталаза</a:t>
            </a:r>
            <a:r>
              <a:rPr lang="ru-RU" dirty="0" smtClean="0"/>
              <a:t> за 1 сек. расщепляет до 100 тыс. молекул Н</a:t>
            </a:r>
            <a:r>
              <a:rPr lang="ru-RU" baseline="-25000" dirty="0" smtClean="0"/>
              <a:t>2</a:t>
            </a:r>
            <a:r>
              <a:rPr lang="ru-RU" dirty="0" smtClean="0"/>
              <a:t>0</a:t>
            </a:r>
            <a:r>
              <a:rPr lang="ru-RU" baseline="-25000" dirty="0" smtClean="0"/>
              <a:t>2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3573016"/>
            <a:ext cx="7326968" cy="259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lang="ru-RU" dirty="0" smtClean="0"/>
              <a:t>Функции белков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052737"/>
            <a:ext cx="8964488" cy="208823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Большинство ферментов наиболее активно работает только при определенных параметрах. Важны: </a:t>
            </a:r>
            <a:r>
              <a:rPr lang="ru-RU" i="1" dirty="0" smtClean="0"/>
              <a:t>концентрации субстрата и фермента, температура, кислотность среды.</a:t>
            </a: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3541713"/>
            <a:ext cx="8893175" cy="2767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183563" cy="10715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 smtClean="0"/>
              <a:t>Лабораторная работа №1</a:t>
            </a:r>
            <a:br>
              <a:rPr lang="ru-RU" sz="3200" dirty="0" smtClean="0"/>
            </a:br>
            <a:r>
              <a:rPr lang="ru-RU" sz="3200" dirty="0" smtClean="0"/>
              <a:t>«Действие ферментов живых клеток на пероксид водорода».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2955180"/>
          <a:ext cx="8255000" cy="289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3"/>
                <a:gridCol w="1357322"/>
                <a:gridCol w="1643074"/>
                <a:gridCol w="2214578"/>
                <a:gridCol w="2039923"/>
              </a:tblGrid>
              <a:tr h="5294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r>
                        <a:rPr lang="ru-RU" baseline="0" dirty="0" smtClean="0"/>
                        <a:t> опыта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Объект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Что делаю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Что наблюдаю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Вывод</a:t>
                      </a:r>
                      <a:endParaRPr lang="ru-RU" dirty="0"/>
                    </a:p>
                  </a:txBody>
                  <a:tcPr/>
                </a:tc>
              </a:tr>
              <a:tr h="225664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одержимое 4"/>
          <p:cNvSpPr txBox="1">
            <a:spLocks/>
          </p:cNvSpPr>
          <p:nvPr/>
        </p:nvSpPr>
        <p:spPr bwMode="auto">
          <a:xfrm>
            <a:off x="357188" y="5812680"/>
            <a:ext cx="83581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265113" indent="-265113" eaLnBrk="0" hangingPunct="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sz="2800" dirty="0">
                <a:solidFill>
                  <a:srgbClr val="C00000"/>
                </a:solidFill>
                <a:latin typeface="Bookman Old Style" pitchFamily="18" charset="0"/>
              </a:rPr>
              <a:t>Общий вывод: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 bwMode="auto">
          <a:xfrm>
            <a:off x="428625" y="1812180"/>
            <a:ext cx="83581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265113" indent="-265113" eaLnBrk="0" hangingPunct="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sz="2800" dirty="0">
                <a:solidFill>
                  <a:srgbClr val="C00000"/>
                </a:solidFill>
                <a:latin typeface="Bookman Old Style" pitchFamily="18" charset="0"/>
              </a:rPr>
              <a:t>Цель:</a:t>
            </a:r>
          </a:p>
          <a:p>
            <a:pPr marL="265113" indent="-265113" eaLnBrk="0" hangingPunct="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sz="2800" dirty="0">
                <a:solidFill>
                  <a:srgbClr val="C00000"/>
                </a:solidFill>
                <a:latin typeface="Bookman Old Style" pitchFamily="18" charset="0"/>
              </a:rPr>
              <a:t>Оборудование:</a:t>
            </a:r>
            <a:endParaRPr lang="ru-RU" sz="28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3513" y="928265"/>
            <a:ext cx="2824162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06738" y="908050"/>
            <a:ext cx="2833687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61075" y="908050"/>
            <a:ext cx="283210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ru-RU" dirty="0" smtClean="0"/>
              <a:t>Аминокислоты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453650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Свойства белков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1340768"/>
            <a:ext cx="4896544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	2.</a:t>
            </a:r>
            <a:r>
              <a:rPr lang="ru-RU" sz="2800" b="1" dirty="0" smtClean="0">
                <a:solidFill>
                  <a:srgbClr val="0000FF"/>
                </a:solidFill>
              </a:rPr>
              <a:t>Буферность</a:t>
            </a:r>
            <a:r>
              <a:rPr lang="ru-RU" sz="2800" dirty="0" smtClean="0"/>
              <a:t> - способность белков отдавать и присоединять Н</a:t>
            </a:r>
            <a:r>
              <a:rPr lang="ru-RU" sz="2800" baseline="30000" dirty="0" smtClean="0"/>
              <a:t>+</a:t>
            </a:r>
            <a:r>
              <a:rPr lang="ru-RU" sz="2800" dirty="0" smtClean="0"/>
              <a:t>, один из самых мощных буферов — гемоглобин в эритроцитах, поддерживающий </a:t>
            </a:r>
            <a:r>
              <a:rPr lang="ru-RU" sz="2800" dirty="0" err="1" smtClean="0"/>
              <a:t>рН</a:t>
            </a:r>
            <a:r>
              <a:rPr lang="ru-RU" sz="2800" dirty="0" smtClean="0"/>
              <a:t> крови на постоянном уровне.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35976" y="332656"/>
            <a:ext cx="4272528" cy="64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dirty="0" smtClean="0"/>
              <a:t>Свойства белков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052736"/>
            <a:ext cx="8604448" cy="16561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3. </a:t>
            </a:r>
            <a:r>
              <a:rPr lang="ru-RU" b="1" dirty="0" smtClean="0">
                <a:solidFill>
                  <a:srgbClr val="4117F5"/>
                </a:solidFill>
              </a:rPr>
              <a:t>Растворимость 	в воде.</a:t>
            </a:r>
            <a:r>
              <a:rPr lang="ru-RU" dirty="0"/>
              <a:t>	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Глобулярные белки</a:t>
            </a:r>
          </a:p>
          <a:p>
            <a:pPr>
              <a:buNone/>
            </a:pPr>
            <a:r>
              <a:rPr lang="ru-RU" i="1" dirty="0" smtClean="0"/>
              <a:t>	растворимы  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708920"/>
            <a:ext cx="3573165" cy="399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4139952" y="1556792"/>
            <a:ext cx="4752528" cy="1368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	Фибриллярные  белки  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нерастворимы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068960"/>
            <a:ext cx="3911858" cy="269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dirty="0" smtClean="0"/>
              <a:t>Свойства белков</a:t>
            </a:r>
            <a:endParaRPr lang="ru-RU" dirty="0"/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323528" y="1052736"/>
            <a:ext cx="8640960" cy="540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/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	4.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F09D1"/>
                </a:solidFill>
                <a:effectLst/>
                <a:uLnTx/>
                <a:uFillTx/>
                <a:latin typeface="Bookman Old Style" pitchFamily="18" charset="0"/>
              </a:rPr>
              <a:t>Активность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.</a:t>
            </a:r>
          </a:p>
          <a:p>
            <a:pPr marL="342900" indent="-342900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	Есть белки необычайно химически </a:t>
            </a:r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активные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(</a:t>
            </a:r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ферменты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), есть химически </a:t>
            </a:r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неактивные. </a:t>
            </a:r>
          </a:p>
          <a:p>
            <a:pPr marL="342900" indent="-342900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	5. </a:t>
            </a:r>
            <a:r>
              <a:rPr lang="ru-RU" sz="3200" b="1" dirty="0" smtClean="0">
                <a:solidFill>
                  <a:srgbClr val="2F09D1"/>
                </a:solidFill>
                <a:latin typeface="Bookman Old Style" pitchFamily="18" charset="0"/>
              </a:rPr>
              <a:t>Устойчивость.</a:t>
            </a:r>
          </a:p>
          <a:p>
            <a:pPr marL="342900" indent="-342900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	Есть </a:t>
            </a:r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устойчивые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к воздействию различных условий внешней среды и крайне </a:t>
            </a:r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неустойчивые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. Внешние факторы (изменение температуры, солевого состава среды, 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рН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, радиация) могут вызывать нарушение структурной организации молекулы белка.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Bookman Old Style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dirty="0" smtClean="0"/>
              <a:t>Свойства белков</a:t>
            </a:r>
            <a:endParaRPr lang="ru-RU" dirty="0"/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0" y="1052736"/>
            <a:ext cx="9144000" cy="5805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indent="-342900"/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	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6. </a:t>
            </a:r>
            <a:r>
              <a:rPr lang="ru-RU" sz="3200" b="1" dirty="0" smtClean="0">
                <a:solidFill>
                  <a:srgbClr val="2F09D1"/>
                </a:solidFill>
                <a:latin typeface="Bookman Old Style" pitchFamily="18" charset="0"/>
              </a:rPr>
              <a:t>Денатурация - </a:t>
            </a:r>
          </a:p>
          <a:p>
            <a:pPr marL="342900" indent="-342900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	процесс утраты трехмерной 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конформации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, присущей данной молекуле белка.</a:t>
            </a:r>
          </a:p>
          <a:p>
            <a:pPr marL="342900" indent="-342900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	Причиной денатурации является разрыв связей, стабилизирующих определенную структуру белка. </a:t>
            </a:r>
          </a:p>
          <a:p>
            <a:pPr marL="342900" indent="-342900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	Изменение</a:t>
            </a:r>
          </a:p>
          <a:p>
            <a:pPr marL="342900" indent="-342900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	пространственной </a:t>
            </a:r>
          </a:p>
          <a:p>
            <a:pPr marL="342900" indent="-342900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	конфигурации </a:t>
            </a:r>
          </a:p>
          <a:p>
            <a:pPr marL="342900" indent="-342900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	приводит  к</a:t>
            </a:r>
          </a:p>
          <a:p>
            <a:pPr marL="342900" indent="-342900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	изменению свойств </a:t>
            </a:r>
          </a:p>
          <a:p>
            <a:pPr marL="342900" indent="-342900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	белка и, как следствие, </a:t>
            </a:r>
          </a:p>
          <a:p>
            <a:pPr marL="342900" indent="-342900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	делает невозможным </a:t>
            </a:r>
          </a:p>
          <a:p>
            <a:pPr marL="342900" indent="-342900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	выполнение белком </a:t>
            </a:r>
          </a:p>
          <a:p>
            <a:pPr marL="342900" indent="-342900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	свойственных ему</a:t>
            </a:r>
          </a:p>
          <a:p>
            <a:pPr marL="342900" indent="-342900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	биологических </a:t>
            </a:r>
          </a:p>
          <a:p>
            <a:pPr marL="342900" indent="-342900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	функций.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2780927"/>
            <a:ext cx="4392488" cy="385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dirty="0" smtClean="0"/>
              <a:t>Свойства белков</a:t>
            </a:r>
            <a:endParaRPr lang="ru-RU" dirty="0"/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0" y="764704"/>
            <a:ext cx="9396536" cy="2808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indent="-342900"/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	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Денатурация может быть: </a:t>
            </a:r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обратимой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.</a:t>
            </a:r>
          </a:p>
          <a:p>
            <a:pPr marL="342900" indent="-342900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	7. Процесс восстановления структуры белка </a:t>
            </a:r>
          </a:p>
          <a:p>
            <a:pPr marL="342900" indent="-342900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	после денатурации называется </a:t>
            </a:r>
            <a:r>
              <a:rPr lang="ru-RU" sz="3200" b="1" dirty="0" err="1" smtClean="0">
                <a:solidFill>
                  <a:srgbClr val="2F09D1"/>
                </a:solidFill>
                <a:latin typeface="Bookman Old Style" pitchFamily="18" charset="0"/>
              </a:rPr>
              <a:t>ренатурацией</a:t>
            </a:r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.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 Если восстановление пространственной конфигурации  белка невозможно, то денатурация называется </a:t>
            </a:r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необратимой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. </a:t>
            </a:r>
          </a:p>
          <a:p>
            <a:pPr marL="342900" indent="-342900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	</a:t>
            </a:r>
            <a:endParaRPr kumimoji="0" lang="ru-RU" sz="3200" b="1" u="none" strike="noStrike" kern="1200" cap="none" spc="0" normalizeH="0" baseline="0" noProof="0" dirty="0" smtClean="0">
              <a:ln>
                <a:noFill/>
              </a:ln>
              <a:solidFill>
                <a:srgbClr val="2F09D1"/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3168224"/>
            <a:ext cx="6119986" cy="270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0" y="5877272"/>
            <a:ext cx="9144000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indent="-342900"/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	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8. Разрушение первичной структуры </a:t>
            </a:r>
          </a:p>
          <a:p>
            <a:pPr marL="342900" indent="-342900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	белковой молекулы называется </a:t>
            </a:r>
            <a:r>
              <a:rPr lang="ru-RU" sz="3200" b="1" dirty="0" smtClean="0">
                <a:solidFill>
                  <a:srgbClr val="2F09D1"/>
                </a:solidFill>
                <a:latin typeface="Bookman Old Style" pitchFamily="18" charset="0"/>
              </a:rPr>
              <a:t>деградацией.</a:t>
            </a:r>
            <a:endParaRPr kumimoji="0" lang="ru-RU" sz="3200" b="1" u="none" strike="noStrike" kern="1200" cap="none" spc="0" normalizeH="0" baseline="0" noProof="0" dirty="0" smtClean="0">
              <a:ln>
                <a:noFill/>
              </a:ln>
              <a:solidFill>
                <a:srgbClr val="2F09D1"/>
              </a:solidFill>
              <a:effectLst/>
              <a:uLnTx/>
              <a:uFillTx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белков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-10000"/>
          </a:blip>
          <a:srcRect/>
          <a:stretch>
            <a:fillRect/>
          </a:stretch>
        </p:blipFill>
        <p:spPr bwMode="auto">
          <a:xfrm>
            <a:off x="1835696" y="1556792"/>
            <a:ext cx="5824177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76</Words>
  <Application>Microsoft Office PowerPoint</Application>
  <PresentationFormat>On-screen Show (4:3)</PresentationFormat>
  <Paragraphs>118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Тема Office</vt:lpstr>
      <vt:lpstr>PhotoImpact</vt:lpstr>
      <vt:lpstr>Белки. Свойства и функции.</vt:lpstr>
      <vt:lpstr>Свойства белков</vt:lpstr>
      <vt:lpstr>Аминокислоты </vt:lpstr>
      <vt:lpstr>Свойства белков</vt:lpstr>
      <vt:lpstr>Свойства белков</vt:lpstr>
      <vt:lpstr>Свойства белков</vt:lpstr>
      <vt:lpstr>Свойства белков</vt:lpstr>
      <vt:lpstr>Свойства белков</vt:lpstr>
      <vt:lpstr>Функции белков</vt:lpstr>
      <vt:lpstr>Функции белков</vt:lpstr>
      <vt:lpstr>Функции белков</vt:lpstr>
      <vt:lpstr>Функции белков</vt:lpstr>
      <vt:lpstr>Функции белков</vt:lpstr>
      <vt:lpstr>Функции белков</vt:lpstr>
      <vt:lpstr>Функции белков</vt:lpstr>
      <vt:lpstr>Функции белков</vt:lpstr>
      <vt:lpstr>Функции белков</vt:lpstr>
      <vt:lpstr>Функции белков</vt:lpstr>
      <vt:lpstr>Функции белков</vt:lpstr>
      <vt:lpstr>Функции белков</vt:lpstr>
      <vt:lpstr>Функции белков</vt:lpstr>
      <vt:lpstr>Функции белков</vt:lpstr>
      <vt:lpstr>Функции белков</vt:lpstr>
      <vt:lpstr>Функции белков</vt:lpstr>
      <vt:lpstr>Функции белков</vt:lpstr>
      <vt:lpstr>Лабораторная работа №1 «Действие ферментов живых клеток на пероксид водорода».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Белки. Свойства и функции.</dc:title>
  <dc:creator>Admin</dc:creator>
  <cp:lastModifiedBy>COMP</cp:lastModifiedBy>
  <cp:revision>24</cp:revision>
  <dcterms:created xsi:type="dcterms:W3CDTF">2010-10-18T12:13:16Z</dcterms:created>
  <dcterms:modified xsi:type="dcterms:W3CDTF">2011-09-26T17:49:34Z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1256014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