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000108"/>
            <a:ext cx="6172200" cy="1894362"/>
          </a:xfrm>
        </p:spPr>
        <p:txBody>
          <a:bodyPr/>
          <a:lstStyle/>
          <a:p>
            <a:r>
              <a:rPr lang="ru-RU" dirty="0" smtClean="0"/>
              <a:t>Культура России во второй половине </a:t>
            </a:r>
            <a:r>
              <a:rPr lang="arn-CL" dirty="0" smtClean="0">
                <a:latin typeface="Arial"/>
                <a:cs typeface="Arial"/>
              </a:rPr>
              <a:t>XIX-</a:t>
            </a:r>
            <a:r>
              <a:rPr lang="ru-RU" dirty="0" smtClean="0">
                <a:latin typeface="Arial"/>
                <a:cs typeface="Arial"/>
              </a:rPr>
              <a:t> начала </a:t>
            </a:r>
            <a:r>
              <a:rPr lang="arn-CL" dirty="0" smtClean="0">
                <a:latin typeface="Arial"/>
                <a:cs typeface="Arial"/>
              </a:rPr>
              <a:t>XX</a:t>
            </a:r>
            <a:r>
              <a:rPr lang="ru-RU" dirty="0" smtClean="0">
                <a:latin typeface="Arial"/>
                <a:cs typeface="Arial"/>
              </a:rPr>
              <a:t> века.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 Архитектура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Ведущим направлением в живописи становится реализм. </a:t>
            </a:r>
          </a:p>
          <a:p>
            <a:r>
              <a:rPr lang="ru-RU" dirty="0" smtClean="0"/>
              <a:t>Огромный общественный резонанс имели полотна И.Е Репина,</a:t>
            </a:r>
          </a:p>
          <a:p>
            <a:r>
              <a:rPr lang="ru-RU" dirty="0" smtClean="0"/>
              <a:t> В.И Сурикова.</a:t>
            </a:r>
            <a:endParaRPr lang="ru-RU" dirty="0"/>
          </a:p>
        </p:txBody>
      </p:sp>
      <p:pic>
        <p:nvPicPr>
          <p:cNvPr id="5" name="Содержимое 4" descr="c79677b9338fbb32365cdf957c21f63e_ful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3657600" cy="423672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Живопись. Архитектура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Особое место в русской живописи принадлежит гениальному мастеру, проявившему себя в различных областях живописи В.А Серову. </a:t>
            </a:r>
            <a:endParaRPr lang="ru-RU" dirty="0"/>
          </a:p>
        </p:txBody>
      </p:sp>
      <p:pic>
        <p:nvPicPr>
          <p:cNvPr id="5" name="Содержимое 4" descr="f_4703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571744"/>
            <a:ext cx="4086228" cy="307183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dirty="0" smtClean="0"/>
              <a:t>Живопись. Архитектура</a:t>
            </a:r>
            <a:endParaRPr lang="ru-RU" dirty="0"/>
          </a:p>
        </p:txBody>
      </p:sp>
      <p:pic>
        <p:nvPicPr>
          <p:cNvPr id="5" name="Содержимое 4" descr="1274510954_20-cop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3657600" cy="25546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Русская архитектура осваивала новые строительные материалы, на первый план вышла целесообразность архитектурных решений.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Живопись. Архитектура</a:t>
            </a:r>
            <a:endParaRPr lang="ru-RU" dirty="0"/>
          </a:p>
        </p:txBody>
      </p:sp>
      <p:pic>
        <p:nvPicPr>
          <p:cNvPr id="5" name="Содержимое 4" descr="2245801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657600" cy="27505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628" y="1000108"/>
            <a:ext cx="3657600" cy="4572000"/>
          </a:xfrm>
        </p:spPr>
        <p:txBody>
          <a:bodyPr/>
          <a:lstStyle/>
          <a:p>
            <a:r>
              <a:rPr lang="ru-RU" dirty="0" smtClean="0"/>
              <a:t>Характерным явлениями стали смешение стилей (эклектика) и «псевдорусский» стиль.</a:t>
            </a:r>
            <a:endParaRPr lang="ru-RU" dirty="0"/>
          </a:p>
        </p:txBody>
      </p:sp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429000"/>
            <a:ext cx="4202122" cy="29908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Живопись. Архитектура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3186122"/>
          </a:xfrm>
        </p:spPr>
        <p:txBody>
          <a:bodyPr/>
          <a:lstStyle/>
          <a:p>
            <a:r>
              <a:rPr lang="ru-RU" dirty="0" smtClean="0"/>
              <a:t>Выдающимися скульпторами были М.М  Антокольский, </a:t>
            </a:r>
          </a:p>
          <a:p>
            <a:r>
              <a:rPr lang="ru-RU" dirty="0" smtClean="0"/>
              <a:t>А.М </a:t>
            </a:r>
            <a:r>
              <a:rPr lang="ru-RU" dirty="0" err="1" smtClean="0"/>
              <a:t>Опекушин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А.С </a:t>
            </a:r>
            <a:r>
              <a:rPr lang="ru-RU" dirty="0" err="1" smtClean="0"/>
              <a:t>Голубкина</a:t>
            </a:r>
            <a:endParaRPr lang="ru-RU" dirty="0" smtClean="0"/>
          </a:p>
          <a:p>
            <a:r>
              <a:rPr lang="ru-RU" dirty="0" smtClean="0"/>
              <a:t>П.П Трубецкой.</a:t>
            </a:r>
          </a:p>
          <a:p>
            <a:endParaRPr lang="ru-RU" dirty="0"/>
          </a:p>
        </p:txBody>
      </p:sp>
      <p:pic>
        <p:nvPicPr>
          <p:cNvPr id="5" name="Содержимое 4" descr="0085-0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29322" y="642918"/>
            <a:ext cx="2515894" cy="3357586"/>
          </a:xfrm>
        </p:spPr>
      </p:pic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428868"/>
            <a:ext cx="3067050" cy="4200525"/>
          </a:xfrm>
          <a:prstGeom prst="rect">
            <a:avLst/>
          </a:prstGeom>
        </p:spPr>
      </p:pic>
      <p:pic>
        <p:nvPicPr>
          <p:cNvPr id="7" name="Рисунок 6" descr="golov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00042"/>
            <a:ext cx="2571768" cy="33575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Живопись. Архитектура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меценатство можно считать одной из форм благотворительности.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2828932"/>
          </a:xfrm>
        </p:spPr>
        <p:txBody>
          <a:bodyPr/>
          <a:lstStyle/>
          <a:p>
            <a:r>
              <a:rPr lang="ru-RU" dirty="0" smtClean="0"/>
              <a:t>Одной из характерных черт этого периода развития культуры стало меценатство.</a:t>
            </a:r>
          </a:p>
          <a:p>
            <a:endParaRPr lang="ru-RU" dirty="0"/>
          </a:p>
        </p:txBody>
      </p:sp>
      <p:pic>
        <p:nvPicPr>
          <p:cNvPr id="5" name="Рисунок 4" descr="1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3143256" cy="250033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1. Новый справочник школьника </a:t>
            </a:r>
            <a:r>
              <a:rPr lang="en-US" dirty="0" smtClean="0">
                <a:latin typeface="Arial Black" pitchFamily="34" charset="0"/>
                <a:cs typeface="Arial"/>
              </a:rPr>
              <a:t>I</a:t>
            </a:r>
            <a:r>
              <a:rPr lang="ru-RU" dirty="0" smtClean="0">
                <a:latin typeface="Arial Black" pitchFamily="34" charset="0"/>
                <a:cs typeface="Arial"/>
              </a:rPr>
              <a:t> том., Издательство  «ВЕСЬ»- ДОБРЫЕ ВЕСТИ! 2007 г.</a:t>
            </a:r>
          </a:p>
          <a:p>
            <a:r>
              <a:rPr lang="ru-RU" dirty="0" smtClean="0">
                <a:latin typeface="Arial Black" pitchFamily="34" charset="0"/>
                <a:cs typeface="Arial"/>
              </a:rPr>
              <a:t>2. интернет </a:t>
            </a:r>
            <a:r>
              <a:rPr lang="en-US" dirty="0" smtClean="0">
                <a:latin typeface="Arial Black" pitchFamily="34" charset="0"/>
                <a:cs typeface="Arial"/>
              </a:rPr>
              <a:t>yandex.ru</a:t>
            </a:r>
          </a:p>
          <a:p>
            <a:r>
              <a:rPr lang="en-US" dirty="0" smtClean="0">
                <a:latin typeface="Arial Black" pitchFamily="34" charset="0"/>
                <a:cs typeface="Arial"/>
              </a:rPr>
              <a:t>3. http://wikipedia.org/</a:t>
            </a:r>
            <a:endParaRPr lang="ru-RU" dirty="0" smtClean="0">
              <a:latin typeface="Arial Black" pitchFamily="34" charset="0"/>
              <a:cs typeface="Arial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План.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1. Образование</a:t>
            </a:r>
          </a:p>
          <a:p>
            <a:pPr algn="ctr"/>
            <a:r>
              <a:rPr lang="ru-RU" i="1" dirty="0" smtClean="0"/>
              <a:t>2. Наука и техника</a:t>
            </a:r>
          </a:p>
          <a:p>
            <a:pPr algn="ctr"/>
            <a:r>
              <a:rPr lang="ru-RU" i="1" dirty="0" smtClean="0"/>
              <a:t>3. Литература</a:t>
            </a:r>
          </a:p>
          <a:p>
            <a:pPr algn="ctr"/>
            <a:r>
              <a:rPr lang="ru-RU" i="1" dirty="0" smtClean="0"/>
              <a:t>4. Театр. Музыка</a:t>
            </a:r>
          </a:p>
          <a:p>
            <a:pPr algn="ctr"/>
            <a:r>
              <a:rPr lang="ru-RU" i="1" dirty="0" smtClean="0"/>
              <a:t>5. Живопись. Архитектура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72386" cy="4572000"/>
          </a:xfrm>
        </p:spPr>
        <p:txBody>
          <a:bodyPr/>
          <a:lstStyle/>
          <a:p>
            <a:r>
              <a:rPr lang="ru-RU" dirty="0" smtClean="0"/>
              <a:t>Развитие народного хозяйства страны требовало притока квалифицированных специалистов, развития научных  исследований и технических разработок, что способствовало  развитию народного образования. </a:t>
            </a:r>
          </a:p>
          <a:p>
            <a:endParaRPr lang="ru-RU" dirty="0" smtClean="0"/>
          </a:p>
          <a:p>
            <a:r>
              <a:rPr lang="ru-RU" dirty="0" smtClean="0"/>
              <a:t>Увеличилось количество начальных, средних и высших учебных заведений.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и техника.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00486" cy="48291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60-70-е года называют </a:t>
            </a:r>
            <a:r>
              <a:rPr lang="ru-RU" i="1" dirty="0" smtClean="0">
                <a:solidFill>
                  <a:srgbClr val="FF0000"/>
                </a:solidFill>
              </a:rPr>
              <a:t>«Золотым веком» химии. </a:t>
            </a:r>
            <a:r>
              <a:rPr lang="ru-RU" i="1" dirty="0" smtClean="0"/>
              <a:t>(</a:t>
            </a:r>
            <a:r>
              <a:rPr lang="ru-RU" dirty="0" smtClean="0"/>
              <a:t>Д.И Менделеев и А.М Бутлеров)</a:t>
            </a:r>
          </a:p>
          <a:p>
            <a:r>
              <a:rPr lang="ru-RU" dirty="0" smtClean="0"/>
              <a:t>В этот период интенсивно развивались общественные науки.</a:t>
            </a:r>
          </a:p>
          <a:p>
            <a:r>
              <a:rPr lang="ru-RU" i="1" dirty="0" smtClean="0"/>
              <a:t>Крупных успехов достигла отечественная историческая наука</a:t>
            </a:r>
            <a:r>
              <a:rPr lang="ru-RU" dirty="0" smtClean="0"/>
              <a:t>.(С.М Соловьев, </a:t>
            </a:r>
          </a:p>
          <a:p>
            <a:r>
              <a:rPr lang="ru-RU" dirty="0" smtClean="0"/>
              <a:t>В.О Ключевский) </a:t>
            </a:r>
          </a:p>
          <a:p>
            <a:endParaRPr lang="ru-RU" dirty="0"/>
          </a:p>
        </p:txBody>
      </p:sp>
      <p:pic>
        <p:nvPicPr>
          <p:cNvPr id="5" name="Содержимое 4" descr="424717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428604"/>
            <a:ext cx="3657600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3145b1da697ab64bb3689b3a5a42fd3a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642918"/>
            <a:ext cx="3301995" cy="3934774"/>
          </a:xfrm>
          <a:prstGeom prst="rect">
            <a:avLst/>
          </a:prstGeom>
        </p:spPr>
      </p:pic>
      <p:pic>
        <p:nvPicPr>
          <p:cNvPr id="7" name="Рисунок 6" descr="Klyuchev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786058"/>
            <a:ext cx="2638425" cy="385762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и техника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758138" cy="2928958"/>
          </a:xfrm>
        </p:spPr>
        <p:txBody>
          <a:bodyPr>
            <a:normAutofit/>
          </a:bodyPr>
          <a:lstStyle/>
          <a:p>
            <a:r>
              <a:rPr lang="ru-RU" dirty="0" smtClean="0"/>
              <a:t>С.Ф. Платонова, Е.В Тарле, Б. Е Тураева  внесли значительный вклад в развитие не только отечественной, но и мировой истории. </a:t>
            </a:r>
          </a:p>
          <a:p>
            <a:r>
              <a:rPr lang="ru-RU" dirty="0" smtClean="0"/>
              <a:t>Успешно  развивалась </a:t>
            </a:r>
            <a:r>
              <a:rPr lang="ru-RU" b="1" i="1" dirty="0" smtClean="0"/>
              <a:t>социология. </a:t>
            </a:r>
          </a:p>
          <a:p>
            <a:r>
              <a:rPr lang="ru-RU" dirty="0" smtClean="0"/>
              <a:t>Крупных успехов добилась русская  техника. В области самолетостроении. </a:t>
            </a:r>
            <a:endParaRPr lang="ru-RU" dirty="0"/>
          </a:p>
        </p:txBody>
      </p:sp>
      <p:pic>
        <p:nvPicPr>
          <p:cNvPr id="5" name="Содержимое 4" descr="Tu-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00496" y="4143380"/>
            <a:ext cx="3974240" cy="23574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1270834581_yak9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00504"/>
            <a:ext cx="3000398" cy="2071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и техника</a:t>
            </a:r>
            <a:endParaRPr lang="ru-RU" dirty="0"/>
          </a:p>
        </p:txBody>
      </p:sp>
      <p:pic>
        <p:nvPicPr>
          <p:cNvPr id="5" name="Содержимое 4" descr="0_1f133_dfa898df_XL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657600" cy="2926080"/>
          </a:xfrm>
          <a:scene3d>
            <a:camera prst="perspectiveContrastingRightFacing"/>
            <a:lightRig rig="threePt" dir="t"/>
          </a:scene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428604"/>
            <a:ext cx="3657600" cy="5743596"/>
          </a:xfrm>
        </p:spPr>
        <p:txBody>
          <a:bodyPr/>
          <a:lstStyle/>
          <a:p>
            <a:r>
              <a:rPr lang="ru-RU" dirty="0" smtClean="0"/>
              <a:t>Исследования  в области аэродинамики, ракетных двигателей занимались К.Э. Циолковский, Н.Е Жуковский.</a:t>
            </a:r>
          </a:p>
          <a:p>
            <a:r>
              <a:rPr lang="ru-RU" dirty="0" smtClean="0"/>
              <a:t>Европейскую известность получили работы Н.С. Славянова (электросварка),</a:t>
            </a:r>
          </a:p>
          <a:p>
            <a:pPr>
              <a:buNone/>
            </a:pPr>
            <a:r>
              <a:rPr lang="ru-RU" dirty="0" smtClean="0"/>
              <a:t>     С.О Макарова (кораблестроение)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Новым направлением становится критический реализм. </a:t>
            </a:r>
          </a:p>
          <a:p>
            <a:r>
              <a:rPr lang="ru-RU" i="1" dirty="0" err="1" smtClean="0"/>
              <a:t>Реали́зм</a:t>
            </a:r>
            <a:r>
              <a:rPr lang="ru-RU" dirty="0" smtClean="0"/>
              <a:t> в — правдивое изображение реальной действительности.</a:t>
            </a:r>
          </a:p>
          <a:p>
            <a:r>
              <a:rPr lang="ru-RU" dirty="0" smtClean="0"/>
              <a:t>К концу 80-х г. восходят истоки русского символизма.</a:t>
            </a:r>
            <a:endParaRPr lang="ru-RU" dirty="0"/>
          </a:p>
        </p:txBody>
      </p:sp>
      <p:pic>
        <p:nvPicPr>
          <p:cNvPr id="5" name="Содержимое 4" descr="ksiazki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571480"/>
            <a:ext cx="4086228" cy="428628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начале </a:t>
            </a:r>
            <a:r>
              <a:rPr lang="arn-CL" dirty="0" smtClean="0">
                <a:latin typeface="Arial"/>
                <a:cs typeface="Arial"/>
              </a:rPr>
              <a:t>XX</a:t>
            </a:r>
            <a:r>
              <a:rPr lang="ru-RU" dirty="0" smtClean="0">
                <a:latin typeface="Arial"/>
                <a:cs typeface="Arial"/>
              </a:rPr>
              <a:t> в. создают свои произведения Н.Ч Гумилев, А.А </a:t>
            </a:r>
          </a:p>
          <a:p>
            <a:r>
              <a:rPr lang="ru-RU" dirty="0" smtClean="0">
                <a:latin typeface="Arial"/>
                <a:cs typeface="Arial"/>
              </a:rPr>
              <a:t>Ахматова, </a:t>
            </a:r>
          </a:p>
          <a:p>
            <a:r>
              <a:rPr lang="ru-RU" dirty="0" smtClean="0">
                <a:latin typeface="Arial"/>
                <a:cs typeface="Arial"/>
              </a:rPr>
              <a:t>М.И Цветаева.</a:t>
            </a:r>
          </a:p>
          <a:p>
            <a:r>
              <a:rPr lang="ru-RU" dirty="0" smtClean="0">
                <a:latin typeface="Arial"/>
                <a:cs typeface="Arial"/>
              </a:rPr>
              <a:t>Появляется новое течение в литература- футуризм. (В. Маяковский.)</a:t>
            </a:r>
            <a:r>
              <a:rPr lang="vi-VN" dirty="0" smtClean="0"/>
              <a:t> </a:t>
            </a:r>
            <a:r>
              <a:rPr lang="vi-VN" b="1" dirty="0" smtClean="0"/>
              <a:t>лат.</a:t>
            </a:r>
            <a:r>
              <a:rPr lang="ru-RU" b="1" dirty="0" smtClean="0"/>
              <a:t> </a:t>
            </a:r>
            <a:r>
              <a:rPr lang="arn-CL" b="1" dirty="0" smtClean="0"/>
              <a:t>futurum — </a:t>
            </a:r>
            <a:r>
              <a:rPr lang="vi-VN" b="1" dirty="0" smtClean="0"/>
              <a:t>будущее</a:t>
            </a:r>
            <a:endParaRPr lang="ru-RU" b="1" dirty="0"/>
          </a:p>
        </p:txBody>
      </p:sp>
      <p:pic>
        <p:nvPicPr>
          <p:cNvPr id="5" name="Содержимое 4" descr="0_1af01_8b4a931b_L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642918"/>
            <a:ext cx="3584448" cy="4572000"/>
          </a:xfrm>
        </p:spPr>
      </p:pic>
      <p:pic>
        <p:nvPicPr>
          <p:cNvPr id="6" name="Рисунок 5" descr="1255008298_cvet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3116"/>
            <a:ext cx="3024194" cy="428628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Театр.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1898 г основан Московский художественный театр. </a:t>
            </a:r>
          </a:p>
          <a:p>
            <a:r>
              <a:rPr lang="ru-RU" dirty="0" smtClean="0"/>
              <a:t>Центрами оперного  искусства – Мариинский театр и Большой театр в Петербурге. </a:t>
            </a:r>
          </a:p>
          <a:p>
            <a:r>
              <a:rPr lang="ru-RU" dirty="0" smtClean="0"/>
              <a:t>Мировую известность получило творчество П.И Чайковского.</a:t>
            </a:r>
          </a:p>
          <a:p>
            <a:endParaRPr lang="ru-RU" dirty="0"/>
          </a:p>
        </p:txBody>
      </p:sp>
      <p:pic>
        <p:nvPicPr>
          <p:cNvPr id="5" name="Содержимое 4" descr="1183250770_tonnel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4" y="571480"/>
            <a:ext cx="4014790" cy="3214710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500306"/>
            <a:ext cx="2857520" cy="378141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423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Культура России во второй половине XIX- начала XX века.</vt:lpstr>
      <vt:lpstr>План.</vt:lpstr>
      <vt:lpstr>Образование.</vt:lpstr>
      <vt:lpstr>Наука и техника.</vt:lpstr>
      <vt:lpstr>Наука и техника</vt:lpstr>
      <vt:lpstr>Наука и техника</vt:lpstr>
      <vt:lpstr>Литература. </vt:lpstr>
      <vt:lpstr>Литература</vt:lpstr>
      <vt:lpstr>Театр. Музыка</vt:lpstr>
      <vt:lpstr>Живопись. Архитектура</vt:lpstr>
      <vt:lpstr>Живопись. Архитектура</vt:lpstr>
      <vt:lpstr>Живопись. Архитектура</vt:lpstr>
      <vt:lpstr>Живопись. Архитектура</vt:lpstr>
      <vt:lpstr>Живопись. Архитектура</vt:lpstr>
      <vt:lpstr>Живопись. Архитектура</vt:lpstr>
      <vt:lpstr>Список литературы.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России во второй половине XIX- начала XX века.</dc:title>
  <cp:lastModifiedBy>Админ</cp:lastModifiedBy>
  <cp:revision>42</cp:revision>
  <dcterms:modified xsi:type="dcterms:W3CDTF">2012-11-23T10:25:54Z</dcterms:modified>
</cp:coreProperties>
</file>