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69" r:id="rId3"/>
    <p:sldId id="256" r:id="rId4"/>
    <p:sldId id="264" r:id="rId5"/>
    <p:sldId id="265" r:id="rId6"/>
    <p:sldId id="266" r:id="rId7"/>
    <p:sldId id="267" r:id="rId8"/>
    <p:sldId id="257" r:id="rId9"/>
    <p:sldId id="273" r:id="rId10"/>
    <p:sldId id="261" r:id="rId11"/>
    <p:sldId id="263" r:id="rId12"/>
    <p:sldId id="272" r:id="rId13"/>
    <p:sldId id="271" r:id="rId14"/>
    <p:sldId id="274" r:id="rId15"/>
    <p:sldId id="275" r:id="rId16"/>
    <p:sldId id="26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0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2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F22D8-CBFA-467B-A11A-6652869DD4B3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CC958-57AC-4843-8A30-B3ACE1C9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FCA0C-4C4B-432E-BC29-AF7214BE68B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4C34B-0011-41A8-A39B-B4B7B9CB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C34B-0011-41A8-A39B-B4B7B9CB658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885852" cy="885852"/>
          </a:xfrm>
          <a:prstGeom prst="rect">
            <a:avLst/>
          </a:prstGeom>
          <a:noFill/>
        </p:spPr>
      </p:pic>
      <p:pic>
        <p:nvPicPr>
          <p:cNvPr id="8" name="Picture 4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690564" cy="690564"/>
          </a:xfrm>
          <a:prstGeom prst="rect">
            <a:avLst/>
          </a:prstGeom>
          <a:noFill/>
        </p:spPr>
      </p:pic>
      <p:pic>
        <p:nvPicPr>
          <p:cNvPr id="9" name="Picture 6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785794"/>
            <a:ext cx="404836" cy="404836"/>
          </a:xfrm>
          <a:prstGeom prst="rect">
            <a:avLst/>
          </a:prstGeom>
          <a:noFill/>
        </p:spPr>
      </p:pic>
      <p:pic>
        <p:nvPicPr>
          <p:cNvPr id="10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600076" cy="600076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600076" cy="600076"/>
          </a:xfrm>
          <a:prstGeom prst="rect">
            <a:avLst/>
          </a:prstGeom>
          <a:noFill/>
        </p:spPr>
      </p:pic>
      <p:pic>
        <p:nvPicPr>
          <p:cNvPr id="12" name="Picture 6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285992"/>
            <a:ext cx="261960" cy="261960"/>
          </a:xfrm>
          <a:prstGeom prst="rect">
            <a:avLst/>
          </a:prstGeom>
          <a:noFill/>
        </p:spPr>
      </p:pic>
      <p:pic>
        <p:nvPicPr>
          <p:cNvPr id="13" name="Picture 7" descr="C:\Documents and Settings\Ольга\Рабочий стол\анимашки\112.gif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428844"/>
            <a:ext cx="3773731" cy="4429156"/>
          </a:xfrm>
          <a:prstGeom prst="rect">
            <a:avLst/>
          </a:prstGeom>
          <a:noFill/>
        </p:spPr>
      </p:pic>
      <p:pic>
        <p:nvPicPr>
          <p:cNvPr id="14" name="Picture 8" descr="C:\Documents and Settings\Ольга\Рабочий стол\анимашки\95.gif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428750" cy="1276350"/>
          </a:xfrm>
          <a:prstGeom prst="rect">
            <a:avLst/>
          </a:prstGeom>
          <a:noFill/>
        </p:spPr>
      </p:pic>
      <p:pic>
        <p:nvPicPr>
          <p:cNvPr id="15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анимашки\95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69" y="0"/>
            <a:ext cx="1599331" cy="1428736"/>
          </a:xfrm>
          <a:prstGeom prst="rect">
            <a:avLst/>
          </a:prstGeom>
          <a:noFill/>
        </p:spPr>
      </p:pic>
      <p:pic>
        <p:nvPicPr>
          <p:cNvPr id="8" name="Picture 3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4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5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6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404836" cy="404836"/>
          </a:xfrm>
          <a:prstGeom prst="rect">
            <a:avLst/>
          </a:prstGeom>
          <a:noFill/>
        </p:spPr>
      </p:pic>
      <p:pic>
        <p:nvPicPr>
          <p:cNvPr id="12" name="Picture 6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404836" cy="4048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1285884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714380" cy="714380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714380" cy="714380"/>
          </a:xfrm>
          <a:prstGeom prst="rect">
            <a:avLst/>
          </a:prstGeom>
          <a:noFill/>
        </p:spPr>
      </p:pic>
      <p:pic>
        <p:nvPicPr>
          <p:cNvPr id="10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714380" cy="714380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анимашки\95.gif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3" y="0"/>
            <a:ext cx="1142977" cy="10210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500066" cy="500066"/>
          </a:xfrm>
          <a:prstGeom prst="rect">
            <a:avLst/>
          </a:prstGeom>
          <a:noFill/>
        </p:spPr>
      </p:pic>
      <p:pic>
        <p:nvPicPr>
          <p:cNvPr id="16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500066" cy="500066"/>
          </a:xfrm>
          <a:prstGeom prst="rect">
            <a:avLst/>
          </a:prstGeom>
          <a:noFill/>
        </p:spPr>
      </p:pic>
      <p:pic>
        <p:nvPicPr>
          <p:cNvPr id="17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500066" cy="500066"/>
          </a:xfrm>
          <a:prstGeom prst="rect">
            <a:avLst/>
          </a:prstGeom>
          <a:noFill/>
        </p:spPr>
      </p:pic>
      <p:pic>
        <p:nvPicPr>
          <p:cNvPr id="18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500066" cy="500066"/>
          </a:xfrm>
          <a:prstGeom prst="rect">
            <a:avLst/>
          </a:prstGeom>
          <a:noFill/>
        </p:spPr>
      </p:pic>
      <p:pic>
        <p:nvPicPr>
          <p:cNvPr id="19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702"/>
            <a:ext cx="500066" cy="500066"/>
          </a:xfrm>
          <a:prstGeom prst="rect">
            <a:avLst/>
          </a:prstGeom>
          <a:noFill/>
        </p:spPr>
      </p:pic>
      <p:pic>
        <p:nvPicPr>
          <p:cNvPr id="20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500066" cy="500066"/>
          </a:xfrm>
          <a:prstGeom prst="rect">
            <a:avLst/>
          </a:prstGeom>
          <a:noFill/>
        </p:spPr>
      </p:pic>
      <p:pic>
        <p:nvPicPr>
          <p:cNvPr id="21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0834"/>
            <a:ext cx="500066" cy="500066"/>
          </a:xfrm>
          <a:prstGeom prst="rect">
            <a:avLst/>
          </a:prstGeom>
          <a:noFill/>
        </p:spPr>
      </p:pic>
      <p:pic>
        <p:nvPicPr>
          <p:cNvPr id="22" name="Picture 2" descr="C:\Documents and Settings\Ольга\Рабочий стол\анимашки\95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669" y="0"/>
            <a:ext cx="1599331" cy="1428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571480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1142984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1714488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2285992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2857496"/>
            <a:ext cx="500066" cy="500066"/>
          </a:xfrm>
          <a:prstGeom prst="rect">
            <a:avLst/>
          </a:prstGeom>
          <a:noFill/>
        </p:spPr>
      </p:pic>
      <p:pic>
        <p:nvPicPr>
          <p:cNvPr id="16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3429000"/>
            <a:ext cx="500066" cy="500066"/>
          </a:xfrm>
          <a:prstGeom prst="rect">
            <a:avLst/>
          </a:prstGeom>
          <a:noFill/>
        </p:spPr>
      </p:pic>
      <p:pic>
        <p:nvPicPr>
          <p:cNvPr id="17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4000504"/>
            <a:ext cx="500066" cy="500066"/>
          </a:xfrm>
          <a:prstGeom prst="rect">
            <a:avLst/>
          </a:prstGeom>
          <a:noFill/>
        </p:spPr>
      </p:pic>
      <p:pic>
        <p:nvPicPr>
          <p:cNvPr id="18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4572008"/>
            <a:ext cx="500066" cy="500066"/>
          </a:xfrm>
          <a:prstGeom prst="rect">
            <a:avLst/>
          </a:prstGeom>
          <a:noFill/>
        </p:spPr>
      </p:pic>
      <p:pic>
        <p:nvPicPr>
          <p:cNvPr id="19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5143512"/>
            <a:ext cx="500066" cy="500066"/>
          </a:xfrm>
          <a:prstGeom prst="rect">
            <a:avLst/>
          </a:prstGeom>
          <a:noFill/>
        </p:spPr>
      </p:pic>
      <p:pic>
        <p:nvPicPr>
          <p:cNvPr id="20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5715016"/>
            <a:ext cx="500066" cy="500066"/>
          </a:xfrm>
          <a:prstGeom prst="rect">
            <a:avLst/>
          </a:prstGeom>
          <a:noFill/>
        </p:spPr>
      </p:pic>
      <p:pic>
        <p:nvPicPr>
          <p:cNvPr id="21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4" y="6357934"/>
            <a:ext cx="500066" cy="500066"/>
          </a:xfrm>
          <a:prstGeom prst="rect">
            <a:avLst/>
          </a:prstGeom>
          <a:noFill/>
        </p:spPr>
      </p:pic>
      <p:pic>
        <p:nvPicPr>
          <p:cNvPr id="22" name="Picture 2" descr="C:\Documents and Settings\Ольга\Рабочий стол\анимашки\95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9331" cy="14287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3" descr="C:\Documents and Settings\Ольга\Рабочий стол\анимашки\112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3305157"/>
            <a:ext cx="3348229" cy="3552843"/>
          </a:xfrm>
          <a:prstGeom prst="rect">
            <a:avLst/>
          </a:prstGeom>
          <a:noFill/>
        </p:spPr>
      </p:pic>
      <p:pic>
        <p:nvPicPr>
          <p:cNvPr id="7" name="Picture 4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52"/>
            <a:ext cx="928670" cy="928670"/>
          </a:xfrm>
          <a:prstGeom prst="rect">
            <a:avLst/>
          </a:prstGeom>
          <a:noFill/>
        </p:spPr>
      </p:pic>
      <p:pic>
        <p:nvPicPr>
          <p:cNvPr id="8" name="Picture 5" descr="C:\Documents and Settings\Ольга\Рабочий стол\анимашки\95.gif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861" y="0"/>
            <a:ext cx="2079139" cy="1857364"/>
          </a:xfrm>
          <a:prstGeom prst="rect">
            <a:avLst/>
          </a:prstGeom>
          <a:noFill/>
        </p:spPr>
      </p:pic>
      <p:pic>
        <p:nvPicPr>
          <p:cNvPr id="9" name="Picture 4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285860"/>
            <a:ext cx="928670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3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4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3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357298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4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28" y="2143116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5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07181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6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4643446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3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4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5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142984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6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2000240"/>
            <a:ext cx="1743084" cy="1743084"/>
          </a:xfrm>
          <a:prstGeom prst="rect">
            <a:avLst/>
          </a:prstGeom>
          <a:noFill/>
        </p:spPr>
      </p:pic>
      <p:pic>
        <p:nvPicPr>
          <p:cNvPr id="13" name="Picture 6" descr="C:\Documents and Settings\Ольга\Рабочий стол\анимашки\10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785926"/>
            <a:ext cx="1743084" cy="1743084"/>
          </a:xfrm>
          <a:prstGeom prst="rect">
            <a:avLst/>
          </a:prstGeom>
          <a:noFill/>
        </p:spPr>
      </p:pic>
      <p:pic>
        <p:nvPicPr>
          <p:cNvPr id="14" name="Picture 7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333374" cy="333374"/>
          </a:xfrm>
          <a:prstGeom prst="rect">
            <a:avLst/>
          </a:prstGeom>
          <a:noFill/>
        </p:spPr>
      </p:pic>
      <p:pic>
        <p:nvPicPr>
          <p:cNvPr id="15" name="Picture 7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33374" cy="333374"/>
          </a:xfrm>
          <a:prstGeom prst="rect">
            <a:avLst/>
          </a:prstGeom>
          <a:noFill/>
        </p:spPr>
      </p:pic>
      <p:pic>
        <p:nvPicPr>
          <p:cNvPr id="16" name="Picture 7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2"/>
            <a:ext cx="333374" cy="333374"/>
          </a:xfrm>
          <a:prstGeom prst="rect">
            <a:avLst/>
          </a:prstGeom>
          <a:noFill/>
        </p:spPr>
      </p:pic>
      <p:pic>
        <p:nvPicPr>
          <p:cNvPr id="17" name="Picture 7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714884"/>
            <a:ext cx="333374" cy="333374"/>
          </a:xfrm>
          <a:prstGeom prst="rect">
            <a:avLst/>
          </a:prstGeom>
          <a:noFill/>
        </p:spPr>
      </p:pic>
      <p:pic>
        <p:nvPicPr>
          <p:cNvPr id="18" name="Picture 7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00042"/>
            <a:ext cx="333374" cy="333374"/>
          </a:xfrm>
          <a:prstGeom prst="rect">
            <a:avLst/>
          </a:prstGeom>
          <a:noFill/>
        </p:spPr>
      </p:pic>
      <p:pic>
        <p:nvPicPr>
          <p:cNvPr id="19" name="Picture 7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28" y="1285860"/>
            <a:ext cx="333374" cy="333374"/>
          </a:xfrm>
          <a:prstGeom prst="rect">
            <a:avLst/>
          </a:prstGeom>
          <a:noFill/>
        </p:spPr>
      </p:pic>
      <p:pic>
        <p:nvPicPr>
          <p:cNvPr id="20" name="Picture 7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429000"/>
            <a:ext cx="333374" cy="333374"/>
          </a:xfrm>
          <a:prstGeom prst="rect">
            <a:avLst/>
          </a:prstGeom>
          <a:noFill/>
        </p:spPr>
      </p:pic>
      <p:pic>
        <p:nvPicPr>
          <p:cNvPr id="21" name="Picture 7" descr="C:\Documents and Settings\Ольга\Рабочий стол\анимашки\4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66" y="4714884"/>
            <a:ext cx="333374" cy="3333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BD9B98-02DE-4B70-85E1-D418B097EAEA}" type="datetimeFigureOut">
              <a:rPr lang="ru-RU" smtClean="0"/>
              <a:pPr/>
              <a:t>28.12.2011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FA1A270-46DB-450D-A50F-4996D46F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&#1043;&#1088;&#1091;&#1087;&#1087;&#1072;%20&#1059;&#1083;&#1099;&#1073;&#1082;&#1072;%20-%20&#1056;&#1086;&#1089;&#1089;&#1080;&#1081;&#1089;&#1082;&#1080;&#1081;%20&#1044;&#1077;&#1076;%20&#1052;&#1086;&#1088;&#1086;&#1079;%20(mp3ostrov.com).mp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hristmas.ru/pics/gals/272_la.jpg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50;&#1086;&#1085;&#1094;&#1077;&#1087;&#1090;.doc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file"/>
              </a:rPr>
              <a:t>«День мороза и Снегурки»</a:t>
            </a:r>
            <a:r>
              <a:rPr lang="ru-RU" b="1" dirty="0" smtClean="0"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file"/>
              </a:rPr>
              <a:t/>
            </a:r>
            <a:br>
              <a:rPr lang="ru-RU" b="1" dirty="0" smtClean="0">
                <a:solidFill>
                  <a:srgbClr val="FF00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file"/>
              </a:rPr>
            </a:b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ded moroz\Новая папка\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02433"/>
            <a:ext cx="5572164" cy="5635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Символика нового </a:t>
            </a:r>
            <a:b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года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00174"/>
            <a:ext cx="3900486" cy="4840303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Древние племена германцев верили, что в ели живёт дух леса, который хранит растения, зверей и птиц. Вот и старались они умилостивить этот могучий дух воздавали почести ели, принося к ней свои трофеи – дары, украшая её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6" descr="newy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071834" cy="63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23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3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1998 российской родиной Деда Мороза был назван Великий Устюг – древнейший город на северо-востоке Вологодской области у слияния рек Сухоны и Юга.</a:t>
            </a:r>
            <a:r>
              <a:rPr lang="ru-RU" sz="2300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50182" name="Picture 6" descr="305_l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284538"/>
            <a:ext cx="3384550" cy="2251075"/>
          </a:xfrm>
          <a:prstGeom prst="rect">
            <a:avLst/>
          </a:prstGeom>
          <a:noFill/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411413" y="620713"/>
            <a:ext cx="64087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3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Древний Дед Мороз, согласно славянским языческим мифам, обитал в ледяной избушке в стране мертвых, куда можно было попасть, пройдя через колодец.</a:t>
            </a:r>
            <a:endParaRPr lang="ru-RU" sz="2300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79388" y="5589588"/>
            <a:ext cx="87852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3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Адрес, по которому можно написать письмо Деду Морозу:</a:t>
            </a:r>
            <a:r>
              <a:rPr lang="ru-RU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162340 Россия, Вологодская обл.,                                                   </a:t>
            </a:r>
          </a:p>
          <a:p>
            <a:pPr algn="ctr"/>
            <a:r>
              <a:rPr lang="ru-RU" sz="2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г. Великий Устюг, Деду Морозу.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50825" y="3644900"/>
            <a:ext cx="51847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3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сосновом бору, в пятнадцати километрах от города была построена вотчина Деда мороза. В его деревне открыты лавка Деда Мороза, почта и музей. </a:t>
            </a:r>
            <a:endParaRPr lang="ru-RU" sz="2300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0188" name="Picture 12" descr="_18_нвг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2016125" cy="15986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4" grpId="0"/>
      <p:bldP spid="50185" grpId="0"/>
      <p:bldP spid="501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сани Деда Мороза запрягается тройка белых лошадей.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3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6502608" cy="458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5761038" cy="954088"/>
          </a:xfrm>
          <a:noFill/>
          <a:ln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Новый год на Руси</a:t>
            </a:r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71472" y="4786322"/>
            <a:ext cx="7199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Следующую поправку в календарь внесли большевики в 1917 году. Они не только подстроили его под европейский, но и Новый год отменили, как ненужный. Но скоро передумали и в 1930 году в Кремле устроили самую большую елку страны. С того времени в России празднуют два Новых года - по новому и старому стилю.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468313" y="981075"/>
            <a:ext cx="6840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древней Руси новый год начинался в марте. Его встречали как праздник весны, солнца, тепла, ожидания нового урожая.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468313" y="2060575"/>
            <a:ext cx="8351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 Х века, когда на Руси приняли христианство, новый год стали встречать по византийскому календарю - 1 сентября.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468313" y="2852738"/>
            <a:ext cx="72723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1699 году русский царь Петр 1 издал указ праздновать Новый год по европейскому обычаю - 1 января. Тем самым он изменил календарь в соответствии с западноевропейским календарем. Новый год стали праздновать 1 января, однако с отставанием на 14 дней от григорианского календаря.</a:t>
            </a:r>
            <a:endParaRPr lang="ru-RU" sz="2000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4942" name="Picture 14" descr="0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908050"/>
            <a:ext cx="1604963" cy="1203325"/>
          </a:xfrm>
          <a:prstGeom prst="rect">
            <a:avLst/>
          </a:prstGeom>
          <a:noFill/>
        </p:spPr>
      </p:pic>
      <p:pic>
        <p:nvPicPr>
          <p:cNvPr id="124946" name="Picture 1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4581525"/>
            <a:ext cx="1182688" cy="1778000"/>
          </a:xfrm>
          <a:prstGeom prst="rect">
            <a:avLst/>
          </a:prstGeom>
          <a:noFill/>
        </p:spPr>
      </p:pic>
      <p:pic>
        <p:nvPicPr>
          <p:cNvPr id="124947" name="Picture 19" descr="http://www.christmas.ru/pics/gals/272_la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740650" y="2924175"/>
            <a:ext cx="1147763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3" grpId="0"/>
      <p:bldP spid="124939" grpId="0"/>
      <p:bldP spid="124940" grpId="0"/>
      <p:bldP spid="1249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Новогодние традиции в России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68313" y="3789363"/>
            <a:ext cx="6840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Раньше в ту пору был другой праздник Святки. Веселые карнавалы, проделки ряженых, катание на санях, полночные гадания и хороводы вокруг елки - хорошо вписались в ритуал встречи Нового года. </a:t>
            </a:r>
            <a:endParaRPr lang="ru-RU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468313" y="908050"/>
            <a:ext cx="6840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В 1699 году Петр I первым пустил ракету. Извиваясь в воздухе огненной змейкой, она возвестила народу наступление Нового года с 1 января.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68313" y="2781300"/>
            <a:ext cx="8208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бочек),</a:t>
            </a:r>
            <a:r>
              <a:rPr lang="ru-RU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поскрипыванием снега на морозе, зимними детскими забавами - санками, лыжами, коньками, снежными бабами, Дедом Морозом, подарками... 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95288" y="5084763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Современный праздник сопровождается разнообразными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468313" y="1916113"/>
            <a:ext cx="698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Так пришел к нам Новый год, с елочными украшениями, огнями, кострами (которые по указу Петра устраивались по ночам с 1 по 7 января с помощью зажигания смоляных</a:t>
            </a:r>
            <a:endParaRPr lang="ru-RU" sz="2000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</p:txBody>
      </p:sp>
      <p:pic>
        <p:nvPicPr>
          <p:cNvPr id="108558" name="Picture 14" descr="_16_нв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3500438"/>
            <a:ext cx="1366838" cy="1944687"/>
          </a:xfrm>
          <a:prstGeom prst="rect">
            <a:avLst/>
          </a:prstGeom>
          <a:noFill/>
        </p:spPr>
      </p:pic>
      <p:pic>
        <p:nvPicPr>
          <p:cNvPr id="108560" name="Picture 16" descr="Салю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908050"/>
            <a:ext cx="1368425" cy="1973263"/>
          </a:xfrm>
          <a:prstGeom prst="rect">
            <a:avLst/>
          </a:prstGeom>
          <a:noFill/>
        </p:spPr>
      </p:pic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395288" y="5373688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эстрадными мероприятиями, застольем, народными гуляниями и ярким фейерверком. К Новому году все готовят подарки. Подарки принято оставлять под елкой или же передавать их через Деда Мороза.</a:t>
            </a:r>
            <a:r>
              <a:rPr lang="ru-RU" sz="2000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51" grpId="0"/>
      <p:bldP spid="108552" grpId="0"/>
      <p:bldP spid="108553" grpId="0"/>
      <p:bldP spid="108554" grpId="0"/>
      <p:bldP spid="108556" grpId="0"/>
      <p:bldP spid="108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ПИСЬМ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Презинтацию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создал </a:t>
            </a:r>
          </a:p>
          <a:p>
            <a:pPr algn="ctr">
              <a:buNone/>
            </a:pP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Ученик </a:t>
            </a:r>
            <a:r>
              <a:rPr lang="en-US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VIII 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класса (</a:t>
            </a:r>
            <a:r>
              <a:rPr lang="en-US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 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гр.)</a:t>
            </a:r>
          </a:p>
          <a:p>
            <a:pPr algn="ctr">
              <a:buNone/>
            </a:pP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МОУ 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«Лицей№1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Байзулаев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Алим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0"/>
            <a:ext cx="2786082" cy="45719"/>
          </a:xfrm>
        </p:spPr>
        <p:txBody>
          <a:bodyPr>
            <a:normAutofit fontScale="90000"/>
          </a:bodyPr>
          <a:lstStyle/>
          <a:p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072329" y="5572140"/>
            <a:ext cx="45719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00042"/>
            <a:ext cx="707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Цель:</a:t>
            </a:r>
            <a:r>
              <a:rPr lang="en-US" b="1" dirty="0" smtClean="0">
                <a:solidFill>
                  <a:srgbClr val="0099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формирование представления о 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file"/>
              </a:rPr>
              <a:t>концепте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«Дед Мороз»</a:t>
            </a:r>
          </a:p>
          <a:p>
            <a:pPr algn="ctr">
              <a:buFontTx/>
              <a:buNone/>
            </a:pP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5950225"/>
            <a:ext cx="6429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100E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6500858" cy="463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28736"/>
            <a:ext cx="4114800" cy="378621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Самым первым Дедом Морозом был Святой Николай. Уходя, он оставил приютившей его бедной семье золотые яблоки в башмачке перед камином. 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4" descr="kbdm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3575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428604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66"/>
              </a:solidFill>
            </a:endParaRPr>
          </a:p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785794"/>
            <a:ext cx="60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ПРА-ПРА-ПРАДЕД МОРОЗ</a:t>
            </a:r>
            <a:endParaRPr lang="ru-RU" sz="3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357298"/>
            <a:ext cx="4043362" cy="4357718"/>
          </a:xfrm>
        </p:spPr>
        <p:txBody>
          <a:bodyPr/>
          <a:lstStyle/>
          <a:p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 Франции два Деда Мороза: одного зовут  "Дед Январь" –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Пер - </a:t>
            </a:r>
            <a:r>
              <a:rPr lang="ru-RU" sz="2000" dirty="0" err="1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Ноэль</a:t>
            </a: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ходит с посохом и носит широкополую шляпу.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Он приносит детям в корзине подарки. Второго зовут –Шаланд.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Этот бородатый старик носит меховую шапку и тёплый дорожный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плащ. В его корзине спрятаны розги для непослушных и 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ленивых детей</a:t>
            </a:r>
            <a:r>
              <a:rPr lang="ru-RU" sz="2000" b="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u-RU" b="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4" descr="kbdm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318" y="1571612"/>
            <a:ext cx="347424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500042"/>
            <a:ext cx="4944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Коллеги за границей</a:t>
            </a:r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285860"/>
            <a:ext cx="4400552" cy="4429156"/>
          </a:xfrm>
        </p:spPr>
        <p:txBody>
          <a:bodyPr/>
          <a:lstStyle/>
          <a:p>
            <a:r>
              <a:rPr lang="ru-RU" sz="2000" dirty="0" smtClean="0">
                <a:solidFill>
                  <a:srgbClr val="3100E6"/>
                </a:solidFill>
              </a:rPr>
              <a:t> </a:t>
            </a: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Финский Дед Мороз - </a:t>
            </a:r>
            <a:r>
              <a:rPr lang="ru-RU" sz="2000" dirty="0" err="1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Йоллупукки</a:t>
            </a: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живет в Лапландии и с 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удовольствием отвечает на письма детей. Он носит высокую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конусообразную шапку, длинные волосы и красную одежду. Его 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окружают гномы в островерхих шапочках и накидках.</a:t>
            </a:r>
            <a:endParaRPr lang="ru-RU" sz="2000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4" descr="kbdm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286148" cy="50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500174"/>
            <a:ext cx="4400552" cy="4714908"/>
          </a:xfrm>
        </p:spPr>
        <p:txBody>
          <a:bodyPr/>
          <a:lstStyle/>
          <a:p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США, Канаде, Великобритании и странах Западной Европы его зовут Санта-Клаус. Он одет в красную курточку, отороченную белым мехом и в красные шаровары. На голове – красный </a:t>
            </a:r>
            <a:r>
              <a:rPr lang="ru-RU" sz="2000" dirty="0" err="1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колпак.Санта</a:t>
            </a: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Клаус курит трубку, путешествует по воздуху на оленях и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входит в дом через трубу. Дети оставляют ему под ёлкой </a:t>
            </a:r>
            <a:b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молоко и печенье.</a:t>
            </a:r>
            <a:r>
              <a:rPr lang="ru-RU" sz="2000" b="0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2000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4" descr="kbdm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1432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Дед мороз</a:t>
            </a:r>
            <a:endParaRPr lang="ru-RU" i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D:\мамина папка\единая коллекция цифровых технологий\шаблоны для презентаций\Сказочные персонажи\зимние картинки\1257114277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00174"/>
            <a:ext cx="3357586" cy="4525963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4286248" y="1428736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старину его называли по-разному: Дед Трескун, Мороз </a:t>
            </a:r>
            <a:r>
              <a:rPr lang="ru-RU" dirty="0" err="1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Ёлкич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Студенец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Дед,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Мороз, </a:t>
            </a:r>
            <a:r>
              <a:rPr lang="ru-RU" dirty="0" err="1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Мороз Красный нос.</a:t>
            </a:r>
            <a:endParaRPr lang="ru-RU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3000372"/>
            <a:ext cx="40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 чаще, с уважением, по имени-отчеству: Мороз-Иванович.</a:t>
            </a:r>
            <a:endParaRPr lang="ru-RU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4500570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настоящее время его зовут Дедом Морозом.</a:t>
            </a:r>
            <a:endParaRPr lang="ru-RU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85918" y="714356"/>
            <a:ext cx="62151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В старину, когда Дед Мороз был помоложе и поэнергичнее, он не только раздавал подарки детям и взрослым, но и пошаливал: портил посевы и жилища тех, кто его разгневал (или не угостил как надо). </a:t>
            </a:r>
          </a:p>
        </p:txBody>
      </p:sp>
      <p:pic>
        <p:nvPicPr>
          <p:cNvPr id="51206" name="Picture 6" descr="b77b1c4b9f4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2686050" cy="4027488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928926" y="3214686"/>
            <a:ext cx="5832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Сейчас он значительно подобрел и обычно ограничивается хождением по гостям под Новый Год и распределением подарков. Правда, иногда требует, чтобы получатель предварительно спел ему песенку или рассказал стишок. </a:t>
            </a:r>
            <a:endParaRPr lang="ru-RU" sz="2400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8581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Снегурочка - внучка Деда Мороза</a:t>
            </a:r>
            <a:r>
              <a:rPr lang="ru-RU" sz="3600" b="1" dirty="0" smtClean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4" descr="401_la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571900" cy="5312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1714488"/>
            <a:ext cx="400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Самое главное отличие русского Деда Мороза - его неизменная спутница, внучка Снегурочка. Образ Снегурочки - символ застывших вод. </a:t>
            </a:r>
            <a:endParaRPr lang="ru-RU" dirty="0" smtClean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2857496"/>
            <a:ext cx="4500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Ни один из его зарубежных собратьев не имеет такого милого сопровождения. Оно и понятно: в одиночестве да на Крайнем Севере, где одни тюлени да белые медведи, с тоски умереть можно! А с внучкой веселее. </a:t>
            </a:r>
            <a:endParaRPr lang="ru-RU" dirty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Снегурочка - явление уникальное, свойственное только нашему Новому году. </a:t>
            </a:r>
            <a:endParaRPr lang="en-US" b="1" dirty="0" smtClean="0">
              <a:solidFill>
                <a:srgbClr val="3100E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5072074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Снегурочка всегда молода, необычайно красива, немного грустна... Но при этом она – самый милый персонаж новогодних праздников.</a:t>
            </a:r>
            <a:r>
              <a:rPr lang="ru-RU" dirty="0" smtClean="0">
                <a:solidFill>
                  <a:srgbClr val="3100E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ёл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CF3562-180F-42C2-A519-0CCE7107D4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ёлка</Template>
  <TotalTime>245</TotalTime>
  <Words>809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ёлка</vt:lpstr>
      <vt:lpstr>«День мороза и Снегурки» </vt:lpstr>
      <vt:lpstr>Слайд 2</vt:lpstr>
      <vt:lpstr>Самым первым Дедом Морозом был Святой Николай. Уходя, он оставил приютившей его бедной семье золотые яблоки в башмачке перед камином.  </vt:lpstr>
      <vt:lpstr>Во Франции два Деда Мороза: одного зовут  "Дед Январь" –  Пер - Ноэль, ходит с посохом и носит широкополую шляпу.  Он приносит детям в корзине подарки. Второго зовут –Шаланд. Этот бородатый старик носит меховую шапку и тёплый дорожный  плащ. В его корзине спрятаны розги для непослушных и  ленивых детей. </vt:lpstr>
      <vt:lpstr> Финский Дед Мороз - Йоллупукки живет в Лапландии и с  удовольствием отвечает на письма детей. Он носит высокую конусообразную шапку, длинные волосы и красную одежду. Его  окружают гномы в островерхих шапочках и накидках.</vt:lpstr>
      <vt:lpstr> В США, Канаде, Великобритании и странах Западной Европы его зовут Санта-Клаус. Он одет в красную курточку, отороченную белым мехом и в красные шаровары. На голове – красный колпак.Санта Клаус курит трубку, путешествует по воздуху на оленях и входит в дом через трубу. Дети оставляют ему под ёлкой  молоко и печенье. </vt:lpstr>
      <vt:lpstr>Дед мороз</vt:lpstr>
      <vt:lpstr>Слайд 8</vt:lpstr>
      <vt:lpstr>Снегурочка - внучка Деда Мороза  </vt:lpstr>
      <vt:lpstr>Символика нового  года</vt:lpstr>
      <vt:lpstr>Слайд 11</vt:lpstr>
      <vt:lpstr>В сани Деда Мороза запрягается тройка белых лошадей. </vt:lpstr>
      <vt:lpstr>Новый год на Руси </vt:lpstr>
      <vt:lpstr>Новогодние традиции в России</vt:lpstr>
      <vt:lpstr>Слайд 15</vt:lpstr>
      <vt:lpstr>Слайд 16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мороза и Снегурки»</dc:title>
  <dc:creator>DNA7 X86</dc:creator>
  <cp:lastModifiedBy>DNA7 X86</cp:lastModifiedBy>
  <cp:revision>31</cp:revision>
  <dcterms:created xsi:type="dcterms:W3CDTF">2011-12-19T15:14:17Z</dcterms:created>
  <dcterms:modified xsi:type="dcterms:W3CDTF">2011-12-28T05:28:31Z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TC024243289991</vt:lpwstr>
  </property>
</Properties>
</file>