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8" r:id="rId3"/>
    <p:sldId id="272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90" r:id="rId19"/>
    <p:sldId id="291" r:id="rId20"/>
    <p:sldId id="292" r:id="rId21"/>
    <p:sldId id="295" r:id="rId22"/>
    <p:sldId id="293" r:id="rId23"/>
    <p:sldId id="294" r:id="rId24"/>
    <p:sldId id="273" r:id="rId25"/>
    <p:sldId id="274" r:id="rId26"/>
    <p:sldId id="275" r:id="rId27"/>
    <p:sldId id="276" r:id="rId28"/>
    <p:sldId id="277" r:id="rId29"/>
    <p:sldId id="278" r:id="rId30"/>
    <p:sldId id="280" r:id="rId31"/>
    <p:sldId id="281" r:id="rId32"/>
    <p:sldId id="282" r:id="rId33"/>
    <p:sldId id="283" r:id="rId34"/>
    <p:sldId id="284" r:id="rId35"/>
    <p:sldId id="285" r:id="rId36"/>
    <p:sldId id="287" r:id="rId37"/>
    <p:sldId id="288" r:id="rId38"/>
    <p:sldId id="289" r:id="rId39"/>
    <p:sldId id="296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barsic.spbu.ru/olymp/index.html" TargetMode="External"/><Relationship Id="rId2" Type="http://schemas.openxmlformats.org/officeDocument/2006/relationships/hyperlink" Target="http://www.spbu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Интернет-олимпиад</a:t>
            </a:r>
            <a:r>
              <a:rPr lang="ru-RU" dirty="0" smtClean="0"/>
              <a:t> СПбГУ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Тренировка</a:t>
            </a:r>
          </a:p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9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 / 4 </a:t>
            </a:r>
            <a:endParaRPr lang="ru-RU" dirty="0" smtClean="0"/>
          </a:p>
          <a:p>
            <a:r>
              <a:rPr lang="en-US" dirty="0" smtClean="0"/>
              <a:t> V / 3 </a:t>
            </a:r>
            <a:endParaRPr lang="ru-RU" dirty="0" smtClean="0"/>
          </a:p>
          <a:p>
            <a:r>
              <a:rPr lang="en-US" dirty="0" smtClean="0"/>
              <a:t> 2V / 3 </a:t>
            </a:r>
            <a:endParaRPr lang="ru-RU" dirty="0" smtClean="0"/>
          </a:p>
          <a:p>
            <a:r>
              <a:rPr lang="en-US" dirty="0" smtClean="0"/>
              <a:t> V / 2 </a:t>
            </a:r>
            <a:endParaRPr lang="ru-RU" dirty="0" smtClean="0"/>
          </a:p>
          <a:p>
            <a:r>
              <a:rPr lang="en-US" dirty="0" smtClean="0"/>
              <a:t> V</a:t>
            </a:r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Железнодорожный вагон массой </a:t>
            </a:r>
            <a:r>
              <a:rPr lang="ru-RU" sz="2800" dirty="0" err="1" smtClean="0"/>
              <a:t>m</a:t>
            </a:r>
            <a:r>
              <a:rPr lang="ru-RU" sz="2800" dirty="0" smtClean="0"/>
              <a:t>, движущийся со скоростью V, сталкивается с неподвижным вагоном массой 2m и сцепляется с ним. С какой скоростью движутся вагоны после столкновения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2530" name="Picture 2" descr="ener_s1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4329126" cy="2783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10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9 Н</a:t>
            </a:r>
          </a:p>
          <a:p>
            <a:r>
              <a:rPr lang="ru-RU" dirty="0" smtClean="0"/>
              <a:t> 10 Н</a:t>
            </a:r>
          </a:p>
          <a:p>
            <a:r>
              <a:rPr lang="ru-RU" dirty="0" smtClean="0"/>
              <a:t> Среди ответов 1 - 4 нет правильного. </a:t>
            </a:r>
          </a:p>
          <a:p>
            <a:r>
              <a:rPr lang="ru-RU" dirty="0" smtClean="0"/>
              <a:t> 0 </a:t>
            </a:r>
          </a:p>
          <a:p>
            <a:r>
              <a:rPr lang="ru-RU" dirty="0" smtClean="0"/>
              <a:t> 11 Н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Лифт двигается вертикально вверх, замедляясь. Модуль ускорения равен 1 м/с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. Определите вес тела массой 1 кг, находящегося в лифте. Ускорение свободного падения принять равным 10 м/с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3554" name="Picture 2" descr="dyn_cd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52"/>
            <a:ext cx="4257688" cy="2737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T =  2 с, V = 0.5 Гц</a:t>
            </a:r>
          </a:p>
          <a:p>
            <a:r>
              <a:rPr lang="ru-RU" dirty="0" smtClean="0"/>
              <a:t> T =12 с, V = 12 Гц </a:t>
            </a:r>
          </a:p>
          <a:p>
            <a:r>
              <a:rPr lang="ru-RU" dirty="0" smtClean="0"/>
              <a:t> T =0.5 с, V = 2 Гц </a:t>
            </a:r>
          </a:p>
          <a:p>
            <a:r>
              <a:rPr lang="ru-RU" dirty="0" smtClean="0"/>
              <a:t> T =  6 с, V = 6 Гц </a:t>
            </a:r>
          </a:p>
          <a:p>
            <a:r>
              <a:rPr lang="ru-RU" dirty="0" smtClean="0"/>
              <a:t> T =  1 с, V = 1 Гц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 шесть секунд математический маятник совершает двенадцать колебаний. Чему равны период T и частота V колебаний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4578" name="Picture 2" descr="vibr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290"/>
            <a:ext cx="3971936" cy="2553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Среди графиков 1 - 4 нет правильного. </a:t>
            </a:r>
          </a:p>
          <a:p>
            <a:r>
              <a:rPr lang="ru-RU" dirty="0" smtClean="0"/>
              <a:t> 3 </a:t>
            </a:r>
          </a:p>
          <a:p>
            <a:r>
              <a:rPr lang="ru-RU" dirty="0" smtClean="0"/>
              <a:t> 4 </a:t>
            </a:r>
          </a:p>
          <a:p>
            <a:r>
              <a:rPr lang="ru-RU" dirty="0" smtClean="0"/>
              <a:t> 1 </a:t>
            </a:r>
          </a:p>
          <a:p>
            <a:r>
              <a:rPr lang="ru-RU" dirty="0" smtClean="0"/>
              <a:t> 2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Модуль скорости тела, движущегося прямолинейно, изменялся во времени по закону, представленному на рисунке (слева вверху). Выберите график изменения во времени равнодействующей всех сил.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5602" name="Picture 2" descr="dyn_sh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52"/>
            <a:ext cx="4186250" cy="2691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13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 </a:t>
            </a:r>
          </a:p>
          <a:p>
            <a:r>
              <a:rPr lang="ru-RU" dirty="0" smtClean="0"/>
              <a:t> 4 </a:t>
            </a:r>
          </a:p>
          <a:p>
            <a:r>
              <a:rPr lang="ru-RU" dirty="0" smtClean="0"/>
              <a:t> Равнодействующая всех сил равна нулю. </a:t>
            </a:r>
          </a:p>
          <a:p>
            <a:r>
              <a:rPr lang="ru-RU" dirty="0" smtClean="0"/>
              <a:t> 1 </a:t>
            </a:r>
          </a:p>
          <a:p>
            <a:r>
              <a:rPr lang="ru-RU" dirty="0" smtClean="0"/>
              <a:t> 3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Шар, подвешенный на нити, равномерно движется по окружности в горизонтальной плоскости. Какое направление имеет вектор равнодействующей всех сил, приложенных к нему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6626" name="Picture 2" descr="dyn_sh2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14290"/>
            <a:ext cx="4186250" cy="2691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14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2 </a:t>
            </a:r>
          </a:p>
          <a:p>
            <a:r>
              <a:rPr lang="ru-RU" dirty="0" smtClean="0"/>
              <a:t> 4 </a:t>
            </a:r>
          </a:p>
          <a:p>
            <a:r>
              <a:rPr lang="ru-RU" dirty="0" smtClean="0"/>
              <a:t> Равнодействующая всех сил равна нулю. </a:t>
            </a:r>
          </a:p>
          <a:p>
            <a:r>
              <a:rPr lang="ru-RU" dirty="0" smtClean="0"/>
              <a:t> 1 </a:t>
            </a:r>
          </a:p>
          <a:p>
            <a:r>
              <a:rPr lang="ru-RU" dirty="0" smtClean="0"/>
              <a:t> 3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Шар, подвешенный на нити, равномерно движется по окружности в горизонтальной плоскости. Какое направление имеет вектор равнодействующей всех сил, приложенных к нему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13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3714752"/>
            <a:ext cx="3540114" cy="28400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</a:t>
            </a:r>
          </a:p>
          <a:p>
            <a:r>
              <a:rPr lang="ru-RU" dirty="0" smtClean="0"/>
              <a:t> 3 </a:t>
            </a:r>
          </a:p>
          <a:p>
            <a:r>
              <a:rPr lang="ru-RU" dirty="0" smtClean="0"/>
              <a:t> 5 </a:t>
            </a:r>
          </a:p>
          <a:p>
            <a:r>
              <a:rPr lang="ru-RU" dirty="0" smtClean="0"/>
              <a:t> 2 </a:t>
            </a:r>
          </a:p>
          <a:p>
            <a:r>
              <a:rPr lang="ru-RU" dirty="0" smtClean="0"/>
              <a:t> 4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рисунке изображены векторы скорости V и ускорения А мяча. Какое из представленных в правой части рисунка направлений имеет вектор равнодействующей всех сил, приложенных к мячу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7650" name="Picture 2" descr="dyn_sh2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14290"/>
            <a:ext cx="3900498" cy="2507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14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3714752"/>
            <a:ext cx="3825866" cy="284003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После достижения скорости V, направленной вниз. </a:t>
            </a:r>
          </a:p>
          <a:p>
            <a:r>
              <a:rPr lang="ru-RU" dirty="0" smtClean="0"/>
              <a:t> Сразу после обрыва троса.</a:t>
            </a:r>
          </a:p>
          <a:p>
            <a:r>
              <a:rPr lang="ru-RU" dirty="0" smtClean="0"/>
              <a:t> После изменения направления движения. </a:t>
            </a:r>
          </a:p>
          <a:p>
            <a:r>
              <a:rPr lang="ru-RU" dirty="0" smtClean="0"/>
              <a:t> Никогда. </a:t>
            </a:r>
          </a:p>
          <a:p>
            <a:r>
              <a:rPr lang="ru-RU" dirty="0" smtClean="0"/>
              <a:t> Среди ответов 1 - 4 нет правильного.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4429156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Лифт двигался со скоростью V вертикально вверх под действием силы тяги моторов лифта. После обрыва троса он начал двигаться только под действием силы тяжести. В какой момент времени в лифте наступит состояние невесомости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9698" name="Picture 2" descr="dyn_cd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290"/>
            <a:ext cx="3971936" cy="2553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19063"/>
            <a:ext cx="8143875" cy="661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Задание 17</a:t>
            </a:r>
            <a:br>
              <a:rPr lang="ru-RU" sz="2800" b="1" dirty="0" smtClean="0"/>
            </a:br>
            <a:r>
              <a:rPr lang="ru-RU" sz="2800" b="1" dirty="0" smtClean="0"/>
              <a:t>Измерьте среднюю и мгновенную скорость тележки (12 баллов)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52864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 наклонному рельсу из точки с координатой х=0 из состояния покоя начинает равноускоренно двигаться тележка. Определите </a:t>
            </a:r>
            <a:r>
              <a:rPr lang="ru-RU" sz="2000" b="1" dirty="0" smtClean="0"/>
              <a:t>время движения тележки</a:t>
            </a:r>
            <a:r>
              <a:rPr lang="ru-RU" sz="2000" dirty="0" smtClean="0"/>
              <a:t> до её удара о стенку, а также её </a:t>
            </a:r>
            <a:r>
              <a:rPr lang="ru-RU" sz="2000" b="1" dirty="0" smtClean="0"/>
              <a:t>среднюю и конечную скорость</a:t>
            </a:r>
            <a:r>
              <a:rPr lang="ru-RU" sz="2000" dirty="0" smtClean="0"/>
              <a:t> на отрезке от x=0 до x=0.5 м</a:t>
            </a:r>
            <a:br>
              <a:rPr lang="ru-RU" sz="2000" dirty="0" smtClean="0"/>
            </a:br>
            <a:r>
              <a:rPr lang="ru-RU" sz="2000" dirty="0" smtClean="0"/>
              <a:t>Время определите с точностью до тысячных, а остальные величины до сотых, и отошлите результаты на сервер. В промежуточных вычислениях сохраняйте не менее 4 значащих цифр. Оптические датчики срабатывают при пересечении светового луча датчика флажком тележки. Положение ворот с оптическими датчиками можно изменять при помощи мыши или задавая значения их координат х1 и х2 при помощи клавиатуры. </a:t>
            </a:r>
            <a:br>
              <a:rPr lang="ru-RU" sz="2000" dirty="0" smtClean="0"/>
            </a:br>
            <a:r>
              <a:rPr lang="ru-RU" sz="2000" dirty="0" smtClean="0"/>
              <a:t>       Внимание: задание можно выполнять только из проигрывателя BARSIC. </a:t>
            </a:r>
            <a:br>
              <a:rPr lang="ru-RU" sz="2000" dirty="0" smtClean="0"/>
            </a:br>
            <a:r>
              <a:rPr lang="ru-RU" sz="2000" dirty="0" smtClean="0"/>
              <a:t>       В калькуляторе можно использовать сложение, вычитание, умножение *, деление /, функции </a:t>
            </a:r>
            <a:r>
              <a:rPr lang="ru-RU" sz="2000" dirty="0" err="1" smtClean="0"/>
              <a:t>sqrt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) - квадратный корень из </a:t>
            </a:r>
            <a:r>
              <a:rPr lang="ru-RU" sz="2000" dirty="0" err="1" smtClean="0"/>
              <a:t>x</a:t>
            </a:r>
            <a:r>
              <a:rPr lang="ru-RU" sz="2000" dirty="0" smtClean="0"/>
              <a:t>, а также </a:t>
            </a:r>
            <a:r>
              <a:rPr lang="ru-RU" sz="2000" dirty="0" err="1" smtClean="0"/>
              <a:t>sin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), </a:t>
            </a:r>
            <a:r>
              <a:rPr lang="ru-RU" sz="2000" dirty="0" err="1" smtClean="0"/>
              <a:t>cos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), </a:t>
            </a:r>
            <a:r>
              <a:rPr lang="ru-RU" sz="2000" dirty="0" err="1" smtClean="0"/>
              <a:t>tg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), </a:t>
            </a:r>
            <a:r>
              <a:rPr lang="ru-RU" sz="2000" dirty="0" err="1" smtClean="0"/>
              <a:t>arcsin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), </a:t>
            </a:r>
            <a:r>
              <a:rPr lang="ru-RU" sz="2000" dirty="0" err="1" smtClean="0"/>
              <a:t>arccos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), </a:t>
            </a:r>
            <a:r>
              <a:rPr lang="ru-RU" sz="2000" dirty="0" err="1" smtClean="0"/>
              <a:t>arctg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) и т.д., а также выражения любой сложности с использованием этих операций (не забывайте заключать части выражений в круглые скобки и ставить символ умножения).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Равноускоренным. </a:t>
            </a:r>
          </a:p>
          <a:p>
            <a:r>
              <a:rPr lang="ru-RU" dirty="0" smtClean="0"/>
              <a:t> Скорость тела возрастала. </a:t>
            </a:r>
          </a:p>
          <a:p>
            <a:r>
              <a:rPr lang="ru-RU" dirty="0" smtClean="0"/>
              <a:t> Скорость тела убывала. </a:t>
            </a:r>
          </a:p>
          <a:p>
            <a:r>
              <a:rPr lang="ru-RU" dirty="0" smtClean="0"/>
              <a:t> Равномерным. </a:t>
            </a:r>
          </a:p>
          <a:p>
            <a:r>
              <a:rPr lang="ru-RU" dirty="0" smtClean="0"/>
              <a:t> Тело покоилось.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Тело начинает двигаться из состояния покоя. На рисунке представлен график зависимости от времени модуля F равнодействующей всех сил. Направление равнодействующей не изменяется со временем. Каким было движение тела в промежутке от </a:t>
            </a:r>
            <a:r>
              <a:rPr lang="ru-RU" sz="2800" dirty="0" err="1" smtClean="0"/>
              <a:t>t</a:t>
            </a:r>
            <a:r>
              <a:rPr lang="ru-RU" sz="2800" dirty="0" smtClean="0"/>
              <a:t> = 4 </a:t>
            </a:r>
            <a:r>
              <a:rPr lang="ru-RU" sz="2800" dirty="0" err="1" smtClean="0"/>
              <a:t>c</a:t>
            </a:r>
            <a:r>
              <a:rPr lang="ru-RU" sz="2800" dirty="0" smtClean="0"/>
              <a:t> до </a:t>
            </a:r>
            <a:r>
              <a:rPr lang="ru-RU" sz="2800" dirty="0" err="1" smtClean="0"/>
              <a:t>t</a:t>
            </a:r>
            <a:r>
              <a:rPr lang="ru-RU" sz="2800" dirty="0" smtClean="0"/>
              <a:t> = 6 </a:t>
            </a:r>
            <a:r>
              <a:rPr lang="ru-RU" sz="2800" dirty="0" err="1" smtClean="0"/>
              <a:t>c</a:t>
            </a:r>
            <a:r>
              <a:rPr lang="ru-RU" sz="2800" dirty="0" smtClean="0"/>
              <a:t>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15362" name="Picture 2" descr="dyn_sh2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290"/>
            <a:ext cx="4114812" cy="2645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641696"/>
            <a:ext cx="9143999" cy="514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36029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642918"/>
            <a:ext cx="3286148" cy="95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571612"/>
            <a:ext cx="6245418" cy="98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2428868"/>
            <a:ext cx="4695774" cy="136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3929066"/>
            <a:ext cx="4726581" cy="125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Задание 17. Измерьте среднюю и мгновенную скорость тележки (12 баллов)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 наклонному рельсу из точки с координатой х=0 из состояния покоя начинает равноускоренно двигаться тележка. Определите </a:t>
            </a:r>
            <a:r>
              <a:rPr lang="ru-RU" b="1" dirty="0" smtClean="0"/>
              <a:t>время движения тележки</a:t>
            </a:r>
            <a:r>
              <a:rPr lang="ru-RU" dirty="0" smtClean="0"/>
              <a:t> до её удара о стенку, а также её </a:t>
            </a:r>
            <a:r>
              <a:rPr lang="ru-RU" b="1" dirty="0" smtClean="0"/>
              <a:t>среднюю и конечную скорость</a:t>
            </a:r>
            <a:r>
              <a:rPr lang="ru-RU" dirty="0" smtClean="0"/>
              <a:t> на отрезке от x=0 до x=0.5 м</a:t>
            </a:r>
            <a:br>
              <a:rPr lang="ru-RU" dirty="0" smtClean="0"/>
            </a:br>
            <a:r>
              <a:rPr lang="ru-RU" dirty="0" smtClean="0"/>
              <a:t>Время определите с точностью до тысячных, а остальные величины до сотых, и отошлите результаты на сервер. В промежуточных вычислениях сохраняйте не менее 4 значащих цифр. Оптические датчики срабатывают при пересечении светового луча датчика флажком тележки. Положение ворот с оптическими датчиками можно изменять при помощи мыши или задавая значения их координат х1 и х2 при помощи клавиатуры. </a:t>
            </a:r>
            <a:br>
              <a:rPr lang="ru-RU" dirty="0" smtClean="0"/>
            </a:br>
            <a:r>
              <a:rPr lang="ru-RU" dirty="0" smtClean="0"/>
              <a:t>       Внимание: задание можно выполнять только из проигрывателя BARSIC. </a:t>
            </a:r>
            <a:br>
              <a:rPr lang="ru-RU" dirty="0" smtClean="0"/>
            </a:br>
            <a:r>
              <a:rPr lang="ru-RU" dirty="0" smtClean="0"/>
              <a:t>       В калькуляторе можно использовать сложение, вычитание, умножение *, деление /, функции </a:t>
            </a:r>
            <a:r>
              <a:rPr lang="ru-RU" dirty="0" err="1" smtClean="0"/>
              <a:t>sqrt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- квадратный корень из </a:t>
            </a:r>
            <a:r>
              <a:rPr lang="ru-RU" dirty="0" err="1" smtClean="0"/>
              <a:t>x</a:t>
            </a:r>
            <a:r>
              <a:rPr lang="ru-RU" dirty="0" smtClean="0"/>
              <a:t>, а также </a:t>
            </a:r>
            <a:r>
              <a:rPr lang="ru-RU" dirty="0" err="1" smtClean="0"/>
              <a:t>sin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), </a:t>
            </a:r>
            <a:r>
              <a:rPr lang="ru-RU" dirty="0" err="1" smtClean="0"/>
              <a:t>cos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), </a:t>
            </a:r>
            <a:r>
              <a:rPr lang="ru-RU" dirty="0" err="1" smtClean="0"/>
              <a:t>tg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), </a:t>
            </a:r>
            <a:r>
              <a:rPr lang="ru-RU" dirty="0" err="1" smtClean="0"/>
              <a:t>arcsin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), </a:t>
            </a:r>
            <a:r>
              <a:rPr lang="ru-RU" dirty="0" err="1" smtClean="0"/>
              <a:t>arccos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), </a:t>
            </a:r>
            <a:r>
              <a:rPr lang="ru-RU" dirty="0" err="1" smtClean="0"/>
              <a:t>arctg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и т.д., а также выражения любой сложности с использованием этих операций (не забывайте заключать части выражений в круглые скобки и ставить символ умножения).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714620"/>
            <a:ext cx="8858280" cy="3687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опыта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3: Сопротивления резисторов (30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Найдите, чему равны сопротивления резисторов. Соберите для этого необходимую электрическую схему, проведите измерения и выполните расчеты. Добивайтесь максимальной точности измерений! Занесите результаты в отчёт, величины сопротивлений указывать с точностью до одного </a:t>
            </a:r>
            <a:r>
              <a:rPr lang="ru-RU" dirty="0" err="1" smtClean="0"/>
              <a:t>ома</a:t>
            </a:r>
            <a:r>
              <a:rPr lang="ru-RU" dirty="0" smtClean="0"/>
              <a:t>. Буква </a:t>
            </a:r>
            <a:r>
              <a:rPr lang="ru-RU" dirty="0" err="1" smtClean="0"/>
              <a:t>μ </a:t>
            </a:r>
            <a:r>
              <a:rPr lang="ru-RU" dirty="0" smtClean="0"/>
              <a:t>у диапазона означает "микро", буква </a:t>
            </a:r>
            <a:r>
              <a:rPr lang="ru-RU" dirty="0" err="1" smtClean="0"/>
              <a:t>m</a:t>
            </a:r>
            <a:r>
              <a:rPr lang="ru-RU" dirty="0" smtClean="0"/>
              <a:t> - "</a:t>
            </a:r>
            <a:r>
              <a:rPr lang="ru-RU" dirty="0" err="1" smtClean="0"/>
              <a:t>милли</a:t>
            </a:r>
            <a:r>
              <a:rPr lang="ru-RU" dirty="0" smtClean="0"/>
              <a:t>". </a:t>
            </a:r>
          </a:p>
          <a:p>
            <a:r>
              <a:rPr lang="ru-RU" dirty="0" smtClean="0"/>
              <a:t>Элементы можно перетаскивать мышью и подключать к клеммам панели. К малым клеммам можно подсоединять </a:t>
            </a:r>
            <a:r>
              <a:rPr lang="ru-RU" dirty="0" err="1" smtClean="0"/>
              <a:t>мультиметр</a:t>
            </a:r>
            <a:r>
              <a:rPr lang="ru-RU" dirty="0" smtClean="0"/>
              <a:t> - измерительный прибор, позволяющий измерять токи, напряжения и сопротивления. Кроме того, к малым клеммам можно подсоединять перемычки - провода, имеющие практически нулевое сопротивление.</a:t>
            </a:r>
            <a:br>
              <a:rPr lang="ru-RU" dirty="0" smtClean="0"/>
            </a:br>
            <a:r>
              <a:rPr lang="ru-RU" dirty="0" smtClean="0"/>
              <a:t>Тип измеряемой величины и предел измерительной шкалы </a:t>
            </a:r>
            <a:r>
              <a:rPr lang="ru-RU" dirty="0" err="1" smtClean="0"/>
              <a:t>мультиметра</a:t>
            </a:r>
            <a:r>
              <a:rPr lang="ru-RU" dirty="0" smtClean="0"/>
              <a:t> меняется с помощью поворота ручки. В данной работе измерение сопротивлений в </a:t>
            </a:r>
            <a:r>
              <a:rPr lang="ru-RU" dirty="0" err="1" smtClean="0"/>
              <a:t>мультиметре</a:t>
            </a:r>
            <a:r>
              <a:rPr lang="ru-RU" dirty="0" smtClean="0"/>
              <a:t> отключено. Внутреннее сопротивление </a:t>
            </a:r>
            <a:r>
              <a:rPr lang="ru-RU" dirty="0" err="1" smtClean="0"/>
              <a:t>мультиметра</a:t>
            </a:r>
            <a:r>
              <a:rPr lang="ru-RU" dirty="0" smtClean="0"/>
              <a:t> в режиме вольтметра очень велико, а в режиме амперметра очень мало.</a:t>
            </a:r>
            <a:br>
              <a:rPr lang="ru-RU" dirty="0" smtClean="0"/>
            </a:br>
            <a:r>
              <a:rPr lang="ru-RU" dirty="0" smtClean="0"/>
              <a:t>При необходимости размер </a:t>
            </a:r>
            <a:r>
              <a:rPr lang="ru-RU" dirty="0" err="1" smtClean="0"/>
              <a:t>мультиметра</a:t>
            </a:r>
            <a:r>
              <a:rPr lang="ru-RU" dirty="0" smtClean="0"/>
              <a:t> можно увеличивать или уменьшать с помощью стрелок в его левом верхнем углу. Полярность подключения прибора можно менять путём перетаскивания клеммы с проводами, подключённой к </a:t>
            </a:r>
            <a:r>
              <a:rPr lang="ru-RU" dirty="0" err="1" smtClean="0"/>
              <a:t>мультиметру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Напряжение источника постоянного тока регулируется перемещением его движка. </a:t>
            </a:r>
          </a:p>
          <a:p>
            <a:r>
              <a:rPr lang="ru-RU" dirty="0" smtClean="0"/>
              <a:t>Щелчок мышью в области </a:t>
            </a:r>
            <a:r>
              <a:rPr lang="ru-RU" dirty="0" err="1" smtClean="0"/>
              <a:t>голубого</a:t>
            </a:r>
            <a:r>
              <a:rPr lang="ru-RU" dirty="0" smtClean="0"/>
              <a:t> поля элемента приводит к появлению диалога, в котором имеется возможность подписать этот элемент - указать его параметры. </a:t>
            </a:r>
            <a:r>
              <a:rPr lang="ru-RU" dirty="0" err="1" smtClean="0"/>
              <a:t>Подписывание</a:t>
            </a:r>
            <a:r>
              <a:rPr lang="ru-RU" dirty="0" smtClean="0"/>
              <a:t> элемента не означает, что данные параметры будут отосланы на сервер - это просто удобная этикетка для элементов.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394" y="214290"/>
            <a:ext cx="8043759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3" y="538163"/>
            <a:ext cx="867727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429132"/>
            <a:ext cx="403899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609600"/>
            <a:ext cx="86582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858436"/>
            <a:ext cx="4286280" cy="1204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628650"/>
            <a:ext cx="859155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929198"/>
            <a:ext cx="402434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4: Движение частицы в электрическом поле (16 баллов)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21497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Заряженная частица вылетает из электронной пушки и движется в постоянном электрическом поле, создаваемом двумя параллельными пластинами, на которые подано постоянное напряжение. При этом движение является равноускоренным. Определите начальную скорость частицы, её ускорение вдоль оси </a:t>
            </a:r>
            <a:r>
              <a:rPr lang="ru-RU" dirty="0" err="1" smtClean="0"/>
              <a:t>y</a:t>
            </a:r>
            <a:r>
              <a:rPr lang="ru-RU" dirty="0" smtClean="0"/>
              <a:t> и время, прошедшее с момента вылета частицы из электронной пушки до столкновения с одной из пластин. </a:t>
            </a:r>
          </a:p>
          <a:p>
            <a:r>
              <a:rPr lang="ru-RU" dirty="0" smtClean="0"/>
              <a:t>Скорость определите с точностью до целых, ускорение - с точностью до сотых, время движения - с точностью до тысячных. Полученные результаты занесите в отчет и отправьте на сервер. </a:t>
            </a:r>
          </a:p>
          <a:p>
            <a:r>
              <a:rPr lang="ru-RU" dirty="0" smtClean="0"/>
              <a:t>Вертикальную и горизонтальную линейки можно перемещать. При считывании с их помощью результатов рекомендуется использовать увеличительное стекло, которое можно перемещать за рукоятку. Щелчок в любом месте окна возвращает первоначальный масштаб.</a:t>
            </a:r>
            <a:br>
              <a:rPr lang="ru-RU" dirty="0" smtClean="0"/>
            </a:br>
            <a:r>
              <a:rPr lang="ru-RU" dirty="0" smtClean="0"/>
              <a:t>Выделение мышью области графика (нажать кнопку мыши и вести вправо вниз, а затем отпустить кнопку)- позволяет увеличивать изображение выбранной области графика. При необходимости можно опять выбрать нужный участок графика для показа во всём окне, и так далее. </a:t>
            </a:r>
            <a:br>
              <a:rPr lang="ru-RU" dirty="0" smtClean="0"/>
            </a:br>
            <a:r>
              <a:rPr lang="ru-RU" dirty="0" smtClean="0"/>
              <a:t>Движение в обратном направлении (справа налево снизу вверх) в любой части того же окна либо вызов правой кнопкой мыши всплывающего меню и выбор пункта "Восстановить масштаб" восстанавливает первоначальный масштаб графика.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18 м/с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</a:p>
          <a:p>
            <a:r>
              <a:rPr lang="ru-RU" dirty="0" smtClean="0"/>
              <a:t>4.5 м/с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</a:p>
          <a:p>
            <a:r>
              <a:rPr lang="ru-RU" dirty="0" smtClean="0"/>
              <a:t>0.33 м/с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Среди ответов 1 - 4 нет правильного. </a:t>
            </a:r>
          </a:p>
          <a:p>
            <a:r>
              <a:rPr lang="ru-RU" dirty="0" smtClean="0"/>
              <a:t>3.0 м/с</a:t>
            </a:r>
            <a:r>
              <a:rPr lang="ru-RU" baseline="30000" dirty="0" smtClean="0"/>
              <a:t>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графику зависимости модуля скорости от времени определите ускорение прямолинейно движущегося тела в момент времени </a:t>
            </a:r>
            <a:r>
              <a:rPr lang="ru-RU" sz="2800" dirty="0" err="1" smtClean="0"/>
              <a:t>t</a:t>
            </a:r>
            <a:r>
              <a:rPr lang="ru-RU" sz="2800" dirty="0" smtClean="0"/>
              <a:t> = 2 с.</a:t>
            </a:r>
            <a:endParaRPr lang="ru-RU" sz="2800" dirty="0"/>
          </a:p>
        </p:txBody>
      </p:sp>
      <p:pic>
        <p:nvPicPr>
          <p:cNvPr id="1026" name="Picture 2" descr="kin_sh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14290"/>
            <a:ext cx="4114812" cy="26452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4714876" cy="305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63526"/>
            <a:ext cx="4429124" cy="6594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85728"/>
            <a:ext cx="30289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357166"/>
            <a:ext cx="5643602" cy="6357982"/>
          </a:xfrm>
        </p:spPr>
        <p:txBody>
          <a:bodyPr/>
          <a:lstStyle/>
          <a:p>
            <a:r>
              <a:rPr lang="ru-RU" dirty="0" smtClean="0"/>
              <a:t>Перемещение вдоль оси ОУ</a:t>
            </a:r>
          </a:p>
          <a:p>
            <a:pPr algn="ctr"/>
            <a:r>
              <a:rPr lang="ru-RU" dirty="0" smtClean="0"/>
              <a:t>у</a:t>
            </a:r>
            <a:r>
              <a:rPr lang="en-US" dirty="0" smtClean="0"/>
              <a:t> = 5.1 </a:t>
            </a:r>
            <a:r>
              <a:rPr lang="ru-RU" dirty="0" smtClean="0"/>
              <a:t>см</a:t>
            </a:r>
          </a:p>
          <a:p>
            <a:r>
              <a:rPr lang="ru-RU" dirty="0" smtClean="0"/>
              <a:t>Перемещение вдоль оси ОХ</a:t>
            </a:r>
          </a:p>
          <a:p>
            <a:r>
              <a:rPr lang="ru-RU" dirty="0" err="1" smtClean="0"/>
              <a:t>х</a:t>
            </a:r>
            <a:r>
              <a:rPr lang="en-US" dirty="0" smtClean="0"/>
              <a:t> = 12.45</a:t>
            </a:r>
            <a:r>
              <a:rPr lang="ru-RU" dirty="0" smtClean="0"/>
              <a:t> см</a:t>
            </a:r>
          </a:p>
          <a:p>
            <a:endParaRPr lang="ru-RU" dirty="0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285992"/>
            <a:ext cx="51435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7072362" cy="523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Прямая соединительная линия 3"/>
          <p:cNvCxnSpPr/>
          <p:nvPr/>
        </p:nvCxnSpPr>
        <p:spPr>
          <a:xfrm rot="5400000">
            <a:off x="2143108" y="3143248"/>
            <a:ext cx="3286148" cy="1588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357290" y="1428736"/>
            <a:ext cx="2437622" cy="10318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5857892"/>
            <a:ext cx="8929718" cy="1000108"/>
          </a:xfrm>
        </p:spPr>
        <p:txBody>
          <a:bodyPr/>
          <a:lstStyle/>
          <a:p>
            <a:r>
              <a:rPr lang="ru-RU" dirty="0" smtClean="0"/>
              <a:t>Относительно оси </a:t>
            </a:r>
            <a:r>
              <a:rPr lang="ru-RU" dirty="0" err="1" smtClean="0"/>
              <a:t>х</a:t>
            </a:r>
            <a:r>
              <a:rPr lang="ru-RU" dirty="0" smtClean="0"/>
              <a:t> движение равномерное</a:t>
            </a:r>
            <a:endParaRPr lang="ru-RU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14290"/>
            <a:ext cx="4572032" cy="97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52"/>
            <a:ext cx="7977363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00768"/>
            <a:ext cx="91440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Движение относительно оси </a:t>
            </a:r>
            <a:r>
              <a:rPr lang="ru-RU" dirty="0" err="1" smtClean="0"/>
              <a:t>оу</a:t>
            </a:r>
            <a:r>
              <a:rPr lang="ru-RU" dirty="0" smtClean="0"/>
              <a:t> равноускоренное</a:t>
            </a:r>
            <a:endParaRPr lang="ru-RU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0"/>
            <a:ext cx="2000264" cy="156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99262"/>
            <a:ext cx="1928826" cy="99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2285992"/>
            <a:ext cx="742955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52676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15423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Задание 5: Вычислите среднюю скорость движения человека (5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2571768"/>
          </a:xfrm>
        </p:spPr>
        <p:txBody>
          <a:bodyPr/>
          <a:lstStyle/>
          <a:p>
            <a:r>
              <a:rPr lang="ru-RU" dirty="0" smtClean="0"/>
              <a:t>Вычислите среднюю скорость движения человека, если первую треть пути он шел со скоростью </a:t>
            </a:r>
            <a:r>
              <a:rPr lang="ru-RU" b="1" dirty="0" smtClean="0"/>
              <a:t>1.2 м/с</a:t>
            </a:r>
            <a:r>
              <a:rPr lang="ru-RU" dirty="0" smtClean="0"/>
              <a:t>, а оставшуюся часть пути со скоростью </a:t>
            </a:r>
            <a:r>
              <a:rPr lang="ru-RU" b="1" dirty="0" smtClean="0"/>
              <a:t>0.6</a:t>
            </a:r>
            <a:r>
              <a:rPr lang="ru-RU" dirty="0" smtClean="0"/>
              <a:t> м/с. Ответ вводите с точностью до сотых.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885828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357298"/>
            <a:ext cx="2071702" cy="117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928802"/>
            <a:ext cx="2071702" cy="651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1857364"/>
            <a:ext cx="2071702" cy="624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4500570"/>
            <a:ext cx="291214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4429132"/>
            <a:ext cx="3000396" cy="79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5500702"/>
            <a:ext cx="3143272" cy="942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0694" y="5357826"/>
            <a:ext cx="3286148" cy="137090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6</a:t>
            </a:r>
            <a:br>
              <a:rPr lang="ru-RU" b="1" dirty="0" smtClean="0"/>
            </a:br>
            <a:r>
              <a:rPr lang="ru-RU" b="1" dirty="0" smtClean="0"/>
              <a:t>Сколько энергии нужно затратить, чтобы расплавить лёд? (3 балла)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332037"/>
            <a:ext cx="8858312" cy="2097095"/>
          </a:xfrm>
        </p:spPr>
        <p:txBody>
          <a:bodyPr/>
          <a:lstStyle/>
          <a:p>
            <a:r>
              <a:rPr lang="ru-RU" dirty="0" smtClean="0"/>
              <a:t>Сколько энергии E нужно затратить, чтобы расплавить 3 кг льда при температуре 0ºС? Удельная теплота плавления льда равна 330 кДж/кг.</a:t>
            </a:r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500570"/>
            <a:ext cx="7929618" cy="139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7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2700" b="1" dirty="0" smtClean="0"/>
              <a:t>Вычислите внутреннее сопротивление источника тока (3 балла)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1"/>
            <a:ext cx="9144000" cy="3714776"/>
          </a:xfrm>
        </p:spPr>
        <p:txBody>
          <a:bodyPr/>
          <a:lstStyle/>
          <a:p>
            <a:r>
              <a:rPr lang="ru-RU" dirty="0" smtClean="0"/>
              <a:t>К источнику тока подключен реостат, при сопротивлениях реостата равных 6 Ом и 8 Ом получается одинаковая полезная мощность. Вычислить внутреннее сопротивление источника тока. Ответ вводить с точностью до сотых. </a:t>
            </a:r>
          </a:p>
          <a:p>
            <a:r>
              <a:rPr lang="ru-RU" dirty="0" smtClean="0"/>
              <a:t>Вычисления проводить с точностью до 4 значащих цифр.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7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2700" b="1" dirty="0" smtClean="0"/>
              <a:t>Вычислите внутреннее сопротивление источника тока (3 балла)</a:t>
            </a:r>
            <a:endParaRPr lang="ru-RU" sz="2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00958" y="1500174"/>
            <a:ext cx="7143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643834" y="1214422"/>
            <a:ext cx="61914" cy="1081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15074" y="1428736"/>
            <a:ext cx="928694" cy="92869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142873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2928934"/>
            <a:ext cx="1785950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00892" y="2857496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786446" y="1785926"/>
            <a:ext cx="1588" cy="15359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01090" y="1785926"/>
            <a:ext cx="1588" cy="15359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86447" y="1785925"/>
            <a:ext cx="357189" cy="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143768" y="1785926"/>
            <a:ext cx="35719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0" idx="1"/>
          </p:cNvCxnSpPr>
          <p:nvPr/>
        </p:nvCxnSpPr>
        <p:spPr>
          <a:xfrm>
            <a:off x="5786446" y="3286124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715272" y="1785926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0" idx="3"/>
          </p:cNvCxnSpPr>
          <p:nvPr/>
        </p:nvCxnSpPr>
        <p:spPr>
          <a:xfrm>
            <a:off x="8215338" y="3286124"/>
            <a:ext cx="2857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15272" y="1000108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143768" y="857232"/>
            <a:ext cx="431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r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929066"/>
            <a:ext cx="2128847" cy="118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214949"/>
            <a:ext cx="2252673" cy="102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428736"/>
            <a:ext cx="428628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428868"/>
            <a:ext cx="5429288" cy="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3214686"/>
            <a:ext cx="256790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3143248"/>
            <a:ext cx="2143140" cy="1062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4000503"/>
            <a:ext cx="2428892" cy="2671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4572008"/>
            <a:ext cx="51622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58" y="4429132"/>
            <a:ext cx="530504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71736" y="5429264"/>
            <a:ext cx="347400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4302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00232" y="5357826"/>
            <a:ext cx="3990132" cy="137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19. Найдите площадь сечения трубки (10 баллов)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Давление газа в горизонтальной запаянной трубке, разделенной столбиком ртути массой 8 г на два объема по 48 см</a:t>
            </a:r>
            <a:r>
              <a:rPr lang="ru-RU" baseline="30000" dirty="0" smtClean="0"/>
              <a:t>3</a:t>
            </a:r>
            <a:r>
              <a:rPr lang="ru-RU" dirty="0" smtClean="0"/>
              <a:t>, равно 12 кПа. Найти площадь сечения трубки (</a:t>
            </a:r>
            <a:r>
              <a:rPr lang="ru-RU" i="1" dirty="0" smtClean="0"/>
              <a:t>в квадратных сантиметрах</a:t>
            </a:r>
            <a:r>
              <a:rPr lang="ru-RU" dirty="0" smtClean="0"/>
              <a:t>), если при вертикальном положении трубки верхний объем газа больше нижнего на 4 см</a:t>
            </a:r>
            <a:r>
              <a:rPr lang="ru-RU" baseline="30000" dirty="0" smtClean="0"/>
              <a:t>3</a:t>
            </a:r>
            <a:r>
              <a:rPr lang="ru-RU" dirty="0" smtClean="0"/>
              <a:t>. Температура постоянна, ускорение свободного падения считать равным 9.8 м/с</a:t>
            </a:r>
            <a:r>
              <a:rPr lang="ru-RU" baseline="30000" dirty="0" smtClean="0"/>
              <a:t>2</a:t>
            </a:r>
            <a:r>
              <a:rPr lang="ru-RU" dirty="0" smtClean="0"/>
              <a:t>. Ответ вводить с точностью до сотых</a:t>
            </a:r>
            <a:r>
              <a:rPr lang="ru-RU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3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m</a:t>
            </a:r>
            <a:r>
              <a:rPr lang="ru-RU" dirty="0" smtClean="0"/>
              <a:t>·V / 4 </a:t>
            </a:r>
          </a:p>
          <a:p>
            <a:r>
              <a:rPr lang="ru-RU" dirty="0" smtClean="0"/>
              <a:t>Среди ответов 1 - 4 правильного нет. </a:t>
            </a:r>
          </a:p>
          <a:p>
            <a:r>
              <a:rPr lang="ru-RU" dirty="0" err="1" smtClean="0"/>
              <a:t>m</a:t>
            </a:r>
            <a:r>
              <a:rPr lang="ru-RU" dirty="0" smtClean="0"/>
              <a:t>·V </a:t>
            </a:r>
          </a:p>
          <a:p>
            <a:r>
              <a:rPr lang="ru-RU" dirty="0" err="1" smtClean="0"/>
              <a:t>m</a:t>
            </a:r>
            <a:r>
              <a:rPr lang="ru-RU" dirty="0" smtClean="0"/>
              <a:t>·V / корень( 2 ) </a:t>
            </a:r>
          </a:p>
          <a:p>
            <a:r>
              <a:rPr lang="ru-RU" dirty="0" err="1" smtClean="0"/>
              <a:t>m</a:t>
            </a:r>
            <a:r>
              <a:rPr lang="ru-RU" dirty="0" smtClean="0"/>
              <a:t>·V / 2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горизонтальной поверхности без трения происходит абсолютно УПРУГОЕ столкновение двух одинаковых шаров. До удара первый шар имел скорость V, второй покоился. Определите суммарный импульс шаров после столкновения.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1028" name="Picture 4" descr="en_cd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596" y="0"/>
            <a:ext cx="4143404" cy="2663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Гутник</a:t>
            </a:r>
            <a:r>
              <a:rPr lang="ru-RU" dirty="0" smtClean="0"/>
              <a:t>, Е. М., Физика. 7 класс. Учебник для общеобразовательных школ / Е. М. </a:t>
            </a:r>
            <a:r>
              <a:rPr lang="ru-RU" dirty="0" err="1" smtClean="0"/>
              <a:t>Гутник</a:t>
            </a:r>
            <a:r>
              <a:rPr lang="ru-RU" dirty="0" smtClean="0"/>
              <a:t>, А. В. </a:t>
            </a:r>
            <a:r>
              <a:rPr lang="ru-RU" dirty="0" err="1" smtClean="0"/>
              <a:t>Перышкин</a:t>
            </a:r>
            <a:r>
              <a:rPr lang="ru-RU" dirty="0" smtClean="0"/>
              <a:t>. - М.: Дрофа, 2009. – 302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Касьянов, В.А. Физика, 11 класс [Текст]: учебник для общеобразовательных школ / В.А. Касьянов. – ООО "Дрофа", 2004. – 116 с.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Мякишев</a:t>
            </a:r>
            <a:r>
              <a:rPr lang="ru-RU" dirty="0" smtClean="0"/>
              <a:t>, Г.Я. и др. Физика. 11 класс  [Текст]: учебник для общеобразовательных школ   / учебник для общеобразовательных школ Г.Я. </a:t>
            </a:r>
            <a:r>
              <a:rPr lang="ru-RU" dirty="0" err="1" smtClean="0"/>
              <a:t>Мякишев</a:t>
            </a:r>
            <a:r>
              <a:rPr lang="ru-RU" dirty="0" smtClean="0"/>
              <a:t>, Б.Б. </a:t>
            </a:r>
            <a:r>
              <a:rPr lang="ru-RU" dirty="0" err="1" smtClean="0"/>
              <a:t>Буховцев</a:t>
            </a:r>
            <a:r>
              <a:rPr lang="ru-RU" dirty="0" smtClean="0"/>
              <a:t> . –" Просвещение ", 2009. – 166 с.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О.Ф. </a:t>
            </a:r>
            <a:r>
              <a:rPr lang="ru-RU" dirty="0" err="1" smtClean="0"/>
              <a:t>Кабардин</a:t>
            </a:r>
            <a:r>
              <a:rPr lang="ru-RU" dirty="0" smtClean="0"/>
              <a:t>, В.А. Орлов, Э.Е. </a:t>
            </a:r>
            <a:r>
              <a:rPr lang="ru-RU" dirty="0" err="1" smtClean="0"/>
              <a:t>Эвенчик</a:t>
            </a:r>
            <a:r>
              <a:rPr lang="ru-RU" dirty="0" smtClean="0"/>
              <a:t>, С.Я. </a:t>
            </a:r>
            <a:r>
              <a:rPr lang="ru-RU" dirty="0" err="1" smtClean="0"/>
              <a:t>Шамаш</a:t>
            </a:r>
            <a:r>
              <a:rPr lang="ru-RU" dirty="0" smtClean="0"/>
              <a:t>, А.А. </a:t>
            </a:r>
            <a:r>
              <a:rPr lang="ru-RU" dirty="0" err="1" smtClean="0"/>
              <a:t>Пинский</a:t>
            </a:r>
            <a:r>
              <a:rPr lang="ru-RU" dirty="0" smtClean="0"/>
              <a:t>, С.И. </a:t>
            </a:r>
            <a:r>
              <a:rPr lang="ru-RU" dirty="0" err="1" smtClean="0"/>
              <a:t>Кабардина</a:t>
            </a:r>
            <a:r>
              <a:rPr lang="ru-RU" dirty="0" smtClean="0"/>
              <a:t>, Ю.И. Дик, Г.Г. Никифоров, Н.И. </a:t>
            </a:r>
            <a:r>
              <a:rPr lang="ru-RU" dirty="0" err="1" smtClean="0"/>
              <a:t>Шефер</a:t>
            </a:r>
            <a:r>
              <a:rPr lang="ru-RU" dirty="0" smtClean="0"/>
              <a:t> «Физика. 10 класс», «Просвещение», 2007 г.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Перышкин</a:t>
            </a:r>
            <a:r>
              <a:rPr lang="ru-RU" dirty="0" smtClean="0"/>
              <a:t>, А. В., Физика. 8 класс. Учебник для общеобразовательных школ / А. В. </a:t>
            </a:r>
            <a:r>
              <a:rPr lang="ru-RU" dirty="0" err="1" smtClean="0"/>
              <a:t>Перышкин</a:t>
            </a:r>
            <a:r>
              <a:rPr lang="ru-RU" dirty="0" smtClean="0"/>
              <a:t>. - М.: Дрофа, 2009. – 196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Перышкин</a:t>
            </a:r>
            <a:r>
              <a:rPr lang="ru-RU" dirty="0" smtClean="0"/>
              <a:t>, А. В., Физика. 9 класс. Учебник для общеобразовательных школ / А. В. </a:t>
            </a:r>
            <a:r>
              <a:rPr lang="ru-RU" dirty="0" err="1" smtClean="0"/>
              <a:t>Перышкин</a:t>
            </a:r>
            <a:r>
              <a:rPr lang="ru-RU" dirty="0" smtClean="0"/>
              <a:t>. - М.: Дрофа, 2009. – 198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Система </a:t>
            </a:r>
            <a:r>
              <a:rPr lang="ru-RU" dirty="0" err="1" smtClean="0"/>
              <a:t>Интернет-олимпиад</a:t>
            </a:r>
            <a:r>
              <a:rPr lang="ru-RU" dirty="0" smtClean="0"/>
              <a:t> Санкт-Петербургского государственного университета (</a:t>
            </a:r>
            <a:r>
              <a:rPr lang="ru-RU" dirty="0" smtClean="0">
                <a:hlinkClick r:id="rId2"/>
              </a:rPr>
              <a:t>СПбГУ</a:t>
            </a:r>
            <a:r>
              <a:rPr lang="ru-RU" dirty="0" smtClean="0"/>
              <a:t>) / </a:t>
            </a:r>
            <a:r>
              <a:rPr lang="ru-RU" dirty="0" err="1" smtClean="0"/>
              <a:t>Электроннный</a:t>
            </a:r>
            <a:r>
              <a:rPr lang="ru-RU" dirty="0" smtClean="0"/>
              <a:t> ресурс/  </a:t>
            </a:r>
            <a:r>
              <a:rPr lang="ru-RU" dirty="0" smtClean="0">
                <a:hlinkClick r:id="rId3"/>
              </a:rPr>
              <a:t>http://barsic.spbu.ru/olymp/index.html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4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= 2 ·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 P</a:t>
            </a:r>
            <a:r>
              <a:rPr lang="en-US" baseline="-25000" dirty="0" smtClean="0"/>
              <a:t>1</a:t>
            </a:r>
            <a:r>
              <a:rPr lang="en-US" dirty="0" smtClean="0"/>
              <a:t> =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 P</a:t>
            </a:r>
            <a:r>
              <a:rPr lang="en-US" baseline="-25000" dirty="0" smtClean="0"/>
              <a:t>2</a:t>
            </a:r>
            <a:r>
              <a:rPr lang="en-US" dirty="0" smtClean="0"/>
              <a:t> = 4 ·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 P</a:t>
            </a:r>
            <a:r>
              <a:rPr lang="en-US" baseline="-25000" dirty="0" smtClean="0"/>
              <a:t>1</a:t>
            </a:r>
            <a:r>
              <a:rPr lang="en-US" dirty="0" smtClean="0"/>
              <a:t> = 2 ·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 P</a:t>
            </a:r>
            <a:r>
              <a:rPr lang="en-US" baseline="-25000" dirty="0" smtClean="0"/>
              <a:t>1</a:t>
            </a:r>
            <a:r>
              <a:rPr lang="en-US" dirty="0" smtClean="0"/>
              <a:t> = 4 ·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Скорость легкового автомобиля в 2 раза больше скорости грузового, а масса грузового автомобиля в 2 раза больше массы легкового. Сравните значения импульсов легкового P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и грузового P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автомобилей. 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17410" name="Picture 2" descr="ener_s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42851"/>
            <a:ext cx="4572000" cy="2939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5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 </a:t>
            </a:r>
          </a:p>
          <a:p>
            <a:r>
              <a:rPr lang="ru-RU" dirty="0" smtClean="0"/>
              <a:t> 1 </a:t>
            </a:r>
          </a:p>
          <a:p>
            <a:r>
              <a:rPr lang="ru-RU" dirty="0" smtClean="0"/>
              <a:t> 4 </a:t>
            </a:r>
          </a:p>
          <a:p>
            <a:r>
              <a:rPr lang="ru-RU" dirty="0" smtClean="0"/>
              <a:t> 2 </a:t>
            </a:r>
          </a:p>
          <a:p>
            <a:r>
              <a:rPr lang="ru-RU" dirty="0" smtClean="0"/>
              <a:t> Среди ответов 1 - 4 нет правильного.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верхнем рисунке изображен вектор силы F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, с которой Земля действует на Луну по закону всемирного тяготения. На каком из рисунков правильно показаны направление и точка приложения силы F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, возникающей по третьему закону Ньютона ? 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18434" name="Picture 2" descr="dyn_sh0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51"/>
            <a:ext cx="4186250" cy="269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6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 м/с </a:t>
            </a:r>
          </a:p>
          <a:p>
            <a:r>
              <a:rPr lang="ru-RU" dirty="0" smtClean="0"/>
              <a:t> 18 м/с </a:t>
            </a:r>
          </a:p>
          <a:p>
            <a:r>
              <a:rPr lang="ru-RU" dirty="0" smtClean="0"/>
              <a:t> 12 м/с </a:t>
            </a:r>
          </a:p>
          <a:p>
            <a:r>
              <a:rPr lang="ru-RU" dirty="0" smtClean="0"/>
              <a:t> 2 м/с </a:t>
            </a:r>
          </a:p>
          <a:p>
            <a:r>
              <a:rPr lang="ru-RU" dirty="0" smtClean="0"/>
              <a:t> 6 м/с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неподвижно стоящую у берега лодку прыгнул человек со скоростью 6 м/с. С какой скоростью начала двигаться лодка с человеком, если масса лодки 200 кг, масса человека 100 кг?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19458" name="Picture 2" descr="ener_s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42852"/>
            <a:ext cx="4186250" cy="2691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7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1 - 2 </a:t>
            </a:r>
            <a:r>
              <a:rPr lang="ru-RU" dirty="0" err="1" smtClean="0"/>
              <a:t>c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0 - 1 </a:t>
            </a:r>
            <a:r>
              <a:rPr lang="ru-RU" dirty="0" err="1" smtClean="0"/>
              <a:t>c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2 - 3 </a:t>
            </a:r>
            <a:r>
              <a:rPr lang="ru-RU" dirty="0" err="1" smtClean="0"/>
              <a:t>c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3 - 4 </a:t>
            </a:r>
            <a:r>
              <a:rPr lang="ru-RU" dirty="0" err="1" smtClean="0"/>
              <a:t>c</a:t>
            </a:r>
            <a:r>
              <a:rPr lang="ru-RU" dirty="0" smtClean="0"/>
              <a:t> </a:t>
            </a:r>
          </a:p>
          <a:p>
            <a:r>
              <a:rPr lang="ru-RU" dirty="0" smtClean="0"/>
              <a:t> Ускорение везде положительно или равно 0.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Тело движется прямолинейно. На рисунке представлен график скорости тела от времени. На каком промежутке времени ускорение отрицательно 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0482" name="Picture 2" descr="kin_sh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52"/>
            <a:ext cx="4257688" cy="2737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4286280" cy="64294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8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3714752"/>
            <a:ext cx="4897436" cy="284003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2 </a:t>
            </a:r>
          </a:p>
          <a:p>
            <a:r>
              <a:rPr lang="ru-RU" dirty="0" smtClean="0"/>
              <a:t> 4 </a:t>
            </a:r>
          </a:p>
          <a:p>
            <a:r>
              <a:rPr lang="ru-RU" dirty="0" smtClean="0"/>
              <a:t> 1 </a:t>
            </a:r>
          </a:p>
          <a:p>
            <a:r>
              <a:rPr lang="ru-RU" dirty="0" smtClean="0"/>
              <a:t> 3 </a:t>
            </a:r>
          </a:p>
          <a:p>
            <a:r>
              <a:rPr lang="ru-RU" dirty="0" smtClean="0"/>
              <a:t> Во всех точках одинакова.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857652" cy="54292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рисунке представлена траектория движения тела, брошенного под углом к горизонту. В какой точке траектории кинетическая энергия имела минимальное значение ? Сопротивлением воздуха пренебречь.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3000372"/>
            <a:ext cx="3025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Варианты ответов:</a:t>
            </a:r>
            <a:endParaRPr lang="ru-RU" sz="2800" dirty="0"/>
          </a:p>
        </p:txBody>
      </p:sp>
      <p:pic>
        <p:nvPicPr>
          <p:cNvPr id="21506" name="Picture 2" descr="ener_s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722" y="142852"/>
            <a:ext cx="4199842" cy="269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1453</Words>
  <PresentationFormat>Экран (4:3)</PresentationFormat>
  <Paragraphs>175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Система Интернет-олимпиад СПбГУ</vt:lpstr>
      <vt:lpstr>Задание: 1</vt:lpstr>
      <vt:lpstr>Задание: 2</vt:lpstr>
      <vt:lpstr>Задание: 3</vt:lpstr>
      <vt:lpstr>Задание: 4</vt:lpstr>
      <vt:lpstr>Задание: 5</vt:lpstr>
      <vt:lpstr>Задание: 6</vt:lpstr>
      <vt:lpstr>Задание: 7</vt:lpstr>
      <vt:lpstr>Задание: 8</vt:lpstr>
      <vt:lpstr>Задание: 9</vt:lpstr>
      <vt:lpstr>Задание: 10</vt:lpstr>
      <vt:lpstr>Задание: 11</vt:lpstr>
      <vt:lpstr>Задание: 12</vt:lpstr>
      <vt:lpstr>Задание: 13</vt:lpstr>
      <vt:lpstr>Задание: 14</vt:lpstr>
      <vt:lpstr>Задание: 13</vt:lpstr>
      <vt:lpstr>Задание: 14</vt:lpstr>
      <vt:lpstr>Слайд 18</vt:lpstr>
      <vt:lpstr>Задание 17 Измерьте среднюю и мгновенную скорость тележки (12 баллов)</vt:lpstr>
      <vt:lpstr>Модель </vt:lpstr>
      <vt:lpstr>Слайд 21</vt:lpstr>
      <vt:lpstr>Задание 17. Измерьте среднюю и мгновенную скорость тележки (12 баллов)</vt:lpstr>
      <vt:lpstr>Результаты опыта</vt:lpstr>
      <vt:lpstr>Задание 3: Сопротивления резисторов (30 баллов)</vt:lpstr>
      <vt:lpstr>Слайд 25</vt:lpstr>
      <vt:lpstr>Слайд 26</vt:lpstr>
      <vt:lpstr>Слайд 27</vt:lpstr>
      <vt:lpstr>Слайд 28</vt:lpstr>
      <vt:lpstr>Задание 4: Движение частицы в электрическом поле (16 баллов)</vt:lpstr>
      <vt:lpstr>Слайд 30</vt:lpstr>
      <vt:lpstr>Слайд 31</vt:lpstr>
      <vt:lpstr>Слайд 32</vt:lpstr>
      <vt:lpstr>Слайд 33</vt:lpstr>
      <vt:lpstr>Отчет:</vt:lpstr>
      <vt:lpstr>Задание 5: Вычислите среднюю скорость движения человека (5 баллов)</vt:lpstr>
      <vt:lpstr>Задание 6 Сколько энергии нужно затратить, чтобы расплавить лёд? (3 балла)</vt:lpstr>
      <vt:lpstr>Задание 7  Вычислите внутреннее сопротивление источника тока (3 балла)</vt:lpstr>
      <vt:lpstr>Задание 7  Вычислите внутреннее сопротивление источника тока (3 балла)</vt:lpstr>
      <vt:lpstr>Задание 19. Найдите площадь сечения трубки (10 баллов)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34</cp:revision>
  <dcterms:modified xsi:type="dcterms:W3CDTF">2011-10-25T07:42:05Z</dcterms:modified>
</cp:coreProperties>
</file>