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80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70" r:id="rId15"/>
    <p:sldId id="274" r:id="rId16"/>
    <p:sldId id="275" r:id="rId17"/>
    <p:sldId id="276" r:id="rId18"/>
    <p:sldId id="277" r:id="rId19"/>
    <p:sldId id="278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871D72-E687-4FFE-B24A-BD2BA15DCA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66AFC-39B8-460C-B40C-47922D970A39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7CD09-9647-45E9-B36F-2F6CB89ED002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AD67E-0A8B-46BD-94EC-9DE63FCE927A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A003C-B1A1-4EF0-B17E-F1A0938C2422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140200" y="1052513"/>
            <a:ext cx="5003800" cy="1152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79216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65258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72" y="1071546"/>
            <a:ext cx="5000627" cy="1143008"/>
          </a:xfrm>
          <a:noFill/>
        </p:spPr>
        <p:txBody>
          <a:bodyPr/>
          <a:lstStyle/>
          <a:p>
            <a:r>
              <a:rPr lang="ru-RU" sz="4000" b="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Народы, языки и религии</a:t>
            </a:r>
            <a:endParaRPr lang="uk-UA" sz="4000" i="1" dirty="0">
              <a:solidFill>
                <a:schemeClr val="accent1">
                  <a:lumMod val="60000"/>
                  <a:lumOff val="40000"/>
                </a:schemeClr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5643578"/>
            <a:ext cx="4087812" cy="7858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География 7 класс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43240" y="1214422"/>
            <a:ext cx="6000760" cy="2428892"/>
          </a:xfrm>
        </p:spPr>
        <p:txBody>
          <a:bodyPr/>
          <a:lstStyle/>
          <a:p>
            <a:r>
              <a:rPr lang="ru-RU" sz="2400" dirty="0">
                <a:latin typeface="+mn-lt"/>
                <a:ea typeface="+mn-ea"/>
                <a:cs typeface="+mn-cs"/>
              </a:rPr>
              <a:t>    </a:t>
            </a:r>
            <a:r>
              <a:rPr lang="ru-RU" sz="2400" b="1" dirty="0">
                <a:latin typeface="+mn-lt"/>
                <a:ea typeface="+mn-ea"/>
                <a:cs typeface="+mn-cs"/>
              </a:rPr>
              <a:t>  Общее количество языков, известных в настоящее время, составляет более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5,5 тыс</a:t>
            </a:r>
            <a:r>
              <a:rPr lang="ru-RU" sz="2400" b="1" dirty="0">
                <a:latin typeface="+mn-lt"/>
                <a:ea typeface="+mn-ea"/>
                <a:cs typeface="+mn-cs"/>
              </a:rPr>
              <a:t>. Крупнейшие народы и наиболее распространенные языки представлены в таблице 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4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571874"/>
          <a:ext cx="8715436" cy="314327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10080"/>
                <a:gridCol w="3660484"/>
                <a:gridCol w="610080"/>
                <a:gridCol w="3834792"/>
              </a:tblGrid>
              <a:tr h="722953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 п/п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Крупнейшие народы мира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№ п/п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Наиболее распространенные языки</a:t>
                      </a:r>
                    </a:p>
                  </a:txBody>
                  <a:tcPr marL="47625" marR="47625" marT="47625" marB="47625"/>
                </a:tc>
              </a:tr>
              <a:tr h="471491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1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Китайцы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1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Китайский</a:t>
                      </a:r>
                    </a:p>
                  </a:txBody>
                  <a:tcPr marL="47625" marR="47625" marT="47625" marB="47625"/>
                </a:tc>
              </a:tr>
              <a:tr h="471491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2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Хиндустанцы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2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Английский</a:t>
                      </a:r>
                    </a:p>
                  </a:txBody>
                  <a:tcPr marL="47625" marR="47625" marT="47625" marB="47625"/>
                </a:tc>
              </a:tr>
              <a:tr h="471491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3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Американцы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3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Испанский</a:t>
                      </a:r>
                    </a:p>
                  </a:txBody>
                  <a:tcPr marL="47625" marR="47625" marT="47625" marB="47625"/>
                </a:tc>
              </a:tr>
              <a:tr h="471491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4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Бенгальцы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4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Арабский</a:t>
                      </a:r>
                    </a:p>
                  </a:txBody>
                  <a:tcPr marL="47625" marR="47625" marT="47625" marB="47625"/>
                </a:tc>
              </a:tr>
              <a:tr h="534356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5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Русские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5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Хинди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2357430"/>
            <a:ext cx="8001024" cy="1714512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Некоторые распространенные языки официально признаны международными. Это английский, русский, французский, испанский, арабский,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китайский</a:t>
            </a:r>
            <a:endParaRPr lang="ru-RU" b="1" dirty="0"/>
          </a:p>
        </p:txBody>
      </p:sp>
      <p:pic>
        <p:nvPicPr>
          <p:cNvPr id="113666" name="Picture 2" descr="Картинка 18 из 767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8827"/>
            <a:ext cx="2119338" cy="2649173"/>
          </a:xfrm>
          <a:prstGeom prst="rect">
            <a:avLst/>
          </a:prstGeom>
          <a:noFill/>
        </p:spPr>
      </p:pic>
      <p:pic>
        <p:nvPicPr>
          <p:cNvPr id="113668" name="Picture 4" descr="Картинка 32 из 25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156800"/>
            <a:ext cx="3786182" cy="2701200"/>
          </a:xfrm>
          <a:prstGeom prst="rect">
            <a:avLst/>
          </a:prstGeom>
          <a:noFill/>
        </p:spPr>
      </p:pic>
      <p:pic>
        <p:nvPicPr>
          <p:cNvPr id="113670" name="Picture 6" descr="Картинка 130 из 33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5980" y="4286256"/>
            <a:ext cx="3098019" cy="2571744"/>
          </a:xfrm>
          <a:prstGeom prst="rect">
            <a:avLst/>
          </a:prstGeom>
          <a:noFill/>
        </p:spPr>
      </p:pic>
      <p:pic>
        <p:nvPicPr>
          <p:cNvPr id="113672" name="Picture 8" descr="Картинка 0 из 355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0"/>
            <a:ext cx="3448047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2143116"/>
            <a:ext cx="8001024" cy="207170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Используя различные источники информации,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заполнить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таблицу 5, вписывая в нее примеры стран, в которых указанные языки являются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государственными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3857627"/>
          <a:ext cx="8786873" cy="285752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42293"/>
                <a:gridCol w="1142293"/>
                <a:gridCol w="1230163"/>
                <a:gridCol w="1142293"/>
                <a:gridCol w="1493769"/>
                <a:gridCol w="1142293"/>
                <a:gridCol w="1493769"/>
              </a:tblGrid>
              <a:tr h="1058341"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Государственный язык</a:t>
                      </a: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8341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Английский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Немецкий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Французский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Испанский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Португальский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Арабский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Хинди</a:t>
                      </a:r>
                    </a:p>
                  </a:txBody>
                  <a:tcPr marL="47625" marR="47625" marT="47625" marB="47625"/>
                </a:tc>
              </a:tr>
              <a:tr h="740839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 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43" name="Picture 3" descr="Картинка 803 из 3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52"/>
            <a:ext cx="2580119" cy="2052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500175"/>
            <a:ext cx="2857520" cy="785817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Вопрос: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785926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«Почему по-английски говорят жители не только Великобритании, но и США, Австралии, Новой Зеландии и других стран?»</a:t>
            </a:r>
            <a:endParaRPr lang="ru-RU" dirty="0"/>
          </a:p>
        </p:txBody>
      </p:sp>
      <p:pic>
        <p:nvPicPr>
          <p:cNvPr id="134148" name="Picture 4" descr="http://www.orinfo.ru/images/edition/article/8d34201a5b85900908db6cae9272361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643182"/>
            <a:ext cx="3810000" cy="2419351"/>
          </a:xfrm>
          <a:prstGeom prst="rect">
            <a:avLst/>
          </a:prstGeom>
          <a:noFill/>
        </p:spPr>
      </p:pic>
      <p:pic>
        <p:nvPicPr>
          <p:cNvPr id="6" name="Рисунок 5" descr="trust-probl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2500306"/>
            <a:ext cx="1619251" cy="1877233"/>
          </a:xfrm>
          <a:prstGeom prst="rect">
            <a:avLst/>
          </a:prstGeom>
        </p:spPr>
      </p:pic>
      <p:pic>
        <p:nvPicPr>
          <p:cNvPr id="134150" name="Picture 6" descr="Картинка 1201 из 35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143248"/>
            <a:ext cx="2028825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928802"/>
            <a:ext cx="6858016" cy="12858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Изучить </a:t>
            </a:r>
            <a:r>
              <a:rPr lang="ru-RU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текст на с. 14—15, рисунок 7 учебника и заполнить таблицу </a:t>
            </a:r>
            <a:r>
              <a:rPr lang="ru-RU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6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4" y="3143247"/>
          <a:ext cx="8715431" cy="361762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71543"/>
                <a:gridCol w="871543"/>
                <a:gridCol w="1045852"/>
                <a:gridCol w="522926"/>
                <a:gridCol w="871543"/>
                <a:gridCol w="610080"/>
                <a:gridCol w="610080"/>
                <a:gridCol w="610080"/>
                <a:gridCol w="610080"/>
                <a:gridCol w="1045852"/>
                <a:gridCol w="1045852"/>
              </a:tblGrid>
              <a:tr h="298498">
                <a:tc gridSpan="11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Религии</a:t>
                      </a:r>
                    </a:p>
                  </a:txBody>
                  <a:tcPr marL="28798" marR="28798" marT="28798" marB="2879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924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Мировые</a:t>
                      </a:r>
                    </a:p>
                  </a:txBody>
                  <a:tcPr marL="28798" marR="28798" marT="28798" marB="2879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Национальные</a:t>
                      </a:r>
                    </a:p>
                  </a:txBody>
                  <a:tcPr marL="28798" marR="28798" marT="28798" marB="2879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Местные</a:t>
                      </a:r>
                    </a:p>
                  </a:txBody>
                  <a:tcPr marL="28798" marR="28798" marT="28798" marB="28798"/>
                </a:tc>
              </a:tr>
              <a:tr h="9850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Христианство</a:t>
                      </a:r>
                    </a:p>
                  </a:txBody>
                  <a:tcPr marL="28798" marR="28798" marT="28798" marB="2879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Ислам</a:t>
                      </a:r>
                    </a:p>
                  </a:txBody>
                  <a:tcPr marL="28798" marR="28798" marT="28798" marB="2879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Буддизм</a:t>
                      </a:r>
                    </a:p>
                  </a:txBody>
                  <a:tcPr marL="28798" marR="28798" marT="28798" marB="2879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Иудаизм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Синтоизм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Даосизм и конфуцианство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 </a:t>
                      </a:r>
                    </a:p>
                  </a:txBody>
                  <a:tcPr marL="28798" marR="28798" marT="28798" marB="28798"/>
                </a:tc>
              </a:tr>
              <a:tr h="674495"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Католицизм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Православие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Протестантизм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Шиизм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Суннизм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Махаяна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Хинаяна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 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 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 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 </a:t>
                      </a:r>
                    </a:p>
                  </a:txBody>
                  <a:tcPr marL="28798" marR="28798" marT="28798" marB="28798"/>
                </a:tc>
              </a:tr>
              <a:tr h="1295637"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Италия, Польша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Россия, Сербия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Финляндия, Латвия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Иран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Саудовская Аравия, Пакистан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Вьетнам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Мьянма, Таиланд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Израиль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Япония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Китай</a:t>
                      </a:r>
                    </a:p>
                  </a:txBody>
                  <a:tcPr marL="28798" marR="28798" marT="28798" marB="28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Районы Бразилии, России</a:t>
                      </a:r>
                    </a:p>
                  </a:txBody>
                  <a:tcPr marL="28798" marR="28798" marT="28798" marB="28798"/>
                </a:tc>
              </a:tr>
            </a:tbl>
          </a:graphicData>
        </a:graphic>
      </p:graphicFrame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Картинка 3 из 15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"/>
            <a:ext cx="2285986" cy="20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ватик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93994" cy="256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katoli4_katerdala_sof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6588" y="0"/>
            <a:ext cx="21574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857500" y="642938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</a:rPr>
              <a:t>Христианство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843212" y="1571612"/>
            <a:ext cx="401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/>
              <a:t>Одна из трёх мировых религий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23850" y="2852738"/>
            <a:ext cx="84978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/>
              <a:t>Возникло в начале 1 тыс. н. э. на востоке Римской империи, в </a:t>
            </a:r>
            <a:r>
              <a:rPr lang="ru-RU" sz="1800" b="1" dirty="0" err="1"/>
              <a:t>Юго</a:t>
            </a:r>
            <a:r>
              <a:rPr lang="ru-RU" sz="1800" b="1" dirty="0"/>
              <a:t> – Западной Азии. В 1054 г. эта религия раскололась на три ветви: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Римско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каталическую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Протестантскую    Греко-православную   </a:t>
            </a:r>
          </a:p>
        </p:txBody>
      </p:sp>
      <p:pic>
        <p:nvPicPr>
          <p:cNvPr id="50188" name="Picture 12" descr="церков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127500"/>
            <a:ext cx="35147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 descr="Грец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130675"/>
            <a:ext cx="352901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771775" y="1916113"/>
            <a:ext cx="3744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Центром  является    Ватикан</a:t>
            </a:r>
          </a:p>
          <a:p>
            <a:pPr algn="ctr">
              <a:spcBef>
                <a:spcPct val="50000"/>
              </a:spcBef>
            </a:pPr>
            <a:r>
              <a:rPr lang="ru-RU" b="1" dirty="0"/>
              <a:t>Исповедуют 2,4 млрд. человек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Тур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275907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ислам-симв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348038" y="188913"/>
            <a:ext cx="579596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Ислам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значит - “покорность Богу”, а принятое в Европе наименование мусульманство происходит от арабского муслим - “покорный”. Возник в 7 в. среди населения Аравийского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п-острова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Главной святыней для всех арабов была Кааба (по-арабски - “куб”) - храм в городе Мекка, в восточном углу которого был вмурован черный камень, предположительно метеорит, упавший с неба.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Бог- Аллах и, Мухаммед пророк Его. Священная книга ислама - Коран (по-арабски - “то, что читают”) - составлена из речений Мухаммеда, записанных его сподвижниками; сам пророк был неграмотен. Для мусульман Коран - прямая речь Аллаха, обращенная к Мухаммеду, а через него ко всем людям. Большая часть Корана написана стихами; эта книга является главным источником вероучения, содержит наставления, правила поведения, запреты и т.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Исповедуют 1,3 млрд. человек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Буддиз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500438"/>
            <a:ext cx="2322512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Буддиз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88913"/>
            <a:ext cx="23812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23850" y="203200"/>
            <a:ext cx="5761038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Буддизм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древнейшая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трех мировых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религий. </a:t>
            </a:r>
          </a:p>
          <a:p>
            <a:pPr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мировоззрение буддизм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возник в Индии, где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учил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кий Будда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Шакьяму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Это произошло в середине первого тысячелетия до нашей эры - в период подлинного расцвета культуры Индии.</a:t>
            </a:r>
          </a:p>
          <a:p>
            <a:pPr eaLnBrk="0" hangingPunct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Высшая 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- состояние просветления, полное развитие всех качеств ума, позволяющее эффективно помогать существам.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Формула буддийского символа веры, которая содержит кратчайшее изложение сути и духа буддизма, гласит, что Будда открыл элементы (дхарма) бытия, их причинную связь и превращение динамичных элементов бытия в состояние вечного покоя.</a:t>
            </a:r>
          </a:p>
          <a:p>
            <a:pPr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Исповедуют 500 млн. человек. </a:t>
            </a:r>
          </a:p>
          <a:p>
            <a:pPr eaLnBrk="0" hangingPunct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 буддизма - Непал</a:t>
            </a:r>
          </a:p>
          <a:p>
            <a:pPr eaLnBrk="0" hangingPunct="0"/>
            <a:endParaRPr lang="ru-RU" sz="2400" b="1" dirty="0">
              <a:latin typeface="Arial" charset="0"/>
            </a:endParaRPr>
          </a:p>
          <a:p>
            <a:pPr eaLnBrk="0" hangingPunct="0"/>
            <a:endParaRPr lang="ru-RU" sz="20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971550" y="836613"/>
            <a:ext cx="6913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23850" y="260350"/>
            <a:ext cx="85693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Религия</a:t>
            </a:r>
            <a:r>
              <a:rPr lang="ru-RU" sz="2400" dirty="0">
                <a:latin typeface="Arial" charset="0"/>
              </a:rPr>
              <a:t> – форма общественного сознания, совокупность духовных представлений, основанных на вере в сверхъестественные силы.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Толерантность – (лат.) терпение. Терпимость к чужим мнениям, верованиям, поведению.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Концессия – объединение, мировоззрение по основному признаку.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Секта</a:t>
            </a:r>
            <a:r>
              <a:rPr lang="ru-RU" sz="2400" dirty="0">
                <a:latin typeface="Arial" charset="0"/>
              </a:rPr>
              <a:t> – религиозная организация, характеризующаяся оппозиционностью действующей в обществе церкви, претензией на исключительность собственной доктрины.</a:t>
            </a:r>
          </a:p>
        </p:txBody>
      </p:sp>
      <p:pic>
        <p:nvPicPr>
          <p:cNvPr id="53260" name="Picture 12" descr="Безымянный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24400"/>
            <a:ext cx="1714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Безымянный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0847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Picture 17" descr="Безымянный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797425"/>
            <a:ext cx="1447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142976" y="285750"/>
            <a:ext cx="7486674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Проблемы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714375" y="1428750"/>
            <a:ext cx="8072438" cy="4714875"/>
          </a:xfrm>
        </p:spPr>
        <p:txBody>
          <a:bodyPr/>
          <a:lstStyle/>
          <a:p>
            <a:pPr algn="l" eaLnBrk="1" hangingPunct="1"/>
            <a:endParaRPr lang="ru-RU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Рисунок 3" descr="684053_10941772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7588" y="4500563"/>
            <a:ext cx="278447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4a53c98e8fb0b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357688"/>
            <a:ext cx="32924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te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3573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6" descr="ruart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357688"/>
            <a:ext cx="2312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8" descr="mtv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357313"/>
            <a:ext cx="428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643051"/>
            <a:ext cx="4367234" cy="714380"/>
          </a:xfrm>
        </p:spPr>
        <p:txBody>
          <a:bodyPr/>
          <a:lstStyle/>
          <a:p>
            <a:r>
              <a:rPr lang="ru-RU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     </a:t>
            </a:r>
            <a:r>
              <a:rPr lang="ru-RU" sz="40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Цели урока:</a:t>
            </a:r>
            <a:endParaRPr lang="uk-UA" sz="40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2500306"/>
            <a:ext cx="7143768" cy="387985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   • Сформировать представление об этническом самосознании.</a:t>
            </a:r>
            <a:br>
              <a:rPr lang="ru-RU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      • Сформировать представление об отличительных признаках народов мира.</a:t>
            </a:r>
            <a:br>
              <a:rPr lang="ru-RU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      • Познакомить учащихся с мировыми и национальными религиями.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Картинка 28 из 3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214314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Домашнее задание: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997200"/>
            <a:ext cx="6677042" cy="23606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 изучить § 4;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ответить на вопросы и выполнить задания 1—7;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выполнить задания 8 или 9 (по выбору).</a:t>
            </a:r>
            <a:endParaRPr lang="ru-RU" dirty="0"/>
          </a:p>
        </p:txBody>
      </p:sp>
      <p:pic>
        <p:nvPicPr>
          <p:cNvPr id="135172" name="Picture 4" descr="Картинка 779 из 3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1214425" cy="1727182"/>
          </a:xfrm>
          <a:prstGeom prst="rect">
            <a:avLst/>
          </a:prstGeom>
          <a:noFill/>
        </p:spPr>
      </p:pic>
      <p:pic>
        <p:nvPicPr>
          <p:cNvPr id="7" name="Picture 3" descr="Картинка 1201 из 35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785926"/>
            <a:ext cx="2028825" cy="1857376"/>
          </a:xfrm>
          <a:prstGeom prst="rect">
            <a:avLst/>
          </a:prstGeom>
          <a:noFill/>
        </p:spPr>
      </p:pic>
      <p:pic>
        <p:nvPicPr>
          <p:cNvPr id="135174" name="Picture 6" descr="Картинка 1200 из 355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286388"/>
            <a:ext cx="19050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416175"/>
            <a:ext cx="7599392" cy="5080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 </a:t>
            </a:r>
            <a:r>
              <a:rPr lang="ru-RU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Проверка домашнего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997200"/>
            <a:ext cx="8462992" cy="34544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1. Какое значение в жизни человека имеют географические карты?</a:t>
            </a:r>
            <a:b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2. Что такое картографические проекции? Какие проекции вы знаете?</a:t>
            </a:r>
            <a:b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3. Используя карты, приведите примеры различных способов картографического изображения.</a:t>
            </a:r>
            <a:b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4. Дайте характеристику карты атласа (по выбору) по плану:</a:t>
            </a:r>
            <a:b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а) название карты;</a:t>
            </a:r>
            <a:b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б) масштаб карты;</a:t>
            </a:r>
            <a:b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в) вид карты по содержанию и охвату территории;</a:t>
            </a:r>
            <a:b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г) какую информацию можно получить по карте.</a:t>
            </a:r>
            <a:endParaRPr lang="ru-RU" sz="2000" b="1" dirty="0"/>
          </a:p>
        </p:txBody>
      </p:sp>
      <p:pic>
        <p:nvPicPr>
          <p:cNvPr id="119810" name="Picture 2" descr="Картинка 463 из 3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278605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57188" y="2285992"/>
            <a:ext cx="8229600" cy="435771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Если я чем-то на тебя не похож, я этим не оскорбляю тебя, а напротив, одобряю.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А. де Сент-Экзюпери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54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928802"/>
            <a:ext cx="8001056" cy="995373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К какому народу мы относимся?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071810"/>
            <a:ext cx="4213256" cy="378619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Каждый человек является частью многочисленных сообществ людей</a:t>
            </a:r>
            <a:endParaRPr lang="ru-RU" sz="3600" dirty="0"/>
          </a:p>
        </p:txBody>
      </p:sp>
      <p:pic>
        <p:nvPicPr>
          <p:cNvPr id="4" name="Picture 5" descr="рпа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2950" y="3357563"/>
            <a:ext cx="433546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857628"/>
            <a:ext cx="9144000" cy="30003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Люди, живущие на одной территории, говорящие на одном языке и имеющие общую культуру, образуют исторически сложившуюся устойчивую группу — </a:t>
            </a:r>
            <a:r>
              <a:rPr lang="ru-RU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этнос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(от греческого «народ»), который может быть представлен племенем, народностью или нацией.</a:t>
            </a:r>
            <a:endParaRPr lang="ru-RU" dirty="0"/>
          </a:p>
        </p:txBody>
      </p:sp>
      <p:pic>
        <p:nvPicPr>
          <p:cNvPr id="118786" name="Picture 2" descr="Картинка 10 из 122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929058" cy="3896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357694"/>
            <a:ext cx="9144000" cy="250030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Великие этносы прошлого создали древние цивилизации и государства. (Вспомните из курса истории и назовите государства, существовавшие в древности на территории Юго-Западной Азии, в Северной Африке, в горах Южной Америки.)</a:t>
            </a:r>
            <a:endParaRPr lang="ru-RU" dirty="0"/>
          </a:p>
        </p:txBody>
      </p:sp>
      <p:pic>
        <p:nvPicPr>
          <p:cNvPr id="117762" name="Picture 2" descr="Картинка 364 из 122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4286250"/>
          </a:xfrm>
          <a:prstGeom prst="rect">
            <a:avLst/>
          </a:prstGeom>
          <a:noFill/>
        </p:spPr>
      </p:pic>
      <p:pic>
        <p:nvPicPr>
          <p:cNvPr id="117764" name="Picture 4" descr="Картинка 393 из 122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853697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071942"/>
            <a:ext cx="9144000" cy="278605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В настоящее время насчитывается более </a:t>
            </a:r>
            <a:r>
              <a:rPr lang="ru-RU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 тыс. этносов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Главное отличие этносов — это </a:t>
            </a:r>
            <a:r>
              <a:rPr lang="ru-RU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язык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Поэтому классификация народов чаще всего основана на языковом принципе. По степени родства языков они образуют языковые группы, которые объединяются в семьи.</a:t>
            </a:r>
            <a:endParaRPr lang="ru-RU" dirty="0"/>
          </a:p>
        </p:txBody>
      </p:sp>
      <p:pic>
        <p:nvPicPr>
          <p:cNvPr id="116738" name="Picture 2" descr="Картинка 185 из 122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3571875"/>
          </a:xfrm>
          <a:prstGeom prst="rect">
            <a:avLst/>
          </a:prstGeom>
          <a:noFill/>
        </p:spPr>
      </p:pic>
      <p:pic>
        <p:nvPicPr>
          <p:cNvPr id="116740" name="Picture 4" descr="http://pedibusrochers.free.fr/images/transport_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71480"/>
            <a:ext cx="1076325" cy="866776"/>
          </a:xfrm>
          <a:prstGeom prst="rect">
            <a:avLst/>
          </a:prstGeom>
          <a:noFill/>
        </p:spPr>
      </p:pic>
      <p:pic>
        <p:nvPicPr>
          <p:cNvPr id="116742" name="Picture 6" descr="Картинка 1080 из 355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428868"/>
            <a:ext cx="2286000" cy="169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785926"/>
            <a:ext cx="7956550" cy="1285884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Пользуясь картой народов атласа и рисунком 6 учебника, заполнить таблицу 3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00188" y="2997200"/>
            <a:ext cx="7643812" cy="345440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3192788"/>
          <a:ext cx="8715436" cy="35223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37557"/>
                <a:gridCol w="2701785"/>
                <a:gridCol w="2876094"/>
              </a:tblGrid>
              <a:tr h="5635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Языковая семья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Языковая группа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Этнос</a:t>
                      </a:r>
                    </a:p>
                  </a:txBody>
                  <a:tcPr marL="47625" marR="47625" marT="47625" marB="47625"/>
                </a:tc>
              </a:tr>
              <a:tr h="563578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Индоевропейская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</a:tr>
              <a:tr h="563578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Сино-тибетская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</a:tr>
              <a:tr h="5635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/>
                        <a:t>Афразийская</a:t>
                      </a:r>
                      <a:endParaRPr lang="ru-RU" sz="2000" b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 </a:t>
                      </a:r>
                    </a:p>
                  </a:txBody>
                  <a:tcPr marL="47625" marR="47625" marT="47625" marB="47625"/>
                </a:tc>
              </a:tr>
              <a:tr h="563578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Уральско-юкагирская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</a:tr>
              <a:tr h="7044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Алтайская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 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5715" name="Picture 3" descr="Картинка 0 из 355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1885950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6">
      <a:dk1>
        <a:srgbClr val="4D4D4D"/>
      </a:dk1>
      <a:lt1>
        <a:srgbClr val="FFFFFF"/>
      </a:lt1>
      <a:dk2>
        <a:srgbClr val="000000"/>
      </a:dk2>
      <a:lt2>
        <a:srgbClr val="660033"/>
      </a:lt2>
      <a:accent1>
        <a:srgbClr val="CC0099"/>
      </a:accent1>
      <a:accent2>
        <a:srgbClr val="FF9900"/>
      </a:accent2>
      <a:accent3>
        <a:srgbClr val="FFFFFF"/>
      </a:accent3>
      <a:accent4>
        <a:srgbClr val="404040"/>
      </a:accent4>
      <a:accent5>
        <a:srgbClr val="E2AACA"/>
      </a:accent5>
      <a:accent6>
        <a:srgbClr val="E78A00"/>
      </a:accent6>
      <a:hlink>
        <a:srgbClr val="990033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80808"/>
        </a:dk2>
        <a:lt2>
          <a:srgbClr val="990000"/>
        </a:lt2>
        <a:accent1>
          <a:srgbClr val="FF9900"/>
        </a:accent1>
        <a:accent2>
          <a:srgbClr val="FF9933"/>
        </a:accent2>
        <a:accent3>
          <a:srgbClr val="FFFFFF"/>
        </a:accent3>
        <a:accent4>
          <a:srgbClr val="404040"/>
        </a:accent4>
        <a:accent5>
          <a:srgbClr val="FFCAAA"/>
        </a:accent5>
        <a:accent6>
          <a:srgbClr val="E78A2D"/>
        </a:accent6>
        <a:hlink>
          <a:srgbClr val="FFCC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80808"/>
        </a:dk2>
        <a:lt2>
          <a:srgbClr val="990000"/>
        </a:lt2>
        <a:accent1>
          <a:srgbClr val="FF5050"/>
        </a:accent1>
        <a:accent2>
          <a:srgbClr val="336699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2D5C8A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80808"/>
        </a:dk2>
        <a:lt2>
          <a:srgbClr val="336699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AAAA"/>
        </a:accent5>
        <a:accent6>
          <a:srgbClr val="B90000"/>
        </a:accent6>
        <a:hlink>
          <a:srgbClr val="FFCC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80808"/>
        </a:dk2>
        <a:lt2>
          <a:srgbClr val="3366CC"/>
        </a:lt2>
        <a:accent1>
          <a:srgbClr val="CC0000"/>
        </a:accent1>
        <a:accent2>
          <a:srgbClr val="FF660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5C00"/>
        </a:accent6>
        <a:hlink>
          <a:srgbClr val="FFCC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60033"/>
        </a:lt2>
        <a:accent1>
          <a:srgbClr val="CC0099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ACA"/>
        </a:accent5>
        <a:accent6>
          <a:srgbClr val="E78A00"/>
        </a:accent6>
        <a:hlink>
          <a:srgbClr val="9900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82</TotalTime>
  <Words>522</Words>
  <Application>Microsoft PowerPoint</Application>
  <PresentationFormat>Экран (4:3)</PresentationFormat>
  <Paragraphs>140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template</vt:lpstr>
      <vt:lpstr>Народы, языки и религии</vt:lpstr>
      <vt:lpstr>      Цели урока:</vt:lpstr>
      <vt:lpstr>  Проверка домашнего задания:</vt:lpstr>
      <vt:lpstr>Слайд 4</vt:lpstr>
      <vt:lpstr>К какому народу мы относимся?</vt:lpstr>
      <vt:lpstr>Слайд 6</vt:lpstr>
      <vt:lpstr>Слайд 7</vt:lpstr>
      <vt:lpstr>Слайд 8</vt:lpstr>
      <vt:lpstr>Пользуясь картой народов атласа и рисунком 6 учебника, заполнить таблицу 3</vt:lpstr>
      <vt:lpstr>Слайд 10</vt:lpstr>
      <vt:lpstr>Слайд 11</vt:lpstr>
      <vt:lpstr>Слайд 12</vt:lpstr>
      <vt:lpstr>Вопрос:</vt:lpstr>
      <vt:lpstr>Изучить текст на с. 14—15, рисунок 7 учебника и заполнить таблицу 6</vt:lpstr>
      <vt:lpstr>Слайд 15</vt:lpstr>
      <vt:lpstr>Слайд 16</vt:lpstr>
      <vt:lpstr>Слайд 17</vt:lpstr>
      <vt:lpstr>Слайд 18</vt:lpstr>
      <vt:lpstr>Проблемы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Народы, языки и религии</dc:title>
  <dc:creator>User</dc:creator>
  <cp:lastModifiedBy>Admin</cp:lastModifiedBy>
  <cp:revision>10</cp:revision>
  <dcterms:created xsi:type="dcterms:W3CDTF">2011-09-09T11:29:36Z</dcterms:created>
  <dcterms:modified xsi:type="dcterms:W3CDTF">2012-09-21T07:10:40Z</dcterms:modified>
</cp:coreProperties>
</file>