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80" r:id="rId3"/>
    <p:sldId id="281" r:id="rId4"/>
    <p:sldId id="256" r:id="rId5"/>
    <p:sldId id="266" r:id="rId6"/>
    <p:sldId id="258" r:id="rId7"/>
    <p:sldId id="282" r:id="rId8"/>
    <p:sldId id="283" r:id="rId9"/>
    <p:sldId id="264" r:id="rId10"/>
    <p:sldId id="284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9" r:id="rId21"/>
    <p:sldId id="278" r:id="rId22"/>
    <p:sldId id="28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83CB96E-80B0-4ECD-8DCB-B613B6E252D1}">
          <p14:sldIdLst>
            <p14:sldId id="280"/>
            <p14:sldId id="281"/>
            <p14:sldId id="256"/>
            <p14:sldId id="266"/>
            <p14:sldId id="258"/>
            <p14:sldId id="282"/>
            <p14:sldId id="283"/>
            <p14:sldId id="264"/>
            <p14:sldId id="284"/>
            <p14:sldId id="267"/>
            <p14:sldId id="268"/>
            <p14:sldId id="270"/>
            <p14:sldId id="271"/>
            <p14:sldId id="272"/>
            <p14:sldId id="273"/>
            <p14:sldId id="274"/>
            <p14:sldId id="276"/>
            <p14:sldId id="277"/>
            <p14:sldId id="279"/>
            <p14:sldId id="278"/>
            <p14:sldId id="28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A079"/>
    <a:srgbClr val="FF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AF3B9-DDC1-4B89-988F-9549D12CCA1E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8E38A-5122-408A-AEED-A6A0237FA5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015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Фон диагональю слева</a:t>
            </a:r>
            <a:r>
              <a:rPr lang="ru-RU" baseline="0" dirty="0" smtClean="0"/>
              <a:t> что то старое (</a:t>
            </a:r>
            <a:r>
              <a:rPr lang="ru-RU" baseline="0" dirty="0" err="1" smtClean="0"/>
              <a:t>Рюриковское</a:t>
            </a:r>
            <a:r>
              <a:rPr lang="ru-RU" baseline="0" dirty="0" smtClean="0"/>
              <a:t>) а справа флаг Российский.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8E38A-5122-408A-AEED-A6A0237FA5B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595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A7B26C-211B-47E1-BFD0-11E75BD7F87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40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865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66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240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86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52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36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756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84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26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2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1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217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328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5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59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77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0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272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44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35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A1005-0C23-469B-8057-7B492A932C9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F5C82-860F-4CC6-BBC6-8652AC25C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248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A1005-0C23-469B-8057-7B492A932C9C}" type="datetimeFigureOut">
              <a:rPr lang="ru-RU" smtClean="0"/>
              <a:t>04.12.2012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F5C82-860F-4CC6-BBC6-8652AC25C2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47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A1005-0C23-469B-8057-7B492A932C9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04.12.2012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F5C82-860F-4CC6-BBC6-8652AC25C22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5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150russia.ru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bliotekar.ru/" TargetMode="External"/><Relationship Id="rId5" Type="http://schemas.openxmlformats.org/officeDocument/2006/relationships/hyperlink" Target="http://images.yandex.ru/" TargetMode="External"/><Relationship Id="rId4" Type="http://schemas.openxmlformats.org/officeDocument/2006/relationships/hyperlink" Target="http://dic.academic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3.wdp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4427984" y="4941168"/>
            <a:ext cx="4680520" cy="792088"/>
          </a:xfrm>
          <a:prstGeom prst="round2DiagRect">
            <a:avLst>
              <a:gd name="adj1" fmla="val 38407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Round Diagonal Corner Rectangle 1"/>
          <p:cNvSpPr/>
          <p:nvPr/>
        </p:nvSpPr>
        <p:spPr>
          <a:xfrm>
            <a:off x="1187624" y="2471899"/>
            <a:ext cx="6768752" cy="107561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14799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ООШ с. Малое Перекопное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4719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Рюрика до Путина</a:t>
            </a:r>
            <a:endParaRPr lang="ru-RU" sz="54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35488" y="5013176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Белова Наталья Никитична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42541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2012 г.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5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475656" y="711200"/>
            <a:ext cx="3004780" cy="2357762"/>
          </a:xfrm>
          <a:prstGeom prst="round2DiagRect">
            <a:avLst>
              <a:gd name="adj1" fmla="val 908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 Diagonal Corner Rectangle 5"/>
          <p:cNvSpPr/>
          <p:nvPr/>
        </p:nvSpPr>
        <p:spPr>
          <a:xfrm>
            <a:off x="45840" y="3341021"/>
            <a:ext cx="6408712" cy="3416320"/>
          </a:xfrm>
          <a:prstGeom prst="round2DiagRect">
            <a:avLst>
              <a:gd name="adj1" fmla="val 7979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6588224" y="1808820"/>
            <a:ext cx="2433256" cy="3240360"/>
            <a:chOff x="6454552" y="1196752"/>
            <a:chExt cx="2689449" cy="3581532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6454553" y="1196752"/>
              <a:ext cx="2689448" cy="3581532"/>
            </a:xfrm>
            <a:prstGeom prst="round2DiagRect">
              <a:avLst>
                <a:gd name="adj1" fmla="val 10242"/>
                <a:gd name="adj2" fmla="val 0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  <a:effectLst>
              <a:glow>
                <a:schemeClr val="bg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51" name="Picture 3" descr="C:\Users\Все равно\Desktop\мамино\к 1150летию\Михаил Романов.gif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299"/>
            <a:stretch/>
          </p:blipFill>
          <p:spPr bwMode="auto">
            <a:xfrm>
              <a:off x="6454552" y="1196752"/>
              <a:ext cx="2689448" cy="35815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45840" y="3341020"/>
            <a:ext cx="6408712" cy="3416320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</a:rPr>
              <a:t>Московское государство существовало с середины XV до конца XVII века.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конце XVI - начале XVII века Россия вступила в полосу глубокого государственно-политического и социально-экономического структурного кризиса, получившего название «Смутное время». Наше Отечество оказалось на грани распада и утраты своей государственности. Однако благодаря всенародному патриотическому подъему кризис удалось преодолеть. Начало правления вновь избранной династии Романовых на русском престоле ознаменовалось восстановлением территориальной целостности страны и укреплением ее международного престижа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32240" y="5049180"/>
            <a:ext cx="2289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Михаил Романов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Все равно\Desktop\мамино\к 1150летию\Минин и Пожарски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5654" y="461665"/>
            <a:ext cx="3004781" cy="1857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95536" y="2319494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Пантюхин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"Минин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Пожарский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Освобождение Москвы"</a:t>
            </a:r>
          </a:p>
        </p:txBody>
      </p:sp>
    </p:spTree>
    <p:extLst>
      <p:ext uri="{BB962C8B-B14F-4D97-AF65-F5344CB8AC3E}">
        <p14:creationId xmlns:p14="http://schemas.microsoft.com/office/powerpoint/2010/main" val="322264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/>
        </p:nvSpPr>
        <p:spPr>
          <a:xfrm>
            <a:off x="411466" y="3516208"/>
            <a:ext cx="2404540" cy="2881563"/>
          </a:xfrm>
          <a:prstGeom prst="round2DiagRect">
            <a:avLst>
              <a:gd name="adj1" fmla="val 10813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ound Diagonal Corner Rectangle 9"/>
          <p:cNvSpPr/>
          <p:nvPr/>
        </p:nvSpPr>
        <p:spPr>
          <a:xfrm>
            <a:off x="6444208" y="619303"/>
            <a:ext cx="2115449" cy="2896905"/>
          </a:xfrm>
          <a:prstGeom prst="round2DiagRect">
            <a:avLst>
              <a:gd name="adj1" fmla="val 13306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 Diagonal Corner Rectangle 8"/>
          <p:cNvSpPr/>
          <p:nvPr/>
        </p:nvSpPr>
        <p:spPr>
          <a:xfrm>
            <a:off x="3347864" y="3592785"/>
            <a:ext cx="5688632" cy="2862322"/>
          </a:xfrm>
          <a:prstGeom prst="round2DiagRect">
            <a:avLst>
              <a:gd name="adj1" fmla="val 9966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ound Diagonal Corner Rectangle 7"/>
          <p:cNvSpPr/>
          <p:nvPr/>
        </p:nvSpPr>
        <p:spPr>
          <a:xfrm>
            <a:off x="107504" y="619303"/>
            <a:ext cx="5472608" cy="2855856"/>
          </a:xfrm>
          <a:prstGeom prst="round2DiagRect">
            <a:avLst>
              <a:gd name="adj1" fmla="val 13468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ound Diagonal Corner Rectangle 6"/>
          <p:cNvSpPr/>
          <p:nvPr/>
        </p:nvSpPr>
        <p:spPr>
          <a:xfrm>
            <a:off x="2816005" y="0"/>
            <a:ext cx="3427101" cy="461665"/>
          </a:xfrm>
          <a:prstGeom prst="round2DiagRect">
            <a:avLst>
              <a:gd name="adj1" fmla="val 2771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619303"/>
            <a:ext cx="54726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Переломным периодом в истории России стала эпоха Петра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первого императора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Его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реформы охватили все сферы государственной и общественной жизни, определив на длительную историческую перспективу развитие нашей страны. Они были направлены на максимальную централизацию в управлении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государством.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Политический строй России окончательно принимает абсолютистский характер.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Россия при Петре превратилась в Великую морскую державу.</a:t>
            </a:r>
          </a:p>
        </p:txBody>
      </p:sp>
      <p:pic>
        <p:nvPicPr>
          <p:cNvPr id="3074" name="Picture 2" descr="C:\Users\Все равно\Desktop\мамино\к 1150летию\Петр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8" y="619303"/>
            <a:ext cx="2115449" cy="2855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империя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3592785"/>
            <a:ext cx="57961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 приходом  к власти Екатерины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(1762 – 1796) стремительно упрочивается власть самодержца. Проводится реформа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Сената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целью которой было ограничение его функций в управлении государством.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Важное значение имели мероприятия по укреплению государственного аппарата на местах, повышению роли местного дворянства.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концу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 Российской империи были присоединены  Северное Причерноморье, Приазовье и Крым.</a:t>
            </a:r>
          </a:p>
        </p:txBody>
      </p:sp>
      <p:pic>
        <p:nvPicPr>
          <p:cNvPr id="6" name="Picture 2" descr="C:\Users\Все равно\Desktop\мамино\к конкурсу по российской государственности\Екатерина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65" y="3501008"/>
            <a:ext cx="2404540" cy="2896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80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9" grpId="0" animBg="1"/>
      <p:bldP spid="8" grpId="0" animBg="1"/>
      <p:bldP spid="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6084169" y="1603109"/>
            <a:ext cx="2808312" cy="3476128"/>
          </a:xfrm>
          <a:prstGeom prst="round2DiagRect">
            <a:avLst>
              <a:gd name="adj1" fmla="val 2771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ound Diagonal Corner Rectangle 4"/>
          <p:cNvSpPr/>
          <p:nvPr/>
        </p:nvSpPr>
        <p:spPr>
          <a:xfrm>
            <a:off x="395536" y="612844"/>
            <a:ext cx="5184576" cy="5632311"/>
          </a:xfrm>
          <a:prstGeom prst="round2DiagRect">
            <a:avLst>
              <a:gd name="adj1" fmla="val 6870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12844"/>
            <a:ext cx="51845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век занимает важнейшее положение в содержании имперского этапа развития российской государственности. Он знаменуется целым рядом реформ, самыми значительными из которых стали преобразования М.М. Сперанского и реформы Александра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Начало реформ М.М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Сперанского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относится к 1801 году и связано прежде всего с радикальной перестройкой системы управления. Прежние коллегии заменяются министерствами. В 1810 году создается Государственный Совет. Он становится высшим законосовещательным органом.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Исключительно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важным является шаг по созданию конституции страны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1818 году ее положения начали внедряться в Польше (часть Российской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Империи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</a:t>
            </a:r>
          </a:p>
        </p:txBody>
      </p:sp>
      <p:pic>
        <p:nvPicPr>
          <p:cNvPr id="5122" name="Picture 2" descr="C:\Users\Все равно\Desktop\мамино\к 1150летию\Сперанский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77" b="95385" l="2667" r="98000">
                        <a14:foregroundMark x1="31667" y1="18718" x2="10667" y2="52051"/>
                        <a14:foregroundMark x1="87667" y1="34359" x2="95667" y2="48974"/>
                        <a14:foregroundMark x1="14667" y1="72051" x2="5333" y2="54872"/>
                        <a14:foregroundMark x1="40333" y1="83846" x2="50000" y2="92051"/>
                        <a14:foregroundMark x1="41000" y1="15897" x2="48667" y2="6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603108"/>
            <a:ext cx="2808312" cy="3651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82215" y="5107874"/>
            <a:ext cx="1951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М.М.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Сперанский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77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837278" y="3568576"/>
            <a:ext cx="3022076" cy="3094102"/>
          </a:xfrm>
          <a:prstGeom prst="round2DiagRect">
            <a:avLst>
              <a:gd name="adj1" fmla="val 1048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 Diagonal Corner Rectangle 5"/>
          <p:cNvSpPr/>
          <p:nvPr/>
        </p:nvSpPr>
        <p:spPr>
          <a:xfrm>
            <a:off x="6156176" y="1484785"/>
            <a:ext cx="2651381" cy="3787688"/>
          </a:xfrm>
          <a:prstGeom prst="round2DiagRect">
            <a:avLst>
              <a:gd name="adj1" fmla="val 1334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ound Diagonal Corner Rectangle 4"/>
          <p:cNvSpPr/>
          <p:nvPr/>
        </p:nvSpPr>
        <p:spPr>
          <a:xfrm>
            <a:off x="124630" y="214707"/>
            <a:ext cx="5743514" cy="3170099"/>
          </a:xfrm>
          <a:prstGeom prst="round2DiagRect">
            <a:avLst>
              <a:gd name="adj1" fmla="val 10437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4630" y="214708"/>
            <a:ext cx="57435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Значительные реформы, радикально изменившие лицо, характер и содержание российской государственности, проводились в 60 – 70 гг. XIX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века императором Александром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Одной из важнейших реформ стала реформа по отмене крепостного права России (1861 г.). Реформы Александра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охватили практически все сферы жизни общества и по своему радикализму могут быть сопоставимы лишь с петровскими преобразованиями.</a:t>
            </a:r>
          </a:p>
        </p:txBody>
      </p:sp>
      <p:pic>
        <p:nvPicPr>
          <p:cNvPr id="6146" name="Picture 2" descr="C:\Users\Все равно\Desktop\мамино\к 1150летию\Александр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484785"/>
            <a:ext cx="2651381" cy="3787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се равно\Desktop\мамино\к 1150летию\Манифест о отмене крепостного прав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7277" y="3573016"/>
            <a:ext cx="3022076" cy="3089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76256" y="5272473"/>
            <a:ext cx="1451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230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5148063" y="620688"/>
            <a:ext cx="3718327" cy="5688632"/>
          </a:xfrm>
          <a:prstGeom prst="round2DiagRect">
            <a:avLst>
              <a:gd name="adj1" fmla="val 9457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 Diagonal Corner Rectangle 8"/>
          <p:cNvSpPr/>
          <p:nvPr/>
        </p:nvSpPr>
        <p:spPr>
          <a:xfrm>
            <a:off x="179512" y="620688"/>
            <a:ext cx="4752528" cy="5688632"/>
          </a:xfrm>
          <a:prstGeom prst="round2DiagRect">
            <a:avLst>
              <a:gd name="adj1" fmla="val 6725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 Diagonal Corner Rectangle 5"/>
          <p:cNvSpPr/>
          <p:nvPr/>
        </p:nvSpPr>
        <p:spPr>
          <a:xfrm>
            <a:off x="2771800" y="0"/>
            <a:ext cx="3427101" cy="461665"/>
          </a:xfrm>
          <a:prstGeom prst="round2DiagRect">
            <a:avLst>
              <a:gd name="adj1" fmla="val 2771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Советское государство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620688"/>
            <a:ext cx="475252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С отречением 3 марта 1917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года последнего российского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императора Николая II от престола прекратило свое существование российское самодержавие.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результате октябрьской революции к власти пришли большевики во главе с Владимиром Лениным Ульяновым.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Основные контуры советской государственности были закреплены в первой конституции Российской Советской Федеративной социалистической республики (РСФСР), принятой летом 1918 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Конституции закреплялось федеративное устройство страны и ее название —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Российская Социалистическая Федеративная Советская Республика (РСФСР)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Высшим органом власти признавался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Всероссийский съезд Советов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в промежутках — избранный им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ВЦИК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Исполнительная власть принадлежала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СНК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8" descr="Рисунок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3" y="620688"/>
            <a:ext cx="3718327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718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Diagonal Corner Rectangle 17"/>
          <p:cNvSpPr/>
          <p:nvPr/>
        </p:nvSpPr>
        <p:spPr>
          <a:xfrm>
            <a:off x="575556" y="183768"/>
            <a:ext cx="7992888" cy="928201"/>
          </a:xfrm>
          <a:prstGeom prst="round2DiagRect">
            <a:avLst>
              <a:gd name="adj1" fmla="val 2771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ound Diagonal Corner Rectangle 16"/>
          <p:cNvSpPr/>
          <p:nvPr/>
        </p:nvSpPr>
        <p:spPr>
          <a:xfrm>
            <a:off x="251520" y="5855350"/>
            <a:ext cx="8712968" cy="651202"/>
          </a:xfrm>
          <a:prstGeom prst="round2DiagRect">
            <a:avLst>
              <a:gd name="adj1" fmla="val 2771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ound Diagonal Corner Rectangle 15"/>
          <p:cNvSpPr/>
          <p:nvPr/>
        </p:nvSpPr>
        <p:spPr>
          <a:xfrm>
            <a:off x="7192869" y="2484571"/>
            <a:ext cx="1771620" cy="3026761"/>
          </a:xfrm>
          <a:prstGeom prst="round2DiagRect">
            <a:avLst>
              <a:gd name="adj1" fmla="val 14811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ound Diagonal Corner Rectangle 14"/>
          <p:cNvSpPr/>
          <p:nvPr/>
        </p:nvSpPr>
        <p:spPr>
          <a:xfrm>
            <a:off x="136085" y="1628943"/>
            <a:ext cx="1771620" cy="3034706"/>
          </a:xfrm>
          <a:prstGeom prst="round2DiagRect">
            <a:avLst>
              <a:gd name="adj1" fmla="val 728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5556" y="18864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декабря 1922 года было провозглашено новое государство – Союз Советских социалистических республик (СССР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По поводу создания советского многонационального государства в партии боролись две тенденции: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се равно\Desktop\мамино\к 1150летию\Стали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2868" y="2479700"/>
            <a:ext cx="1771620" cy="2657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се равно\Desktop\мамино\к 1150летию\Ленин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36084" y="1628943"/>
            <a:ext cx="1771620" cy="26669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2195736" y="1717454"/>
            <a:ext cx="4464496" cy="1505781"/>
          </a:xfrm>
          <a:prstGeom prst="wedgeRoundRectCallout">
            <a:avLst>
              <a:gd name="adj1" fmla="val -57367"/>
              <a:gd name="adj2" fmla="val 17478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2195736" y="3438292"/>
            <a:ext cx="4464496" cy="1644281"/>
          </a:xfrm>
          <a:prstGeom prst="wedgeRoundRectCallout">
            <a:avLst>
              <a:gd name="adj1" fmla="val 57660"/>
              <a:gd name="adj2" fmla="val -20671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411760" y="1745907"/>
            <a:ext cx="3996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Федералистская – создание союза государств, сохраняющих независимость, но имеющих общие армию, флот, финансы, внешнюю политику, координирующие органы.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11760" y="3605245"/>
            <a:ext cx="39964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Унитарная – создание единого государства с мощным центром и подчинёнными ему республиками, входящие в состав РСФСР на правах автономии.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585535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основу Декларации об образовании СССР были положены ленинские принципы о федерации.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084" y="4296753"/>
            <a:ext cx="177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В.И. Ленин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2868" y="5142000"/>
            <a:ext cx="177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И.В. Сталин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9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5" grpId="0" animBg="1"/>
      <p:bldP spid="4" grpId="0"/>
      <p:bldP spid="5" grpId="0" animBg="1"/>
      <p:bldP spid="8" grpId="0" animBg="1"/>
      <p:bldP spid="7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75187" y="5913263"/>
            <a:ext cx="3793624" cy="785790"/>
            <a:chOff x="2866607" y="6302068"/>
            <a:chExt cx="3793624" cy="785790"/>
          </a:xfrm>
        </p:grpSpPr>
        <p:sp>
          <p:nvSpPr>
            <p:cNvPr id="17" name="Round Diagonal Corner Rectangle 16"/>
            <p:cNvSpPr/>
            <p:nvPr/>
          </p:nvSpPr>
          <p:spPr>
            <a:xfrm>
              <a:off x="2866607" y="6302068"/>
              <a:ext cx="3793624" cy="785790"/>
            </a:xfrm>
            <a:prstGeom prst="round2DiagRect">
              <a:avLst>
                <a:gd name="adj1" fmla="val 27714"/>
                <a:gd name="adj2" fmla="val 0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  <a:effectLst>
              <a:glow>
                <a:schemeClr val="bg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3"/>
            <p:cNvSpPr/>
            <p:nvPr/>
          </p:nvSpPr>
          <p:spPr>
            <a:xfrm>
              <a:off x="2866607" y="6494908"/>
              <a:ext cx="37936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Совет Народных Комисаров</a:t>
              </a:r>
              <a:endParaRPr lang="ru-RU" sz="2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75187" y="4583590"/>
            <a:ext cx="3793624" cy="785790"/>
            <a:chOff x="2866607" y="4972395"/>
            <a:chExt cx="3793624" cy="785790"/>
          </a:xfrm>
        </p:grpSpPr>
        <p:sp>
          <p:nvSpPr>
            <p:cNvPr id="16" name="Round Diagonal Corner Rectangle 15"/>
            <p:cNvSpPr/>
            <p:nvPr/>
          </p:nvSpPr>
          <p:spPr>
            <a:xfrm>
              <a:off x="2866607" y="4972395"/>
              <a:ext cx="3793624" cy="785790"/>
            </a:xfrm>
            <a:prstGeom prst="round2DiagRect">
              <a:avLst>
                <a:gd name="adj1" fmla="val 27714"/>
                <a:gd name="adj2" fmla="val 0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  <a:effectLst>
              <a:glow>
                <a:schemeClr val="bg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3"/>
            <p:cNvSpPr/>
            <p:nvPr/>
          </p:nvSpPr>
          <p:spPr>
            <a:xfrm>
              <a:off x="2866607" y="5011347"/>
              <a:ext cx="379362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Президиум Центрального Исполнительного Комитета</a:t>
              </a:r>
              <a:endParaRPr lang="ru-RU" sz="2000" dirty="0"/>
            </a:p>
          </p:txBody>
        </p:sp>
      </p:grpSp>
      <p:sp>
        <p:nvSpPr>
          <p:cNvPr id="9" name="Round Diagonal Corner Rectangle 8"/>
          <p:cNvSpPr/>
          <p:nvPr/>
        </p:nvSpPr>
        <p:spPr>
          <a:xfrm>
            <a:off x="2675187" y="1576704"/>
            <a:ext cx="3793624" cy="785790"/>
          </a:xfrm>
          <a:prstGeom prst="round2DiagRect">
            <a:avLst>
              <a:gd name="adj1" fmla="val 2771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Group 33"/>
          <p:cNvGrpSpPr/>
          <p:nvPr/>
        </p:nvGrpSpPr>
        <p:grpSpPr>
          <a:xfrm>
            <a:off x="2205496" y="274991"/>
            <a:ext cx="4733007" cy="709846"/>
            <a:chOff x="2205496" y="274991"/>
            <a:chExt cx="4733007" cy="709846"/>
          </a:xfrm>
        </p:grpSpPr>
        <p:sp>
          <p:nvSpPr>
            <p:cNvPr id="32" name="Round Diagonal Corner Rectangle 31"/>
            <p:cNvSpPr/>
            <p:nvPr/>
          </p:nvSpPr>
          <p:spPr>
            <a:xfrm>
              <a:off x="2205496" y="274991"/>
              <a:ext cx="4733007" cy="709846"/>
            </a:xfrm>
            <a:prstGeom prst="round2DiagRect">
              <a:avLst>
                <a:gd name="adj1" fmla="val 27714"/>
                <a:gd name="adj2" fmla="val 0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  <a:effectLst>
              <a:glow>
                <a:schemeClr val="bg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05496" y="274992"/>
              <a:ext cx="473300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II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Всес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оюзный съезд Советов 31 января 1924 года утвердил первую Конституцию СССР. </a:t>
              </a:r>
              <a:endParaRPr lang="ru-RU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583668" y="1103425"/>
            <a:ext cx="5976663" cy="436946"/>
            <a:chOff x="1583668" y="1146118"/>
            <a:chExt cx="5976663" cy="436946"/>
          </a:xfrm>
        </p:grpSpPr>
        <p:sp>
          <p:nvSpPr>
            <p:cNvPr id="33" name="Round Diagonal Corner Rectangle 32"/>
            <p:cNvSpPr/>
            <p:nvPr/>
          </p:nvSpPr>
          <p:spPr>
            <a:xfrm>
              <a:off x="1583668" y="1176271"/>
              <a:ext cx="5976663" cy="406793"/>
            </a:xfrm>
            <a:prstGeom prst="round2DiagRect">
              <a:avLst>
                <a:gd name="adj1" fmla="val 27714"/>
                <a:gd name="adj2" fmla="val 0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  <a:effectLst>
              <a:glow>
                <a:schemeClr val="bg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583668" y="1146118"/>
              <a:ext cx="597666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atin typeface="Times New Roman" pitchFamily="18" charset="0"/>
                  <a:cs typeface="Times New Roman" pitchFamily="18" charset="0"/>
                </a:rPr>
                <a:t>Органы власти Советского союза по Конституции</a:t>
              </a:r>
              <a:endParaRPr lang="ru-RU" sz="2000" b="1" dirty="0"/>
            </a:p>
          </p:txBody>
        </p:sp>
      </p:grpSp>
      <p:sp>
        <p:nvSpPr>
          <p:cNvPr id="6" name="Прямоугольник 3"/>
          <p:cNvSpPr/>
          <p:nvPr/>
        </p:nvSpPr>
        <p:spPr>
          <a:xfrm>
            <a:off x="2675189" y="1804172"/>
            <a:ext cx="3793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Всероссийский съезд</a:t>
            </a:r>
            <a:endParaRPr lang="ru-RU" sz="2000" dirty="0"/>
          </a:p>
        </p:txBody>
      </p:sp>
      <p:grpSp>
        <p:nvGrpSpPr>
          <p:cNvPr id="25" name="Group 24"/>
          <p:cNvGrpSpPr/>
          <p:nvPr/>
        </p:nvGrpSpPr>
        <p:grpSpPr>
          <a:xfrm>
            <a:off x="2675187" y="2774525"/>
            <a:ext cx="3793624" cy="1408633"/>
            <a:chOff x="2866607" y="3163330"/>
            <a:chExt cx="3793624" cy="1408633"/>
          </a:xfrm>
        </p:grpSpPr>
        <p:sp>
          <p:nvSpPr>
            <p:cNvPr id="15" name="Round Diagonal Corner Rectangle 14"/>
            <p:cNvSpPr/>
            <p:nvPr/>
          </p:nvSpPr>
          <p:spPr>
            <a:xfrm>
              <a:off x="2866607" y="3189751"/>
              <a:ext cx="3793624" cy="1382212"/>
            </a:xfrm>
            <a:prstGeom prst="round2DiagRect">
              <a:avLst>
                <a:gd name="adj1" fmla="val 27714"/>
                <a:gd name="adj2" fmla="val 0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  <a:effectLst>
              <a:glow>
                <a:schemeClr val="bg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3"/>
            <p:cNvSpPr/>
            <p:nvPr/>
          </p:nvSpPr>
          <p:spPr>
            <a:xfrm>
              <a:off x="2866609" y="3163330"/>
              <a:ext cx="379362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Центральный Исполнительный Комитет (ЦИК)</a:t>
              </a:r>
              <a:endParaRPr lang="ru-RU" sz="2000" dirty="0"/>
            </a:p>
          </p:txBody>
        </p:sp>
        <p:sp>
          <p:nvSpPr>
            <p:cNvPr id="11" name="Прямоугольник 3"/>
            <p:cNvSpPr/>
            <p:nvPr/>
          </p:nvSpPr>
          <p:spPr>
            <a:xfrm>
              <a:off x="2866607" y="4002576"/>
              <a:ext cx="170539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Совет Союза</a:t>
              </a:r>
              <a:endParaRPr lang="ru-RU" sz="2000" dirty="0"/>
            </a:p>
          </p:txBody>
        </p:sp>
        <p:sp>
          <p:nvSpPr>
            <p:cNvPr id="12" name="Прямоугольник 3"/>
            <p:cNvSpPr/>
            <p:nvPr/>
          </p:nvSpPr>
          <p:spPr>
            <a:xfrm>
              <a:off x="4427984" y="3864077"/>
              <a:ext cx="2232247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Совет Национальностей</a:t>
              </a:r>
              <a:endParaRPr lang="ru-RU" sz="2000" dirty="0"/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3275856" y="3880857"/>
              <a:ext cx="29523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499992" y="3880857"/>
              <a:ext cx="0" cy="6282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/>
          <p:cNvCxnSpPr>
            <a:stCxn id="9" idx="1"/>
            <a:endCxn id="10" idx="0"/>
          </p:cNvCxnSpPr>
          <p:nvPr/>
        </p:nvCxnSpPr>
        <p:spPr>
          <a:xfrm>
            <a:off x="4571999" y="2362494"/>
            <a:ext cx="1" cy="412031"/>
          </a:xfrm>
          <a:prstGeom prst="straightConnector1">
            <a:avLst/>
          </a:prstGeom>
          <a:ln w="19050" cap="flat">
            <a:solidFill>
              <a:schemeClr val="tx1"/>
            </a:solidFill>
            <a:round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559644" y="4222359"/>
            <a:ext cx="0" cy="334101"/>
          </a:xfrm>
          <a:prstGeom prst="straightConnector1">
            <a:avLst/>
          </a:prstGeom>
          <a:ln w="19050" cap="flat">
            <a:solidFill>
              <a:schemeClr val="tx1"/>
            </a:solidFill>
            <a:round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559644" y="5435306"/>
            <a:ext cx="1" cy="412031"/>
          </a:xfrm>
          <a:prstGeom prst="straightConnector1">
            <a:avLst/>
          </a:prstGeom>
          <a:ln w="19050" cap="flat">
            <a:solidFill>
              <a:schemeClr val="tx1"/>
            </a:solidFill>
            <a:round/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>
          <a:xfrm>
            <a:off x="-1" y="101975"/>
            <a:ext cx="6312310" cy="6654049"/>
          </a:xfrm>
          <a:prstGeom prst="round2DiagRect">
            <a:avLst>
              <a:gd name="adj1" fmla="val 4888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ound Diagonal Corner Rectangle 4"/>
          <p:cNvSpPr/>
          <p:nvPr/>
        </p:nvSpPr>
        <p:spPr>
          <a:xfrm>
            <a:off x="6312311" y="1452715"/>
            <a:ext cx="2831690" cy="3952569"/>
          </a:xfrm>
          <a:prstGeom prst="round2DiagRect">
            <a:avLst>
              <a:gd name="adj1" fmla="val 12057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1975"/>
            <a:ext cx="64442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 главе партийно-номенклатурной верхушки авторитарно-тоталитарного государства в течение 30 лет (с начала 1920 годов до 1953 года) бессменно находился «великий вождь и отец народов» И.В. Сталин.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нахождения Сталина у власти ознаменован: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одной стороны: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форсированной индустриализацией страны, массовым трудовым и фронтовым героизмом, победой в Великой Отечественной войне, превращением СССР в сверхдержаву со значительным научным, промышленным и военным потенциалом, беспрецедентным усилением геополитического влияния Советского Союза в мире, установлением просоветских коммунистических режимов в Восточной Европе и ряде стран Юго-восточной Азии;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 другой стороны: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установлением тоталитарного диктаторского режима, массовыми репрессиями, иногда направленными против целых социальных слоёв и этносов (например депортации крымских татар, чеченцев и ингушей, балкарцев, калмыков, корейцев), насильственной коллективизацией, приведшей на раннем этапе к резкому спаду в сельском хозяйстве и голоду 1932—1933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многочисленными людскими потерями (в результате войн, депортаций, немецкой оккупации, голода и репрессий), разделением мирового сообщества на два враждующих лагеря и началом холодной войны.</a:t>
            </a:r>
          </a:p>
        </p:txBody>
      </p:sp>
      <p:pic>
        <p:nvPicPr>
          <p:cNvPr id="3074" name="Picture 2" descr="C:\Users\Все равно\Desktop\мамино\к 1150летию\Сталин 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12310" y="1448345"/>
            <a:ext cx="2831690" cy="39525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2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>
          <a:xfrm>
            <a:off x="181889" y="137057"/>
            <a:ext cx="5616625" cy="3795999"/>
          </a:xfrm>
          <a:prstGeom prst="round2DiagRect">
            <a:avLst>
              <a:gd name="adj1" fmla="val 10560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 Diagonal Corner Rectangle 8"/>
          <p:cNvSpPr/>
          <p:nvPr/>
        </p:nvSpPr>
        <p:spPr>
          <a:xfrm>
            <a:off x="1439322" y="3933056"/>
            <a:ext cx="3101760" cy="2722367"/>
          </a:xfrm>
          <a:prstGeom prst="round2DiagRect">
            <a:avLst>
              <a:gd name="adj1" fmla="val 10411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ound Diagonal Corner Rectangle 7"/>
          <p:cNvSpPr/>
          <p:nvPr/>
        </p:nvSpPr>
        <p:spPr>
          <a:xfrm>
            <a:off x="6084169" y="1340768"/>
            <a:ext cx="2784080" cy="4269627"/>
          </a:xfrm>
          <a:prstGeom prst="round2DiagRect">
            <a:avLst>
              <a:gd name="adj1" fmla="val 13283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890" y="137057"/>
            <a:ext cx="5616624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Советские лидеры - наследники Сталина, осознавая необходимость и неизбежность реформирования устаревшей модели тоталитарного государства, но боявшиеся утраты партийной номенклатурной власти в стране, пытались провести преобразования, не меняя основ социалистического строя. Попытки реформ в период «оттепели» привели к отставке лидера Коммунистической партии Советского Союза (КПСС) Н.С. Хрущева (1964 г.), а политика «перестройки» последнего Генерального секретаря Центрального Комитета КПСС М.С. Горбачева завершилась распадом СССР как единого тоталитарного государства и крушением партийно-советской системы.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Все равно\Desktop\мамино\к 1150летию\Хрущев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352631"/>
            <a:ext cx="2784080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Все равно\Desktop\мамино\к 1150летию\Горбачев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9321" y="3960758"/>
            <a:ext cx="3101760" cy="2325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84169" y="5241063"/>
            <a:ext cx="278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Н.С. Хрущев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9321" y="6286091"/>
            <a:ext cx="310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М.С. Горбачев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85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3" grpId="0" build="p"/>
      <p:bldP spid="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 Diagonal Corner Rectangle 55"/>
          <p:cNvSpPr/>
          <p:nvPr/>
        </p:nvSpPr>
        <p:spPr>
          <a:xfrm>
            <a:off x="683544" y="2562854"/>
            <a:ext cx="2170341" cy="2588130"/>
          </a:xfrm>
          <a:prstGeom prst="round2DiagRect">
            <a:avLst>
              <a:gd name="adj1" fmla="val 2771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Round Diagonal Corner Rectangle 51"/>
          <p:cNvSpPr/>
          <p:nvPr/>
        </p:nvSpPr>
        <p:spPr>
          <a:xfrm>
            <a:off x="3938216" y="632454"/>
            <a:ext cx="4594224" cy="642938"/>
          </a:xfrm>
          <a:prstGeom prst="round2DiagRect">
            <a:avLst>
              <a:gd name="adj1" fmla="val 2771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Round Diagonal Corner Rectangle 33"/>
          <p:cNvSpPr/>
          <p:nvPr/>
        </p:nvSpPr>
        <p:spPr>
          <a:xfrm>
            <a:off x="378774" y="632454"/>
            <a:ext cx="2907351" cy="642938"/>
          </a:xfrm>
          <a:prstGeom prst="round2DiagRect">
            <a:avLst>
              <a:gd name="adj1" fmla="val 2771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1635" y="632454"/>
            <a:ext cx="3214688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Современная Россия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632454"/>
            <a:ext cx="4608512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Конституции, принятой в результате всенародного референдума 1993 года. </a:t>
            </a:r>
          </a:p>
        </p:txBody>
      </p:sp>
      <p:cxnSp>
        <p:nvCxnSpPr>
          <p:cNvPr id="8" name="Прямая со стрелкой 7"/>
          <p:cNvCxnSpPr>
            <a:stCxn id="3" idx="2"/>
          </p:cNvCxnSpPr>
          <p:nvPr/>
        </p:nvCxnSpPr>
        <p:spPr>
          <a:xfrm>
            <a:off x="1698979" y="1203954"/>
            <a:ext cx="0" cy="135890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44073" y="2132641"/>
            <a:ext cx="2309812" cy="31586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федеративным правовым демократическим государством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0678" y="5420210"/>
            <a:ext cx="2028090" cy="135206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cxnSp>
        <p:nvCxnSpPr>
          <p:cNvPr id="44" name="Прямая со стрелкой 7"/>
          <p:cNvCxnSpPr>
            <a:stCxn id="3" idx="3"/>
            <a:endCxn id="7" idx="1"/>
          </p:cNvCxnSpPr>
          <p:nvPr/>
        </p:nvCxnSpPr>
        <p:spPr>
          <a:xfrm>
            <a:off x="3306323" y="918204"/>
            <a:ext cx="617605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 Diagonal Corner Rectangle 56"/>
          <p:cNvSpPr/>
          <p:nvPr/>
        </p:nvSpPr>
        <p:spPr>
          <a:xfrm>
            <a:off x="3131840" y="1561819"/>
            <a:ext cx="5857875" cy="3866469"/>
          </a:xfrm>
          <a:prstGeom prst="round2DiagRect">
            <a:avLst>
              <a:gd name="adj1" fmla="val 14575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810621" y="1561819"/>
            <a:ext cx="2571750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Власть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096371" y="2065735"/>
            <a:ext cx="2000251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Исполнительная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131840" y="2065735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203778" y="2137171"/>
            <a:ext cx="1785937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Судебная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>
            <a:stCxn id="22" idx="2"/>
          </p:cNvCxnSpPr>
          <p:nvPr/>
        </p:nvCxnSpPr>
        <p:spPr>
          <a:xfrm>
            <a:off x="4060528" y="2494360"/>
            <a:ext cx="0" cy="2732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3131840" y="2767592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 Федерации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131840" y="3464296"/>
            <a:ext cx="1857375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Дума</a:t>
            </a:r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>
            <a:off x="3916859" y="4172701"/>
            <a:ext cx="28575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3131840" y="4197306"/>
            <a:ext cx="1857375" cy="9286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 органы власти субъектов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5096372" y="3316459"/>
            <a:ext cx="2000250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</a:t>
            </a:r>
          </a:p>
        </p:txBody>
      </p:sp>
      <p:cxnSp>
        <p:nvCxnSpPr>
          <p:cNvPr id="43" name="Прямая со стрелкой 42"/>
          <p:cNvCxnSpPr>
            <a:stCxn id="21" idx="2"/>
            <a:endCxn id="42" idx="0"/>
          </p:cNvCxnSpPr>
          <p:nvPr/>
        </p:nvCxnSpPr>
        <p:spPr>
          <a:xfrm>
            <a:off x="6096497" y="2494360"/>
            <a:ext cx="0" cy="82209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5024934" y="4375901"/>
            <a:ext cx="2143124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субъектов</a:t>
            </a:r>
          </a:p>
        </p:txBody>
      </p:sp>
      <p:cxnSp>
        <p:nvCxnSpPr>
          <p:cNvPr id="47" name="Прямая со стрелкой 46"/>
          <p:cNvCxnSpPr>
            <a:stCxn id="42" idx="2"/>
            <a:endCxn id="46" idx="0"/>
          </p:cNvCxnSpPr>
          <p:nvPr/>
        </p:nvCxnSpPr>
        <p:spPr>
          <a:xfrm flipH="1">
            <a:off x="6096496" y="3745084"/>
            <a:ext cx="1" cy="63081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276803" y="2839994"/>
            <a:ext cx="0" cy="182165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Прямоугольник 52"/>
          <p:cNvSpPr/>
          <p:nvPr/>
        </p:nvSpPr>
        <p:spPr>
          <a:xfrm>
            <a:off x="7276802" y="2661401"/>
            <a:ext cx="1712913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Конституционные суды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275214" y="3447213"/>
            <a:ext cx="1714501" cy="10715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Суды общей юрисдикции во главе с Верховным судом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7275214" y="4804526"/>
            <a:ext cx="1714501" cy="5000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Арбитражные суды</a:t>
            </a:r>
          </a:p>
        </p:txBody>
      </p:sp>
      <p:cxnSp>
        <p:nvCxnSpPr>
          <p:cNvPr id="58" name="Прямая соединительная линия 49"/>
          <p:cNvCxnSpPr/>
          <p:nvPr/>
        </p:nvCxnSpPr>
        <p:spPr>
          <a:xfrm>
            <a:off x="5096371" y="2839994"/>
            <a:ext cx="0" cy="1821657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42"/>
          <p:cNvCxnSpPr/>
          <p:nvPr/>
        </p:nvCxnSpPr>
        <p:spPr>
          <a:xfrm flipH="1">
            <a:off x="8132464" y="3198822"/>
            <a:ext cx="1" cy="15499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42"/>
          <p:cNvCxnSpPr/>
          <p:nvPr/>
        </p:nvCxnSpPr>
        <p:spPr>
          <a:xfrm flipH="1">
            <a:off x="8132464" y="4715336"/>
            <a:ext cx="1" cy="15499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7691" y="5438587"/>
            <a:ext cx="1327638" cy="1430987"/>
          </a:xfrm>
          <a:prstGeom prst="rect">
            <a:avLst/>
          </a:prstGeom>
          <a:ln>
            <a:noFill/>
          </a:ln>
          <a:effectLst>
            <a:softEdge rad="12700"/>
          </a:effectLst>
        </p:spPr>
      </p:pic>
      <p:cxnSp>
        <p:nvCxnSpPr>
          <p:cNvPr id="35" name="Прямая со стрелкой 26"/>
          <p:cNvCxnSpPr/>
          <p:nvPr/>
        </p:nvCxnSpPr>
        <p:spPr>
          <a:xfrm>
            <a:off x="4060528" y="3276320"/>
            <a:ext cx="0" cy="27323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42"/>
          <p:cNvCxnSpPr/>
          <p:nvPr/>
        </p:nvCxnSpPr>
        <p:spPr>
          <a:xfrm flipH="1">
            <a:off x="8132464" y="2502692"/>
            <a:ext cx="1" cy="15499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0" y="5467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</a:rPr>
              <a:t>Российская Федерация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7560875"/>
      </p:ext>
    </p:extLst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2" grpId="0" animBg="1"/>
      <p:bldP spid="34" grpId="0" animBg="1"/>
      <p:bldP spid="3" grpId="0"/>
      <p:bldP spid="7" grpId="0"/>
      <p:bldP spid="11" grpId="0"/>
      <p:bldP spid="57" grpId="0" animBg="1"/>
      <p:bldP spid="20" grpId="0"/>
      <p:bldP spid="21" grpId="0"/>
      <p:bldP spid="22" grpId="0"/>
      <p:bldP spid="23" grpId="0"/>
      <p:bldP spid="30" grpId="0"/>
      <p:bldP spid="53" grpId="0"/>
      <p:bldP spid="54" grpId="0"/>
      <p:bldP spid="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3353036" y="462484"/>
            <a:ext cx="2304256" cy="432048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ound Diagonal Corner Rectangle 3"/>
          <p:cNvSpPr/>
          <p:nvPr/>
        </p:nvSpPr>
        <p:spPr>
          <a:xfrm>
            <a:off x="323528" y="1412775"/>
            <a:ext cx="8363272" cy="3816423"/>
          </a:xfrm>
          <a:prstGeom prst="round2DiagRect">
            <a:avLst>
              <a:gd name="adj1" fmla="val 18876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7809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28999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учащихся с историческими истоками российской 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государственности.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учащихся гражданские ценности,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гражданственность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гуманное отношение  и  уважение к социальным нормам  и  ценностям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государственности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компетентностные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навыки, формировать толерантность,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анализировать, обобщать информацию</a:t>
            </a:r>
          </a:p>
        </p:txBody>
      </p:sp>
    </p:spTree>
    <p:extLst>
      <p:ext uri="{BB962C8B-B14F-4D97-AF65-F5344CB8AC3E}">
        <p14:creationId xmlns:p14="http://schemas.microsoft.com/office/powerpoint/2010/main" val="169696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2" grpId="0"/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>
            <a:off x="1918555" y="4905677"/>
            <a:ext cx="5191473" cy="1740513"/>
          </a:xfrm>
          <a:prstGeom prst="round2DiagRect">
            <a:avLst>
              <a:gd name="adj1" fmla="val 2771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ound Diagonal Corner Rectangle 5"/>
          <p:cNvSpPr/>
          <p:nvPr/>
        </p:nvSpPr>
        <p:spPr>
          <a:xfrm>
            <a:off x="179512" y="114396"/>
            <a:ext cx="8712968" cy="4538740"/>
          </a:xfrm>
          <a:prstGeom prst="round2DiagRect">
            <a:avLst>
              <a:gd name="adj1" fmla="val 9976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14396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Наиболее целенаправленно модернизация ( обновление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РФ,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началось с приходом  к власти Путина В.В. Именно Президенту принадлежит идея  национальных проектов и в других областях жизни нашего общества: сельском хозяйстве, жилищном строительстве, образовании и здравоохранении. Федеральному Собранию в ежегодном послании Путин В.В. определил приоритетные направления внутренней политики: « Самые актуальные из стоящих перед нами социально-экономических задач, включая конкретные национальные проекты, были названы еще в предыдущем Послании. Намерен развивать их в предстоящем Бюджетном послании, а также в ряде других документов.».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Правительством РФ принята Федеральная целевая программа развития образования на 2006-2010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годы.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Продолжил политику В.В. Путина Дмитрий Анатольевич Медведев.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итогам выборов марта 2012 года большинством голосов на пост президента был выбран Владимир Владимирович Путин. А значит остается надежда на продолжение модернизации нашего государства реализации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равноправия всех граждан, безусловного осуществления ими своих обязанностей перед Родиной.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61964" y="4891865"/>
            <a:ext cx="51480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жизни каждого народа, каждого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государства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конечно, важна деятельность монархов, глав государств, военных, общественных деятелей, но в конечном итоге последнее слово за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народов.»</a:t>
            </a:r>
          </a:p>
          <a:p>
            <a:pPr algn="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В.В. Путин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Все равно\Desktop\мамино\к 1150летию\Путин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47" y="5146427"/>
            <a:ext cx="1872208" cy="17115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се равно\Desktop\мамино\к 1150летию\Медведев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79"/>
          <a:stretch/>
        </p:blipFill>
        <p:spPr bwMode="auto">
          <a:xfrm>
            <a:off x="7153437" y="4905678"/>
            <a:ext cx="1872208" cy="1812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74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3848" y="47667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Ресурсы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124744"/>
            <a:ext cx="80648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ru.wikipedia.org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Многоязычный проект по созданию полноценной и точной энциклопедии со свободно распространяемым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содержимым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9553" y="1916832"/>
            <a:ext cx="806489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www.1150russia.ru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официальный сайт «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1150 лет зарождения российской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государственности</a:t>
            </a:r>
            <a:r>
              <a:rPr lang="ru-RU" b="1" dirty="0" smtClean="0"/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3" y="2802039"/>
            <a:ext cx="61096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dic.academic.ru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словари и энциклопедии в сети интернет.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3" y="5805264"/>
            <a:ext cx="877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Политическая История. Россия – СССР – Российская Федерация. Том 2 Москва 1996 г..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34542" y="5014735"/>
            <a:ext cx="1437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3" y="3429000"/>
            <a:ext cx="5048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hlinkClick r:id="rId5"/>
              </a:rPr>
              <a:t>images.yandex.ru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удобный поиск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илюстраций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3" y="4102222"/>
            <a:ext cx="86044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6"/>
              </a:rPr>
              <a:t>www.bibliotekar.ru</a:t>
            </a:r>
            <a:r>
              <a:rPr lang="en-US" sz="2000" dirty="0">
                <a:hlinkClick r:id="rId6"/>
              </a:rPr>
              <a:t>/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Электронная библиотека нехудожественной литературы по русской мировой истории.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1337" y="5459828"/>
            <a:ext cx="6893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Карамзин М.М. «История государства Российского» Москва 1993 г..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4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179512" y="147802"/>
            <a:ext cx="8208912" cy="2031325"/>
          </a:xfrm>
          <a:prstGeom prst="round2DiagRect">
            <a:avLst>
              <a:gd name="adj1" fmla="val 15741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ound Diagonal Corner Rectangle 3"/>
          <p:cNvSpPr/>
          <p:nvPr/>
        </p:nvSpPr>
        <p:spPr>
          <a:xfrm>
            <a:off x="3897466" y="2420889"/>
            <a:ext cx="4968552" cy="2729338"/>
          </a:xfrm>
          <a:prstGeom prst="round2DiagRect">
            <a:avLst>
              <a:gd name="adj1" fmla="val 15741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95936" y="2564904"/>
            <a:ext cx="4798074" cy="258532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spc="50" dirty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Какое прекрасное имя - Россия!</a:t>
            </a:r>
          </a:p>
          <a:p>
            <a:r>
              <a:rPr lang="ru-RU" spc="50" dirty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Мы с именем этим добрей и сильней.</a:t>
            </a:r>
            <a:br>
              <a:rPr lang="ru-RU" spc="50" dirty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pc="50" dirty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нём ветер надежды и дни фронтовые,</a:t>
            </a:r>
            <a:br>
              <a:rPr lang="ru-RU" spc="50" dirty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pc="50" dirty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шорох берёз, и печаль журавлей.</a:t>
            </a:r>
          </a:p>
          <a:p>
            <a:r>
              <a:rPr lang="ru-RU" spc="50" dirty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Проходят года над моею страною.</a:t>
            </a:r>
          </a:p>
          <a:p>
            <a:r>
              <a:rPr lang="ru-RU" spc="50" dirty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Проходят года над великой судьбой,</a:t>
            </a:r>
            <a:br>
              <a:rPr lang="ru-RU" spc="50" dirty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pc="50" dirty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если мы в жизни чего-нибудь стоим,</a:t>
            </a:r>
            <a:br>
              <a:rPr lang="ru-RU" spc="50" dirty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pc="50" dirty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То лишь потому, что мы сердцем с тобой!</a:t>
            </a:r>
          </a:p>
          <a:p>
            <a:pPr algn="r"/>
            <a:r>
              <a:rPr lang="ru-RU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pc="50" dirty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Дементьев</a:t>
            </a:r>
            <a:r>
              <a:rPr lang="en-US" spc="50" dirty="0" smtClean="0">
                <a:ln w="13500">
                  <a:noFill/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pc="50" dirty="0">
              <a:ln w="13500">
                <a:noFill/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47803"/>
            <a:ext cx="8208912" cy="2031325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"Каждый народ вправе гордиться своей историей. Но история русского народа — неповторимая, особенная, самобытная. Ее тысячелетиями создавали наши предки, они формировали государственность, по крупицам собирали земли, оттачивали русский язык, приумножали культуру, выковывали русский характер. То, что нам досталось от прошлых поколений, добыто трудом и кровью миллионов людей. Поэтому мы с благодарностью должны помнить о делах дней минувших, изучать и знать историю своего Отечества и своего народа"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68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 Diagonal Corner Rectangle 14"/>
          <p:cNvSpPr/>
          <p:nvPr/>
        </p:nvSpPr>
        <p:spPr>
          <a:xfrm>
            <a:off x="6404881" y="1291399"/>
            <a:ext cx="2597920" cy="1796894"/>
          </a:xfrm>
          <a:prstGeom prst="round2DiagRect">
            <a:avLst>
              <a:gd name="adj1" fmla="val 2771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ound Diagonal Corner Rectangle 13"/>
          <p:cNvSpPr/>
          <p:nvPr/>
        </p:nvSpPr>
        <p:spPr>
          <a:xfrm>
            <a:off x="6584652" y="3746620"/>
            <a:ext cx="2238375" cy="2296584"/>
          </a:xfrm>
          <a:prstGeom prst="round2DiagRect">
            <a:avLst>
              <a:gd name="adj1" fmla="val 2771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ound Diagonal Corner Rectangle 12"/>
          <p:cNvSpPr/>
          <p:nvPr/>
        </p:nvSpPr>
        <p:spPr>
          <a:xfrm>
            <a:off x="2977778" y="4634954"/>
            <a:ext cx="3042841" cy="2106414"/>
          </a:xfrm>
          <a:prstGeom prst="round2DiagRect">
            <a:avLst>
              <a:gd name="adj1" fmla="val 16983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ound Diagonal Corner Rectangle 11"/>
          <p:cNvSpPr/>
          <p:nvPr/>
        </p:nvSpPr>
        <p:spPr>
          <a:xfrm>
            <a:off x="135435" y="4098414"/>
            <a:ext cx="2540000" cy="1695450"/>
          </a:xfrm>
          <a:prstGeom prst="round2DiagRect">
            <a:avLst>
              <a:gd name="adj1" fmla="val 2771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ound Diagonal Corner Rectangle 10"/>
          <p:cNvSpPr/>
          <p:nvPr/>
        </p:nvSpPr>
        <p:spPr>
          <a:xfrm>
            <a:off x="276374" y="1065016"/>
            <a:ext cx="2249661" cy="2190289"/>
          </a:xfrm>
          <a:prstGeom prst="round2DiagRect">
            <a:avLst>
              <a:gd name="adj1" fmla="val 2771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ound Diagonal Corner Rectangle 9"/>
          <p:cNvSpPr/>
          <p:nvPr/>
        </p:nvSpPr>
        <p:spPr>
          <a:xfrm>
            <a:off x="2977779" y="2636912"/>
            <a:ext cx="3427101" cy="1549218"/>
          </a:xfrm>
          <a:prstGeom prst="round2DiagRect">
            <a:avLst>
              <a:gd name="adj1" fmla="val 2771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 Diagonal Corner Rectangle 8"/>
          <p:cNvSpPr/>
          <p:nvPr/>
        </p:nvSpPr>
        <p:spPr>
          <a:xfrm>
            <a:off x="899592" y="193563"/>
            <a:ext cx="7128792" cy="757130"/>
          </a:xfrm>
          <a:prstGeom prst="round2DiagRect">
            <a:avLst>
              <a:gd name="adj1" fmla="val 43290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C:\Users\Все равно\Desktop\мамино\к 1150летию\Российская федерация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63095" y="4634954"/>
            <a:ext cx="3057524" cy="2228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Все равно\Desktop\мамино\к 1150летию\Советское государств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4653" y="3746620"/>
            <a:ext cx="2238374" cy="2301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се равно\Desktop\мамино\к 1150летию\Эпоха Петра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4880" y="1291399"/>
            <a:ext cx="2597920" cy="1796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се равно\Desktop\мамино\к 1150летию\герб Москвы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34" y="4098414"/>
            <a:ext cx="2540000" cy="169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Все равно\Desktop\мамино\к 1150летию\Рюрик.jpe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667" b="97167" l="1000" r="98667">
                        <a14:foregroundMark x1="51667" y1="20833" x2="18333" y2="61000"/>
                        <a14:foregroundMark x1="29333" y1="11500" x2="8500" y2="34000"/>
                        <a14:foregroundMark x1="32000" y1="7667" x2="63833" y2="6000"/>
                        <a14:foregroundMark x1="53333" y1="14833" x2="86667" y2="54167"/>
                        <a14:foregroundMark x1="87000" y1="70667" x2="93167" y2="42667"/>
                        <a14:foregroundMark x1="95000" y1="33667" x2="98667" y2="45500"/>
                        <a14:foregroundMark x1="91167" y1="74833" x2="80667" y2="87500"/>
                        <a14:foregroundMark x1="42667" y1="97333" x2="67167" y2="95667"/>
                        <a14:foregroundMark x1="69667" y1="93667" x2="79167" y2="88000"/>
                        <a14:foregroundMark x1="83667" y1="76000" x2="53333" y2="94167"/>
                        <a14:foregroundMark x1="48667" y1="94667" x2="18000" y2="82333"/>
                        <a14:foregroundMark x1="7333" y1="37500" x2="9167" y2="72833"/>
                        <a14:foregroundMark x1="5000" y1="32167" x2="1000" y2="50667"/>
                        <a14:foregroundMark x1="33000" y1="4667" x2="48333" y2="1667"/>
                        <a14:backgroundMark x1="37333" y1="99333" x2="40667" y2="99667"/>
                        <a14:backgroundMark x1="58333" y1="99667" x2="39167" y2="9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74" y="1005644"/>
            <a:ext cx="2249661" cy="2249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193563"/>
            <a:ext cx="8064896" cy="75713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4763" indent="-4763" algn="ctr">
              <a:lnSpc>
                <a:spcPct val="90000"/>
              </a:lnSpc>
              <a:buFontTx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 за всю свою историю прошла </a:t>
            </a:r>
            <a:r>
              <a:rPr lang="ru-RU" sz="2400" dirty="0" smtClean="0">
                <a:latin typeface="Times New Roman" pitchFamily="18" charset="0"/>
                <a:cs typeface="Times New Roman" panose="02020603050405020304" pitchFamily="18" charset="0"/>
              </a:rPr>
              <a:t>пять основных </a:t>
            </a:r>
            <a:r>
              <a:rPr lang="ru-RU" sz="2400" dirty="0">
                <a:latin typeface="Times New Roman" pitchFamily="18" charset="0"/>
                <a:cs typeface="Times New Roman" panose="02020603050405020304" pitchFamily="18" charset="0"/>
              </a:rPr>
              <a:t>периодов государственного развития:  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31840" y="2759586"/>
            <a:ext cx="327303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</a:rPr>
              <a:t>Древнерусское государство,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</a:rPr>
              <a:t>Московское государство,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</a:rPr>
              <a:t>Российская империя,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</a:rPr>
              <a:t>Советское государство,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ru-RU" dirty="0">
                <a:latin typeface="Times New Roman" pitchFamily="18" charset="0"/>
              </a:rPr>
              <a:t>Российская Федерация.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21559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3" grpId="0" animBg="1"/>
      <p:bldP spid="12" grpId="0" animBg="1"/>
      <p:bldP spid="11" grpId="0" animBg="1"/>
      <p:bldP spid="10" grpId="0" animBg="1"/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>
          <a:xfrm>
            <a:off x="35497" y="3880072"/>
            <a:ext cx="2880320" cy="2560160"/>
          </a:xfrm>
          <a:prstGeom prst="round2DiagRect">
            <a:avLst>
              <a:gd name="adj1" fmla="val 14297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ound Diagonal Corner Rectangle 10"/>
          <p:cNvSpPr/>
          <p:nvPr/>
        </p:nvSpPr>
        <p:spPr>
          <a:xfrm>
            <a:off x="35497" y="1124744"/>
            <a:ext cx="2880320" cy="2478290"/>
          </a:xfrm>
          <a:prstGeom prst="round2DiagRect">
            <a:avLst>
              <a:gd name="adj1" fmla="val 14297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ound Diagonal Corner Rectangle 9"/>
          <p:cNvSpPr/>
          <p:nvPr/>
        </p:nvSpPr>
        <p:spPr>
          <a:xfrm>
            <a:off x="2612538" y="155280"/>
            <a:ext cx="3903678" cy="461665"/>
          </a:xfrm>
          <a:prstGeom prst="round2DiagRect">
            <a:avLst>
              <a:gd name="adj1" fmla="val 2771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ound Diagonal Corner Rectangle 8"/>
          <p:cNvSpPr/>
          <p:nvPr/>
        </p:nvSpPr>
        <p:spPr>
          <a:xfrm>
            <a:off x="2915816" y="1274570"/>
            <a:ext cx="6103630" cy="4890734"/>
          </a:xfrm>
          <a:prstGeom prst="round2DiagRect">
            <a:avLst>
              <a:gd name="adj1" fmla="val 12476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343049"/>
            <a:ext cx="5959614" cy="5078313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Киевская Русь возникла на торговом пути «из варяг в греки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землях восточнославянских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племен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Основателями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Киева летописная легенда считает правителей племени полян — братьев Кия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Щека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 Хорива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Согласно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норманской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теории, опирающейся на Повесть временных лет XII века и многочисленные западноевропейские и византийские источники, государственность на Русь была привнесена извне варягами — братьями Рюриком,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Синеусом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Трувором в 862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году.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Летопись сообщает, что в 862 году новгородцы изгнали варягов за море, но среди разноязыких племен, да и в самом Новгороде — мира не было и пришлось пригласить князя, « .который бы владел и судил по праву. И пошли за море к варягам, и пригласили трех братьев Рюрика,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Синеуса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Трувора. Рюрик стал княжить в Новгороде,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Синеус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Белоозере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а Трувор — в Изборске»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Все равно\Desktop\к 1150летию\0_7a7df_f158980_XL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4223" y="1124744"/>
            <a:ext cx="2920039" cy="2139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се равно\Desktop\к 1150летию\Призвание варягов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223" y="3789040"/>
            <a:ext cx="2920039" cy="2059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96" y="5855457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«Призвание варягов» 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худ. В.М. Васнецов.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264480"/>
            <a:ext cx="2915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«Варяги»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552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Древнерусское государство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674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9" grpId="0" animBg="1"/>
      <p:bldP spid="4" grpId="0"/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3" descr="C:\Users\Все равно\Desktop\к 1150летию\князь Олег Вещий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8440" y="915011"/>
            <a:ext cx="1512170" cy="2116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Группа 88"/>
          <p:cNvGrpSpPr/>
          <p:nvPr/>
        </p:nvGrpSpPr>
        <p:grpSpPr>
          <a:xfrm>
            <a:off x="0" y="2992728"/>
            <a:ext cx="1979712" cy="3936382"/>
            <a:chOff x="-144016" y="2992728"/>
            <a:chExt cx="1979712" cy="3936382"/>
          </a:xfrm>
        </p:grpSpPr>
        <p:sp>
          <p:nvSpPr>
            <p:cNvPr id="4" name="TextBox 3"/>
            <p:cNvSpPr txBox="1"/>
            <p:nvPr/>
          </p:nvSpPr>
          <p:spPr>
            <a:xfrm>
              <a:off x="104424" y="2992728"/>
              <a:ext cx="1512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Князь Олег</a:t>
              </a:r>
            </a:p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(882-912 гг.)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-144016" y="3789789"/>
              <a:ext cx="1979712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Объединение Киева и Новгорода (882 г.), подписание договоров с Византией 907, 911г.,</a:t>
              </a:r>
            </a:p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объединение восточно-славянских племен</a:t>
              </a:r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2267745" y="3054956"/>
            <a:ext cx="1728192" cy="3014657"/>
            <a:chOff x="860508" y="5749225"/>
            <a:chExt cx="1728192" cy="3014657"/>
          </a:xfrm>
        </p:grpSpPr>
        <p:sp>
          <p:nvSpPr>
            <p:cNvPr id="5" name="TextBox 4"/>
            <p:cNvSpPr txBox="1"/>
            <p:nvPr/>
          </p:nvSpPr>
          <p:spPr>
            <a:xfrm>
              <a:off x="860508" y="5749225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Князь Игорь</a:t>
              </a:r>
            </a:p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(991-945 гг.)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860508" y="6455558"/>
              <a:ext cx="172819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Заключение союза с Печенегами, возвращение под власть Киева древлян, обложение из данью.</a:t>
              </a:r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4544543" y="3054956"/>
            <a:ext cx="1944216" cy="3016210"/>
            <a:chOff x="1979712" y="2992728"/>
            <a:chExt cx="1944216" cy="3016210"/>
          </a:xfrm>
        </p:grpSpPr>
        <p:sp>
          <p:nvSpPr>
            <p:cNvPr id="6" name="TextBox 5"/>
            <p:cNvSpPr txBox="1"/>
            <p:nvPr/>
          </p:nvSpPr>
          <p:spPr>
            <a:xfrm>
              <a:off x="1979712" y="2992728"/>
              <a:ext cx="19442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Княгиня Ольга</a:t>
              </a:r>
            </a:p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(945-957 гг.)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979712" y="3700614"/>
              <a:ext cx="194421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Установление и поддержание порядка в государстве, укрепление дипломатических связей с Византией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1" name="Группа 90"/>
          <p:cNvGrpSpPr/>
          <p:nvPr/>
        </p:nvGrpSpPr>
        <p:grpSpPr>
          <a:xfrm>
            <a:off x="6718517" y="3054956"/>
            <a:ext cx="2196244" cy="3293209"/>
            <a:chOff x="2951820" y="5794167"/>
            <a:chExt cx="2196244" cy="3293209"/>
          </a:xfrm>
        </p:grpSpPr>
        <p:sp>
          <p:nvSpPr>
            <p:cNvPr id="7" name="TextBox 6"/>
            <p:cNvSpPr txBox="1"/>
            <p:nvPr/>
          </p:nvSpPr>
          <p:spPr>
            <a:xfrm>
              <a:off x="2951820" y="5794167"/>
              <a:ext cx="21962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Князь Святослав</a:t>
              </a:r>
            </a:p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(957-972 гг.)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951820" y="6502053"/>
              <a:ext cx="219624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Расширение территории древнерусского государства, русско-византийская война (970-971 г.), расширение и укрепление границ Киевской Руси.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0" y="6117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Древнерусские князья для развития государственности</a:t>
            </a:r>
            <a:endParaRPr lang="ru-RU" sz="2400" dirty="0"/>
          </a:p>
        </p:txBody>
      </p:sp>
      <p:pic>
        <p:nvPicPr>
          <p:cNvPr id="1026" name="Picture 2" descr="C:\Users\Все равно\Desktop\мамино\к 1150летию\Князь Игоь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1" b="98390" l="0" r="972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67744" y="893931"/>
            <a:ext cx="1728194" cy="2159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се равно\Desktop\мамино\к 1150летию\княгиня Ольг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915010"/>
            <a:ext cx="2177334" cy="2077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се равно\Desktop\мамино\к 1150летию\князь Святослав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475" y="893931"/>
            <a:ext cx="1764327" cy="2098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6" name="Прямая со стрелкой 95"/>
          <p:cNvCxnSpPr>
            <a:stCxn id="93" idx="2"/>
            <a:endCxn id="73" idx="0"/>
          </p:cNvCxnSpPr>
          <p:nvPr/>
        </p:nvCxnSpPr>
        <p:spPr>
          <a:xfrm flipH="1">
            <a:off x="1004525" y="522838"/>
            <a:ext cx="3567475" cy="392173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>
            <a:stCxn id="93" idx="2"/>
            <a:endCxn id="1027" idx="0"/>
          </p:cNvCxnSpPr>
          <p:nvPr/>
        </p:nvCxnSpPr>
        <p:spPr>
          <a:xfrm>
            <a:off x="4572000" y="522838"/>
            <a:ext cx="944651" cy="392172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>
            <a:stCxn id="93" idx="2"/>
            <a:endCxn id="1028" idx="0"/>
          </p:cNvCxnSpPr>
          <p:nvPr/>
        </p:nvCxnSpPr>
        <p:spPr>
          <a:xfrm>
            <a:off x="4572000" y="522838"/>
            <a:ext cx="3244639" cy="371093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>
            <a:stCxn id="93" idx="2"/>
            <a:endCxn id="1026" idx="0"/>
          </p:cNvCxnSpPr>
          <p:nvPr/>
        </p:nvCxnSpPr>
        <p:spPr>
          <a:xfrm flipH="1">
            <a:off x="3131841" y="522838"/>
            <a:ext cx="1440159" cy="371093"/>
          </a:xfrm>
          <a:prstGeom prst="straightConnector1">
            <a:avLst/>
          </a:prstGeom>
          <a:ln w="476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835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323528" y="2546451"/>
            <a:ext cx="2313803" cy="1643805"/>
            <a:chOff x="4315198" y="2838840"/>
            <a:chExt cx="2313803" cy="1643805"/>
          </a:xfrm>
        </p:grpSpPr>
        <p:sp>
          <p:nvSpPr>
            <p:cNvPr id="4" name="TextBox 3"/>
            <p:cNvSpPr txBox="1"/>
            <p:nvPr/>
          </p:nvSpPr>
          <p:spPr>
            <a:xfrm>
              <a:off x="4315198" y="2838840"/>
              <a:ext cx="23138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Князь Владимир Красно Солнышко</a:t>
              </a:r>
            </a:p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(980-1015 гг.)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15198" y="3836314"/>
              <a:ext cx="2313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988 г. – принятие христианства на Руси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261201" y="2579747"/>
            <a:ext cx="2880320" cy="2215992"/>
            <a:chOff x="5705885" y="5640279"/>
            <a:chExt cx="2880320" cy="2215992"/>
          </a:xfrm>
        </p:grpSpPr>
        <p:sp>
          <p:nvSpPr>
            <p:cNvPr id="5" name="TextBox 4"/>
            <p:cNvSpPr txBox="1"/>
            <p:nvPr/>
          </p:nvSpPr>
          <p:spPr>
            <a:xfrm>
              <a:off x="5998801" y="5640279"/>
              <a:ext cx="203576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Князь Ярослав Мудрый</a:t>
              </a:r>
            </a:p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(1019-1054 гг.)</a:t>
              </a:r>
              <a:endParaRPr lang="ru-RU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05885" y="6655942"/>
              <a:ext cx="288032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Положил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начало созданию на Руси письменного свода законов, получивший название Правда Ярослава. 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588224" y="2700339"/>
            <a:ext cx="2127316" cy="2908489"/>
            <a:chOff x="7016684" y="2669562"/>
            <a:chExt cx="2127316" cy="2908489"/>
          </a:xfrm>
        </p:grpSpPr>
        <p:sp>
          <p:nvSpPr>
            <p:cNvPr id="6" name="TextBox 5"/>
            <p:cNvSpPr txBox="1"/>
            <p:nvPr/>
          </p:nvSpPr>
          <p:spPr>
            <a:xfrm>
              <a:off x="7016684" y="2669562"/>
              <a:ext cx="212731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Князь Владимир Мономах</a:t>
              </a:r>
            </a:p>
            <a:p>
              <a:pPr algn="ctr"/>
              <a:r>
                <a:rPr lang="ru-RU" sz="2000" dirty="0" smtClean="0">
                  <a:latin typeface="Times New Roman" pitchFamily="18" charset="0"/>
                  <a:cs typeface="Times New Roman" pitchFamily="18" charset="0"/>
                </a:rPr>
                <a:t>(1113-1125 гг.)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16684" y="3546726"/>
              <a:ext cx="212731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Принятие мер по предотвращению распада Руси на отдельные земли, ограничил активность половцев.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6117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Древнерусские князья для развития государственности</a:t>
            </a:r>
            <a:endParaRPr lang="ru-RU" sz="2400" dirty="0"/>
          </a:p>
        </p:txBody>
      </p:sp>
      <p:pic>
        <p:nvPicPr>
          <p:cNvPr id="2050" name="Picture 2" descr="C:\Users\Все равно\Desktop\мамино\к 1150летию\князь Владимир Святославович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82" y="692696"/>
            <a:ext cx="1908297" cy="205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Все равно\Desktop\к 1150летию\Крещение князя Владимира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7203" y="4197107"/>
            <a:ext cx="2460128" cy="1726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2733" y="5815463"/>
            <a:ext cx="27290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«Крещение князя Владимира»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В.М. Васнецов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4" descr="C:\Users\Все равно\Desktop\к 1150летию\Ярослав Мудрый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2839" y="905483"/>
            <a:ext cx="1777044" cy="1640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Все равно\Desktop\к 1150летию\Правда Русская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3818" y="4652882"/>
            <a:ext cx="1575086" cy="22051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Все равно\Desktop\мамино\к 1150летию\Владимир Мономах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29" b="98778" l="0" r="984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696255" y="705341"/>
            <a:ext cx="1611672" cy="2041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Прямая со стрелкой 21"/>
          <p:cNvCxnSpPr>
            <a:endCxn id="2050" idx="0"/>
          </p:cNvCxnSpPr>
          <p:nvPr/>
        </p:nvCxnSpPr>
        <p:spPr>
          <a:xfrm flipH="1">
            <a:off x="1308531" y="522838"/>
            <a:ext cx="3392830" cy="169858"/>
          </a:xfrm>
          <a:prstGeom prst="straightConnector1">
            <a:avLst/>
          </a:prstGeom>
          <a:ln w="4762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9" idx="0"/>
          </p:cNvCxnSpPr>
          <p:nvPr/>
        </p:nvCxnSpPr>
        <p:spPr>
          <a:xfrm>
            <a:off x="4701361" y="522838"/>
            <a:ext cx="0" cy="382645"/>
          </a:xfrm>
          <a:prstGeom prst="straightConnector1">
            <a:avLst/>
          </a:prstGeom>
          <a:ln w="4762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2051" idx="0"/>
          </p:cNvCxnSpPr>
          <p:nvPr/>
        </p:nvCxnSpPr>
        <p:spPr>
          <a:xfrm>
            <a:off x="4701361" y="522838"/>
            <a:ext cx="2800730" cy="182503"/>
          </a:xfrm>
          <a:prstGeom prst="straightConnector1">
            <a:avLst/>
          </a:prstGeom>
          <a:ln w="47625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65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4941168"/>
            <a:ext cx="3372991" cy="1569661"/>
            <a:chOff x="5580112" y="1871270"/>
            <a:chExt cx="3372991" cy="1569661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5580112" y="1871271"/>
              <a:ext cx="3372991" cy="1569660"/>
            </a:xfrm>
            <a:prstGeom prst="round2DiagRect">
              <a:avLst>
                <a:gd name="adj1" fmla="val 12341"/>
                <a:gd name="adj2" fmla="val 0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  <a:effectLst>
              <a:glow>
                <a:schemeClr val="bg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5580112" y="1871270"/>
              <a:ext cx="3372991" cy="1477328"/>
            </a:xfrm>
            <a:prstGeom prst="rect">
              <a:avLst/>
            </a:prstGeom>
            <a:noFill/>
            <a:effectLst>
              <a:softEdge rad="31750"/>
            </a:effectLst>
          </p:spPr>
          <p:txBody>
            <a:bodyPr wrap="square">
              <a:spAutoFit/>
            </a:bodyPr>
            <a:lstStyle/>
            <a:p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В 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XII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 веке Киевская Русь начинает распадаться на отдельные «великие княжества»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– начинается период феодальной раздробленности.</a:t>
              </a: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0" y="194260"/>
            <a:ext cx="3372991" cy="4494071"/>
            <a:chOff x="-17065" y="0"/>
            <a:chExt cx="5165129" cy="6881862"/>
          </a:xfrm>
        </p:grpSpPr>
        <p:sp>
          <p:nvSpPr>
            <p:cNvPr id="5" name="Round Diagonal Corner Rectangle 4"/>
            <p:cNvSpPr/>
            <p:nvPr/>
          </p:nvSpPr>
          <p:spPr>
            <a:xfrm>
              <a:off x="-17065" y="0"/>
              <a:ext cx="5165129" cy="6881862"/>
            </a:xfrm>
            <a:prstGeom prst="round2DiagRect">
              <a:avLst>
                <a:gd name="adj1" fmla="val 10257"/>
                <a:gd name="adj2" fmla="val 0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  <a:effectLst>
              <a:glow>
                <a:schemeClr val="bg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194" name="Picture 2" descr="C:\Users\Все равно\Desktop\к 1150летию\феодальная раздробленность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065" y="0"/>
              <a:ext cx="5165129" cy="68818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8" name="Прямая соединительная линия 7"/>
          <p:cNvCxnSpPr/>
          <p:nvPr/>
        </p:nvCxnSpPr>
        <p:spPr>
          <a:xfrm>
            <a:off x="4427984" y="980728"/>
            <a:ext cx="0" cy="4536504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4571999" y="27856"/>
            <a:ext cx="4572001" cy="3139321"/>
            <a:chOff x="4571999" y="27856"/>
            <a:chExt cx="4572001" cy="3139321"/>
          </a:xfrm>
        </p:grpSpPr>
        <p:sp>
          <p:nvSpPr>
            <p:cNvPr id="13" name="Round Diagonal Corner Rectangle 11"/>
            <p:cNvSpPr/>
            <p:nvPr/>
          </p:nvSpPr>
          <p:spPr>
            <a:xfrm>
              <a:off x="4571999" y="27856"/>
              <a:ext cx="4572001" cy="3139321"/>
            </a:xfrm>
            <a:prstGeom prst="round2DiagRect">
              <a:avLst>
                <a:gd name="adj1" fmla="val 8629"/>
                <a:gd name="adj2" fmla="val 0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  <a:effectLst>
              <a:glow>
                <a:schemeClr val="bg1"/>
              </a:glow>
              <a:softEdge rad="254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572000" y="27856"/>
              <a:ext cx="4572000" cy="313932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 первой половине XIII века наметившийся объединительный процесс на северо-востоке Руси был прерван нашествием монголо-татар. Русские земли надолго попали под ордынскую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зависимость. </a:t>
              </a:r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В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ожесточенной борьбе по свержению ордынского 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ига в княжении Дмитрия Донского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(Куликовская битва 1380 год) роль национального политического центра объединения русских земель сыграла </a:t>
              </a:r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Москва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. </a:t>
              </a:r>
              <a:endParaRPr lang="ru-RU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Round Diagonal Corner Rectangle 12"/>
          <p:cNvSpPr/>
          <p:nvPr/>
        </p:nvSpPr>
        <p:spPr>
          <a:xfrm>
            <a:off x="4809804" y="3445563"/>
            <a:ext cx="4096390" cy="3224200"/>
          </a:xfrm>
          <a:prstGeom prst="round2DiagRect">
            <a:avLst>
              <a:gd name="adj1" fmla="val 8108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" descr="C:\Users\Все равно\Desktop\к 1150летию\Куликовская битв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9804" y="3445563"/>
            <a:ext cx="4096390" cy="2854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25366" y="6300431"/>
            <a:ext cx="3063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Куликовская битва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06513"/>
            <a:ext cx="52565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Важнейшим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этапом в процессе создания единого Российского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государства было княжение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Ивана Васильевича (1462 -1505 гг.)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время образования основной территории России, окончательного освобождения ее от монгольского ига и формирования политических основ централизованного государства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Иван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принял новый титул – государь сея Руси. В 1497 г. издается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Судебник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первый свод законов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единого государства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конце XIV века с падением ордынского владычества была восстановлена российская государственность.</a:t>
            </a:r>
          </a:p>
        </p:txBody>
      </p:sp>
      <p:pic>
        <p:nvPicPr>
          <p:cNvPr id="3074" name="Picture 2" descr="C:\Users\Все равно\Desktop\мамино\к 1150летию\0005-005-Russkoe-gosudarstvo-bylo-obrazovano-pri-knjaze-Ivane-III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14"/>
          <a:stretch/>
        </p:blipFill>
        <p:spPr bwMode="auto">
          <a:xfrm>
            <a:off x="984015" y="3933057"/>
            <a:ext cx="1772800" cy="2065714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Все равно\Desktop\мамино\к 1150летию\0005-005-Russkoe-gosudarstvo-bylo-obrazovano-pri-knjaze-Ivane-III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4526" y1="10546" x2="13578" y2="2260"/>
                        <a14:backgroundMark x1="85560" y1="5650" x2="94612" y2="10546"/>
                        <a14:backgroundMark x1="88793" y1="92090" x2="94612" y2="86252"/>
                        <a14:backgroundMark x1="11638" y1="94539" x2="6897" y2="88324"/>
                        <a14:backgroundMark x1="0" y1="61017" x2="1078" y2="65160"/>
                        <a14:backgroundMark x1="862" y1="37665" x2="862" y2="37665"/>
                        <a14:backgroundMark x1="647" y1="39360" x2="0" y2="42938"/>
                        <a14:backgroundMark x1="0" y1="55179" x2="216" y2="60075"/>
                        <a14:backgroundMark x1="63793" y1="0" x2="65517" y2="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12160" y="390046"/>
            <a:ext cx="2952951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6074964"/>
            <a:ext cx="187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Российский герб времен Ивана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Все равно\Desktop\мамино\к 1150летию\судебник Ивана 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1167" y="3933057"/>
            <a:ext cx="3728270" cy="2260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995937" y="6444296"/>
            <a:ext cx="4338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Судебник Ивана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49072" y="3589756"/>
            <a:ext cx="187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 Diagonal Corner Rectangle 10"/>
          <p:cNvSpPr/>
          <p:nvPr/>
        </p:nvSpPr>
        <p:spPr>
          <a:xfrm>
            <a:off x="2699793" y="2351"/>
            <a:ext cx="3747120" cy="459314"/>
          </a:xfrm>
          <a:prstGeom prst="round2DiagRect">
            <a:avLst>
              <a:gd name="adj1" fmla="val 27714"/>
              <a:gd name="adj2" fmla="val 0"/>
            </a:avLst>
          </a:prstGeom>
          <a:solidFill>
            <a:schemeClr val="bg1">
              <a:alpha val="23000"/>
            </a:schemeClr>
          </a:solidFill>
          <a:ln>
            <a:noFill/>
          </a:ln>
          <a:effectLst>
            <a:glow>
              <a:schemeClr val="bg1"/>
            </a:glow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Московское государство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93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1397</Words>
  <Application>Microsoft Office PowerPoint</Application>
  <PresentationFormat>Экран (4:3)</PresentationFormat>
  <Paragraphs>142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Презентация PowerPoint</vt:lpstr>
      <vt:lpstr>Цели и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Женя♥</dc:creator>
  <cp:lastModifiedBy>Женя♥</cp:lastModifiedBy>
  <cp:revision>84</cp:revision>
  <dcterms:created xsi:type="dcterms:W3CDTF">2012-10-25T17:02:56Z</dcterms:created>
  <dcterms:modified xsi:type="dcterms:W3CDTF">2012-12-04T17:50:43Z</dcterms:modified>
</cp:coreProperties>
</file>