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00"/>
    <a:srgbClr val="FF5050"/>
    <a:srgbClr val="FFCC00"/>
    <a:srgbClr val="66FF66"/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7836" autoAdjust="0"/>
  </p:normalViewPr>
  <p:slideViewPr>
    <p:cSldViewPr>
      <p:cViewPr>
        <p:scale>
          <a:sx n="59" d="100"/>
          <a:sy n="59" d="100"/>
        </p:scale>
        <p:origin x="-1428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4C27BA-C70B-4442-960B-0A8923FABC1A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EA0AE7-4BED-4739-9533-0C0C6D51F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7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819F4D-ABE3-4106-A048-907FFE259C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3.png"/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416000" cy="1957401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824" y="3886200"/>
            <a:ext cx="6400800" cy="1752600"/>
          </a:xfrm>
          <a:solidFill>
            <a:srgbClr val="FFFFFF">
              <a:alpha val="69804"/>
            </a:srgbClr>
          </a:solidFill>
          <a:ln w="28575">
            <a:solidFill>
              <a:srgbClr val="FFC00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3AD0-8A7E-4222-9C04-04FBD6776654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5C19-B733-46C5-A9C9-A8423F6D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73175" y="954088"/>
            <a:ext cx="603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6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17700" y="1370013"/>
            <a:ext cx="604838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27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51113" y="1093788"/>
            <a:ext cx="603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8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21025" y="701675"/>
            <a:ext cx="60483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9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84625" y="976313"/>
            <a:ext cx="603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0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49800" y="1252538"/>
            <a:ext cx="604838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1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72075" y="701675"/>
            <a:ext cx="60483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2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57888" y="1223963"/>
            <a:ext cx="603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33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73875" y="904875"/>
            <a:ext cx="6032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34" descr="star3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181100"/>
            <a:ext cx="6032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tent Placeholder 3" descr="c1.png">
            <a:hlinkClick r:id="" action="ppaction://macro?name=One"/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2.png">
            <a:hlinkClick r:id="" action="ppaction://macro?name=Two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92313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c3.png">
            <a:hlinkClick r:id="" action="ppaction://macro?name=Three"/>
          </p:cNvPr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c4.png">
            <a:hlinkClick r:id="" action="ppaction://macro?name=Four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405188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c5.png">
            <a:hlinkClick r:id="" action="ppaction://macro?name=Fiv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4111625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c6.png">
            <a:hlinkClick r:id="" action="ppaction://macro?name=Six"/>
          </p:cNvPr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818063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 descr="c7.png">
            <a:hlinkClick r:id="" action="ppaction://macro?name=Seven"/>
          </p:cNvPr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5524500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c8.png">
            <a:hlinkClick r:id="" action="ppaction://macro?name=Eight"/>
          </p:cNvPr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6230938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1" descr="c9.png">
            <a:hlinkClick r:id="" action="ppaction://macro?name=Nine"/>
          </p:cNvPr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6937375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2" descr="c10.png">
            <a:hlinkClick r:id="" action="ppaction://macro?name=Ten"/>
          </p:cNvPr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643813" y="4786313"/>
            <a:ext cx="6508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BE48-06DF-4173-80A2-9EC41ACDF859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F292-A43F-49CA-AA80-FD24B8E4E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>
            <a:hlinkClick r:id="" action="ppaction://macro?name=Ten"/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5278438"/>
            <a:ext cx="584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10">
            <a:hlinkClick r:id="" action="ppaction://macro?name=Nine"/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821488" y="5238750"/>
            <a:ext cx="4984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9">
            <a:hlinkClick r:id="" action="ppaction://macro?name=Eight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5262563"/>
            <a:ext cx="536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>
            <a:hlinkClick r:id="" action="ppaction://macro?name=Seven"/>
          </p:cNvPr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529263" y="5278438"/>
            <a:ext cx="3746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>
            <a:hlinkClick r:id="" action="ppaction://macro?name=Six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4802188" y="5275263"/>
            <a:ext cx="4508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6">
            <a:hlinkClick r:id="" action="ppaction://macro?name=Fiv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4135438" y="5281613"/>
            <a:ext cx="4889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>
            <a:hlinkClick r:id="" action="ppaction://macro?name=Four"/>
          </p:cNvPr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3398838" y="5462588"/>
            <a:ext cx="479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4">
            <a:hlinkClick r:id="" action="ppaction://macro?name=Three"/>
          </p:cNvPr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2579688" y="5233988"/>
            <a:ext cx="7556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3">
            <a:hlinkClick r:id="" action="ppaction://macro?name=Two"/>
          </p:cNvPr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917700" y="5410200"/>
            <a:ext cx="393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2">
            <a:hlinkClick r:id="" action="ppaction://macro?name=One"/>
          </p:cNvPr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214438" y="5192713"/>
            <a:ext cx="4699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6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1273175" y="954088"/>
            <a:ext cx="603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26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1917700" y="1370013"/>
            <a:ext cx="604838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27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551113" y="1093788"/>
            <a:ext cx="603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28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121025" y="701675"/>
            <a:ext cx="60483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29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984625" y="976313"/>
            <a:ext cx="603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30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4749800" y="1252538"/>
            <a:ext cx="604838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31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5172075" y="701675"/>
            <a:ext cx="60483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32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5957888" y="1223963"/>
            <a:ext cx="603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33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6873875" y="904875"/>
            <a:ext cx="6032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34" descr="star3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543800" y="1181100"/>
            <a:ext cx="6032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482">
            <a:hlinkClick r:id="" action="ppaction://macro?name=Two"/>
          </p:cNvPr>
          <p:cNvSpPr txBox="1"/>
          <p:nvPr/>
        </p:nvSpPr>
        <p:spPr>
          <a:xfrm>
            <a:off x="1984375" y="5000625"/>
            <a:ext cx="504825" cy="509588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439">
            <a:hlinkClick r:id="" action="ppaction://macro?name=Three"/>
          </p:cNvPr>
          <p:cNvSpPr txBox="1"/>
          <p:nvPr/>
        </p:nvSpPr>
        <p:spPr>
          <a:xfrm>
            <a:off x="2832100" y="5000625"/>
            <a:ext cx="504825" cy="509588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C000"/>
                </a:solidFill>
              </a:rPr>
              <a:t>3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24" name="TextBox 400">
            <a:hlinkClick r:id="" action="ppaction://macro?name=Five"/>
          </p:cNvPr>
          <p:cNvSpPr txBox="1"/>
          <p:nvPr/>
        </p:nvSpPr>
        <p:spPr>
          <a:xfrm>
            <a:off x="4214813" y="5000625"/>
            <a:ext cx="490537" cy="495300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357">
            <a:hlinkClick r:id="" action="ppaction://macro?name=Four"/>
          </p:cNvPr>
          <p:cNvSpPr txBox="1"/>
          <p:nvPr/>
        </p:nvSpPr>
        <p:spPr>
          <a:xfrm>
            <a:off x="3549650" y="5000625"/>
            <a:ext cx="504825" cy="509588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6">
            <a:hlinkClick r:id="" action="ppaction://macro?name=Six"/>
          </p:cNvPr>
          <p:cNvSpPr txBox="1"/>
          <p:nvPr/>
        </p:nvSpPr>
        <p:spPr>
          <a:xfrm>
            <a:off x="4932363" y="5000625"/>
            <a:ext cx="490537" cy="495300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TextBox 206">
            <a:hlinkClick r:id="" action="ppaction://macro?name=Seven"/>
          </p:cNvPr>
          <p:cNvSpPr txBox="1"/>
          <p:nvPr/>
        </p:nvSpPr>
        <p:spPr>
          <a:xfrm>
            <a:off x="5676900" y="5000625"/>
            <a:ext cx="490538" cy="495300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146">
            <a:hlinkClick r:id="" action="ppaction://macro?name=Ten"/>
          </p:cNvPr>
          <p:cNvSpPr txBox="1"/>
          <p:nvPr/>
        </p:nvSpPr>
        <p:spPr>
          <a:xfrm>
            <a:off x="7688263" y="5000625"/>
            <a:ext cx="579437" cy="506413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93">
            <a:hlinkClick r:id="" action="ppaction://macro?name=Eight"/>
          </p:cNvPr>
          <p:cNvSpPr txBox="1"/>
          <p:nvPr/>
        </p:nvSpPr>
        <p:spPr>
          <a:xfrm>
            <a:off x="6226175" y="5000625"/>
            <a:ext cx="496888" cy="501650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TextBox 35">
            <a:hlinkClick r:id="" action="ppaction://macro?name=Nine"/>
          </p:cNvPr>
          <p:cNvSpPr txBox="1"/>
          <p:nvPr/>
        </p:nvSpPr>
        <p:spPr>
          <a:xfrm>
            <a:off x="6991350" y="5000625"/>
            <a:ext cx="522288" cy="527050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9</a:t>
            </a:r>
            <a:endParaRPr lang="en-US" sz="2000" b="1" dirty="0"/>
          </a:p>
        </p:txBody>
      </p:sp>
      <p:sp>
        <p:nvSpPr>
          <p:cNvPr id="31" name="TextBox 531">
            <a:hlinkClick r:id="" action="ppaction://macro?name=One"/>
          </p:cNvPr>
          <p:cNvSpPr txBox="1"/>
          <p:nvPr/>
        </p:nvSpPr>
        <p:spPr>
          <a:xfrm>
            <a:off x="1338263" y="5000625"/>
            <a:ext cx="504825" cy="509588"/>
          </a:xfrm>
          <a:prstGeom prst="round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0124-0F91-40A3-8379-39CD3896C011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3592-42D3-42A7-917E-E3692C92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2E8175-7850-4FBB-B7B0-ACD446D72976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B5E2C3-A256-43F9-8218-7E6E57741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-class.ru/index.php?option=com_content&amp;view=article&amp;id=536:2011-02-20-15-10-44&amp;catid=81:2009-09-09-09-08-13&amp;Itemid=73" TargetMode="External"/><Relationship Id="rId2" Type="http://schemas.openxmlformats.org/officeDocument/2006/relationships/hyperlink" Target="http://www.google.ru/url?sa=t&amp;rct=j&amp;q=&amp;esrc=s&amp;source=web&amp;cd=1&amp;ved=0CCIQFjAA&amp;url=http://loznschool.narod.ru/1kl.doc&amp;ei=8zE-UKLhI4f_4QSxp4G4DQ&amp;usg=AFQjCNGH6Ud13X--VFtlwNaicK4JvpER6g&amp;cad=rj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ffice.microsoft.com/ru-ru/ctndirectdownload.aspx?AssetID=TC102702334&amp;Application=ZPP&amp;Version=120&amp;Result=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415213" cy="1957387"/>
          </a:xfrm>
        </p:spPr>
        <p:txBody>
          <a:bodyPr/>
          <a:lstStyle/>
          <a:p>
            <a:pPr eaLnBrk="1" hangingPunct="1"/>
            <a:r>
              <a:rPr lang="ru-RU" sz="4000" b="1" i="1" u="sng" smtClean="0">
                <a:solidFill>
                  <a:srgbClr val="0000CC"/>
                </a:solidFill>
                <a:latin typeface="Calibri" pitchFamily="34" charset="0"/>
              </a:rPr>
              <a:t>Классный час: </a:t>
            </a:r>
            <a:br>
              <a:rPr lang="ru-RU" sz="4000" b="1" i="1" u="sng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4000" b="1" i="1" smtClean="0">
                <a:solidFill>
                  <a:srgbClr val="0000CC"/>
                </a:solidFill>
                <a:latin typeface="Calibri" pitchFamily="34" charset="0"/>
              </a:rPr>
              <a:t>«Правила поведения в школе для первоклассников»</a:t>
            </a:r>
            <a:endParaRPr lang="en-US" sz="40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403350" y="4076700"/>
            <a:ext cx="6400800" cy="1873250"/>
          </a:xfrm>
          <a:solidFill>
            <a:srgbClr val="FFFFFF">
              <a:alpha val="69803"/>
            </a:srgbClr>
          </a:solidFill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00CC"/>
                </a:solidFill>
                <a:latin typeface="Calibri" pitchFamily="34" charset="0"/>
              </a:rPr>
              <a:t>Огнева Виктория Олеговна  </a:t>
            </a:r>
            <a: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  <a:t/>
            </a:r>
            <a:b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  <a:t>Учитель начальных классов</a:t>
            </a:r>
            <a:b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  <a:t>ГБОУ Гимназия № 63 </a:t>
            </a:r>
            <a:b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  <a:t>Калининского района </a:t>
            </a:r>
            <a:b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i="1" smtClean="0">
                <a:solidFill>
                  <a:srgbClr val="0000CC"/>
                </a:solidFill>
                <a:latin typeface="Calibri" pitchFamily="34" charset="0"/>
              </a:rPr>
              <a:t>г. Санкт - Петербурга</a:t>
            </a:r>
            <a:endParaRPr lang="ru-RU" sz="2400" smtClean="0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en-US" sz="2400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Вставайте дружно каждый раз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Когда учитель входит в класс.</a:t>
            </a:r>
          </a:p>
          <a:p>
            <a:pPr algn="ctr" eaLnBrk="1" hangingPunct="1">
              <a:buFont typeface="Arial" charset="0"/>
              <a:buNone/>
            </a:pPr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Учитель спросит, надо встать,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Когда он сесть позволит, сядь.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Ответить хочешь, не шуми,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А только руку подыми.</a:t>
            </a:r>
          </a:p>
          <a:p>
            <a:pPr algn="ctr" eaLnBrk="1" hangingPunct="1">
              <a:buFont typeface="Arial" charset="0"/>
              <a:buNone/>
            </a:pPr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На уроке не хихикай,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Стул туда - сюда не двигай,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Педагога уважай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 соседу не мешай.</a:t>
            </a:r>
          </a:p>
          <a:p>
            <a:pPr eaLnBrk="1" hangingPunct="1"/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Не дразнись, не зазнавайся,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В школе всем помочь старайся,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Зря не хмурься, будь смелей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 найдешь себе друзей.</a:t>
            </a:r>
            <a:r>
              <a:rPr lang="ru-RU" sz="3500" b="1" i="1" smtClean="0">
                <a:latin typeface="Calibri" pitchFamily="34" charset="0"/>
              </a:rPr>
              <a:t/>
            </a:r>
            <a:br>
              <a:rPr lang="ru-RU" sz="3500" b="1" i="1" smtClean="0">
                <a:latin typeface="Calibri" pitchFamily="34" charset="0"/>
              </a:rPr>
            </a:br>
            <a:endParaRPr lang="ru-RU" sz="3500" b="1" i="1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981075"/>
            <a:ext cx="8153400" cy="52117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Не бойся ошибиться –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Ведь ты пришёл учиться,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Не унывай, не мучайся –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Ведь на ошибках учатся!   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    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            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Звонит звонок на перемену,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Чтоб отдохнул ты непременно,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Ждёт тебя другой урок –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b="1" i="1" smtClean="0">
                <a:solidFill>
                  <a:srgbClr val="0000CC"/>
                </a:solidFill>
                <a:latin typeface="Calibri" pitchFamily="34" charset="0"/>
              </a:rPr>
              <a:t>Будь готов к нему, дружок!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i="1" smtClean="0">
                <a:solidFill>
                  <a:srgbClr val="0000CC"/>
                </a:solidFill>
                <a:latin typeface="Calibri" pitchFamily="34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2000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836613"/>
            <a:ext cx="81534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В коридоре мы должны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Держаться правой стороны,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К тому же, я считаю лично,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Кричать в школе неприлично!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По школе ты ходи спокойно,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По классу тоже не беги,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Всегда веди себя достойно,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Своё здоровье береги!</a:t>
            </a:r>
          </a:p>
          <a:p>
            <a:pPr eaLnBrk="1" hangingPunct="1">
              <a:lnSpc>
                <a:spcPct val="90000"/>
              </a:lnSpc>
            </a:pPr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Кушать в классе на салфетке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Аккуратно нужно, детки!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За собою убирать,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Руки мыть и вытирать!</a:t>
            </a:r>
          </a:p>
          <a:p>
            <a:pPr eaLnBrk="1" hangingPunct="1"/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«До встречи! До свидания!»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Скажи всем на прощание,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Завтра будем мы опять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Улыбкой новый день встречать!</a:t>
            </a:r>
          </a:p>
          <a:p>
            <a:pPr eaLnBrk="1" hangingPunct="1"/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620713"/>
            <a:ext cx="8153400" cy="3352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Этот день запомнишь навсегда: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Школа примет первый раз тебя.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Распахнет пошире свои двери -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И начнется школьная неделя,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А за ней вторая, четверть, год...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Школьный твой период потечет,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Зашагает, побежит, помчится,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Только успевай на "пять" учиться!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Это еще в будущем, сейчас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Первый раз пойдешь ты в первый класс.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Знаний еще ма-а-ленький запас,</a:t>
            </a:r>
            <a:b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900" b="1" i="1" smtClean="0">
                <a:solidFill>
                  <a:srgbClr val="0000CC"/>
                </a:solidFill>
                <a:latin typeface="Calibri" pitchFamily="34" charset="0"/>
              </a:rPr>
              <a:t>Но с годами ты обгонишь нас.</a:t>
            </a:r>
          </a:p>
          <a:p>
            <a:pPr algn="ctr" eaLnBrk="1" hangingPunct="1">
              <a:buFont typeface="Arial" charset="0"/>
              <a:buNone/>
            </a:pPr>
            <a:endParaRPr lang="ru-RU" sz="29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00CC"/>
                </a:solidFill>
                <a:latin typeface="Calibri" pitchFamily="34" charset="0"/>
              </a:rPr>
              <a:t>Источники информации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412875"/>
            <a:ext cx="8153400" cy="4525963"/>
          </a:xfrm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0000CC"/>
                </a:solidFill>
                <a:latin typeface="Calibri" pitchFamily="34" charset="0"/>
                <a:hlinkClick r:id="rId2"/>
              </a:rPr>
              <a:t>http://www.google.ru/url?sa=t&amp;rct=j&amp;q=&amp;esrc=s&amp;source=web&amp;cd=1&amp;ved=0CCIQFjAA&amp;url=http%3A%2F%2Floznschool.narod.ru%2F1kl.doc&amp;ei=8zE-UKLhI4f_4QSxp4G4DQ&amp;usg=AFQjCNGH6Ud13X--VFtlwNaicK4JvpER6g&amp;cad=rjt</a:t>
            </a:r>
            <a:r>
              <a:rPr lang="ru-RU" sz="1400" smtClean="0">
                <a:solidFill>
                  <a:srgbClr val="0000CC"/>
                </a:solidFill>
                <a:latin typeface="Calibri" pitchFamily="34" charset="0"/>
              </a:rPr>
              <a:t> </a:t>
            </a:r>
          </a:p>
          <a:p>
            <a:pPr eaLnBrk="1" hangingPunct="1"/>
            <a:r>
              <a:rPr lang="ru-RU" sz="1400" smtClean="0">
                <a:solidFill>
                  <a:srgbClr val="0000CC"/>
                </a:solidFill>
                <a:latin typeface="Calibri" pitchFamily="34" charset="0"/>
                <a:hlinkClick r:id="rId3"/>
              </a:rPr>
              <a:t>http://www.my-class.ru/index.php?option=com_content&amp;view=article&amp;id=536:2011-02-20-15-10-44&amp;catid=81:2009-09-09-09-08-13&amp;Itemid=73</a:t>
            </a:r>
            <a:r>
              <a:rPr lang="ru-RU" sz="140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endParaRPr lang="ru-RU" sz="1400" smtClean="0">
              <a:solidFill>
                <a:srgbClr val="0000CC"/>
              </a:solidFill>
            </a:endParaRPr>
          </a:p>
          <a:p>
            <a:pPr eaLnBrk="1" hangingPunct="1"/>
            <a:endParaRPr lang="en-US" sz="1400" smtClean="0">
              <a:solidFill>
                <a:srgbClr val="0000CC"/>
              </a:solidFill>
            </a:endParaRPr>
          </a:p>
          <a:p>
            <a:pPr eaLnBrk="1" hangingPunct="1"/>
            <a:r>
              <a:rPr lang="ru-RU" sz="1400" b="1" i="1" smtClean="0"/>
              <a:t>ФОН:</a:t>
            </a:r>
            <a:endParaRPr lang="en-US" sz="1400" b="1" i="1" smtClean="0"/>
          </a:p>
          <a:p>
            <a:pPr eaLnBrk="1" hangingPunct="1"/>
            <a:r>
              <a:rPr lang="ru-RU" sz="1400" smtClean="0">
                <a:hlinkClick r:id="rId4"/>
              </a:rPr>
              <a:t>http://office.microsoft.com/ru-ru/ctndirectdownload.aspx?AssetID=TC102702334&amp;Application=ZPP&amp;Version=120&amp;Result=2#</a:t>
            </a:r>
            <a:r>
              <a:rPr lang="ru-RU" sz="1400" smtClean="0"/>
              <a:t> </a:t>
            </a:r>
            <a:r>
              <a:rPr lang="en-US" sz="1400" smtClean="0"/>
              <a:t> </a:t>
            </a:r>
            <a:endParaRPr lang="ru-RU" sz="1400" smtClean="0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ru-RU" sz="1400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7732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  <a:t>У каждого в жизни единственный раз</a:t>
            </a:r>
            <a:b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  <a:t>Бывает свой первый единственный класс,</a:t>
            </a:r>
            <a:b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  <a:t>И первый учебник, и первый урок,</a:t>
            </a:r>
            <a:b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  <a:t>И первый заливистый школьный звонок,</a:t>
            </a:r>
            <a:b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  <a:t>И первый наставник - ваш первый учитель,</a:t>
            </a:r>
            <a:b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800" b="1" i="1" smtClean="0">
                <a:solidFill>
                  <a:srgbClr val="0000CC"/>
                </a:solidFill>
                <a:latin typeface="Calibri" pitchFamily="34" charset="0"/>
              </a:rPr>
              <a:t>Кто дверь вам открыл на дорогу открытий.</a:t>
            </a:r>
          </a:p>
          <a:p>
            <a:pPr eaLnBrk="1" hangingPunct="1"/>
            <a:endParaRPr lang="ru-RU" sz="3100" b="1" smtClean="0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7732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Утром рано просыпайся,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Хорошенько умывайся,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Чтобы в школе не зевать,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Носом в парту не клевать!</a:t>
            </a:r>
          </a:p>
          <a:p>
            <a:pPr eaLnBrk="1" hangingPunct="1"/>
            <a:endParaRPr lang="ru-RU" sz="3500" b="1" smtClean="0">
              <a:solidFill>
                <a:srgbClr val="0000CC"/>
              </a:solidFill>
              <a:latin typeface="Calibri" pitchFamily="34" charset="0"/>
            </a:endParaRPr>
          </a:p>
          <a:p>
            <a:pPr eaLnBrk="1" hangingPunct="1"/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body" idx="4294967295"/>
          </p:nvPr>
        </p:nvSpPr>
        <p:spPr>
          <a:xfrm>
            <a:off x="684213" y="1773238"/>
            <a:ext cx="81534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С вечера в портфель сложи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Тетради, учебники, карандаши.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Утром ещё раз проверь,—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Готов к занятиям теперь!</a:t>
            </a:r>
          </a:p>
          <a:p>
            <a:pPr eaLnBrk="1" hangingPunct="1"/>
            <a:endParaRPr lang="ru-RU" sz="3500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Иди в школу по дорожке,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На крылечке вытри ножки!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А потом лишь заходи —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День учебный впереди!</a:t>
            </a:r>
          </a:p>
          <a:p>
            <a:pPr algn="ctr" eaLnBrk="1" hangingPunct="1"/>
            <a:endParaRPr lang="ru-RU" b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Входишь в класс со словом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«здравствуй»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 здоровым будешь сам,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Чтоб чувствовать себя прекрасно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Желай здоровья по утрам!</a:t>
            </a:r>
          </a:p>
          <a:p>
            <a:pPr eaLnBrk="1" hangingPunct="1"/>
            <a:endParaRPr lang="ru-RU" sz="3500" b="1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Для всех закон, а не желание –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Приходим в класс без опоздания!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Лишь только прозвенит звонок –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Начинается урок!</a:t>
            </a:r>
          </a:p>
          <a:p>
            <a:pPr eaLnBrk="1" hangingPunct="1"/>
            <a:endParaRPr lang="ru-RU" sz="3500" b="1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Парта – это не кровать,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 на ней нельзя лежать,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Мы должны не забывать</a:t>
            </a:r>
          </a:p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Спинку ровненько держать!</a:t>
            </a:r>
          </a:p>
          <a:p>
            <a:pPr eaLnBrk="1" hangingPunct="1"/>
            <a:endParaRPr lang="ru-RU" sz="3500" b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2005013"/>
            <a:ext cx="8229600" cy="3079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Ты сиди за партой стройно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 веди себя достойно.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На уроках не болтай </a:t>
            </a:r>
            <a:b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3500" b="1" i="1" smtClean="0">
                <a:solidFill>
                  <a:srgbClr val="0000CC"/>
                </a:solidFill>
                <a:latin typeface="Calibri" pitchFamily="34" charset="0"/>
              </a:rPr>
              <a:t>И “5” получай.</a:t>
            </a:r>
          </a:p>
          <a:p>
            <a:pPr algn="ctr" eaLnBrk="1" hangingPunct="1">
              <a:buFont typeface="Arial" charset="0"/>
              <a:buNone/>
            </a:pPr>
            <a:endParaRPr lang="ru-RU" sz="3500" b="1" i="1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RU_Ed_12_MathTraining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S_RU_RU_Ed_12_MathTraining_2007v_Russi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MS_RU_RU_Ed_12_MathTraining_2007v_Russia</Template>
  <TotalTime>1838</TotalTime>
  <Words>261</Words>
  <Application>Microsoft Office PowerPoint</Application>
  <PresentationFormat>Экран (4:3)</PresentationFormat>
  <Paragraphs>70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MS_RU_RU_Ed_12_MathTraining_2007v_Russia</vt:lpstr>
      <vt:lpstr>Классный час:  «Правила поведения в школе для первоклассников»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арифметике</dc:title>
  <dc:subject>Тренажер по арифметике</dc:subject>
  <dc:creator>Admin</dc:creator>
  <dc:description>Корпорация Майкрософт
Тренажер по арифметике</dc:description>
  <cp:lastModifiedBy>Admin</cp:lastModifiedBy>
  <cp:revision>42</cp:revision>
  <dcterms:modified xsi:type="dcterms:W3CDTF">2013-09-03T10:20:37Z</dcterms:modified>
  <cp:category>Тренажер по арифметике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TC027023349991</vt:lpwstr>
  </property>
</Properties>
</file>