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67" r:id="rId4"/>
    <p:sldId id="270" r:id="rId5"/>
    <p:sldId id="271" r:id="rId6"/>
    <p:sldId id="272" r:id="rId7"/>
    <p:sldId id="258" r:id="rId8"/>
    <p:sldId id="259" r:id="rId9"/>
    <p:sldId id="260" r:id="rId10"/>
    <p:sldId id="261" r:id="rId11"/>
    <p:sldId id="269" r:id="rId12"/>
    <p:sldId id="262" r:id="rId13"/>
    <p:sldId id="264" r:id="rId14"/>
    <p:sldId id="273" r:id="rId15"/>
    <p:sldId id="274" r:id="rId16"/>
    <p:sldId id="26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98FCF"/>
    <a:srgbClr val="FF3300"/>
    <a:srgbClr val="FFFFFF"/>
    <a:srgbClr val="7D9CFF"/>
    <a:srgbClr val="E0F57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1" autoAdjust="0"/>
    <p:restoredTop sz="94660" autoAdjust="0"/>
  </p:normalViewPr>
  <p:slideViewPr>
    <p:cSldViewPr>
      <p:cViewPr>
        <p:scale>
          <a:sx n="60" d="100"/>
          <a:sy n="60" d="100"/>
        </p:scale>
        <p:origin x="-189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0F299-D230-433B-ADD4-47633CC8A4C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0A8D26F-01A2-42F8-B764-F8A0EF541470}">
      <dgm:prSet/>
      <dgm:spPr/>
      <dgm:t>
        <a:bodyPr/>
        <a:lstStyle/>
        <a:p>
          <a:pPr rtl="0"/>
          <a:r>
            <a:rPr lang="ru-RU" dirty="0" smtClean="0"/>
            <a:t>ИЗМЕНЕНИЕ МИРОВОЙ СТРУКТУРЫ ПРОИЗВОДСТВА ТЕКСТИЛЬНЫХ ВОЛОКОН В 1950—2000 гг. </a:t>
          </a:r>
          <a:endParaRPr lang="ru-RU" dirty="0"/>
        </a:p>
      </dgm:t>
    </dgm:pt>
    <dgm:pt modelId="{DD059B47-45D6-4D07-96EE-CF82F45B45E3}" type="parTrans" cxnId="{D850D049-1B60-43DE-BA35-8960269F054A}">
      <dgm:prSet/>
      <dgm:spPr/>
      <dgm:t>
        <a:bodyPr/>
        <a:lstStyle/>
        <a:p>
          <a:endParaRPr lang="ru-RU"/>
        </a:p>
      </dgm:t>
    </dgm:pt>
    <dgm:pt modelId="{BF45B9E4-941A-441F-87AD-79D1707626EF}" type="sibTrans" cxnId="{D850D049-1B60-43DE-BA35-8960269F054A}">
      <dgm:prSet/>
      <dgm:spPr/>
      <dgm:t>
        <a:bodyPr/>
        <a:lstStyle/>
        <a:p>
          <a:endParaRPr lang="ru-RU"/>
        </a:p>
      </dgm:t>
    </dgm:pt>
    <dgm:pt modelId="{D25EE463-E234-41DB-8997-70E66C3325AE}" type="pres">
      <dgm:prSet presAssocID="{5F20F299-D230-433B-ADD4-47633CC8A4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0BA2C2-BBFF-452F-A705-FFC2C350E375}" type="pres">
      <dgm:prSet presAssocID="{90A8D26F-01A2-42F8-B764-F8A0EF5414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50D049-1B60-43DE-BA35-8960269F054A}" srcId="{5F20F299-D230-433B-ADD4-47633CC8A4C5}" destId="{90A8D26F-01A2-42F8-B764-F8A0EF541470}" srcOrd="0" destOrd="0" parTransId="{DD059B47-45D6-4D07-96EE-CF82F45B45E3}" sibTransId="{BF45B9E4-941A-441F-87AD-79D1707626EF}"/>
    <dgm:cxn modelId="{BD578B31-6E8F-49BD-8932-FAD321004000}" type="presOf" srcId="{5F20F299-D230-433B-ADD4-47633CC8A4C5}" destId="{D25EE463-E234-41DB-8997-70E66C3325AE}" srcOrd="0" destOrd="0" presId="urn:microsoft.com/office/officeart/2005/8/layout/vList2"/>
    <dgm:cxn modelId="{B167832A-218B-4E09-B5FC-F7871E7DFD11}" type="presOf" srcId="{90A8D26F-01A2-42F8-B764-F8A0EF541470}" destId="{FF0BA2C2-BBFF-452F-A705-FFC2C350E375}" srcOrd="0" destOrd="0" presId="urn:microsoft.com/office/officeart/2005/8/layout/vList2"/>
    <dgm:cxn modelId="{7CB62283-7AC2-4CB4-8D35-3D1B90070850}" type="presParOf" srcId="{D25EE463-E234-41DB-8997-70E66C3325AE}" destId="{FF0BA2C2-BBFF-452F-A705-FFC2C350E3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07B28-1BC1-48F3-B658-DB3F39F69D2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63CC-EB59-42A3-89CF-9CCC2401885F}">
      <dgm:prSet/>
      <dgm:spPr/>
      <dgm:t>
        <a:bodyPr/>
        <a:lstStyle/>
        <a:p>
          <a:pPr algn="ctr" rtl="0"/>
          <a:r>
            <a:rPr lang="ru-RU" dirty="0" smtClean="0"/>
            <a:t>Изменения в географии мировой текстильной промышленности </a:t>
          </a:r>
          <a:endParaRPr lang="ru-RU" dirty="0"/>
        </a:p>
      </dgm:t>
    </dgm:pt>
    <dgm:pt modelId="{CD761716-A301-492E-A7C5-F2C949453730}" type="parTrans" cxnId="{44D7ED3A-82FC-42B8-9EAB-C2BCFCBE3B33}">
      <dgm:prSet/>
      <dgm:spPr/>
      <dgm:t>
        <a:bodyPr/>
        <a:lstStyle/>
        <a:p>
          <a:pPr algn="ctr"/>
          <a:endParaRPr lang="ru-RU"/>
        </a:p>
      </dgm:t>
    </dgm:pt>
    <dgm:pt modelId="{BF4282A6-0301-4D51-B9B6-7BD70EF42356}" type="sibTrans" cxnId="{44D7ED3A-82FC-42B8-9EAB-C2BCFCBE3B33}">
      <dgm:prSet/>
      <dgm:spPr/>
      <dgm:t>
        <a:bodyPr/>
        <a:lstStyle/>
        <a:p>
          <a:pPr algn="ctr"/>
          <a:endParaRPr lang="ru-RU"/>
        </a:p>
      </dgm:t>
    </dgm:pt>
    <dgm:pt modelId="{C00ED8B1-A160-4EBB-92A6-6406FE9B02C9}" type="pres">
      <dgm:prSet presAssocID="{0DD07B28-1BC1-48F3-B658-DB3F39F69D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01293-D6C4-4650-B686-875D05165B4B}" type="pres">
      <dgm:prSet presAssocID="{6E5B63CC-EB59-42A3-89CF-9CCC2401885F}" presName="parentText" presStyleLbl="node1" presStyleIdx="0" presStyleCnt="1" custLinFactNeighborY="-14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3DCE62-E22E-4187-9EFA-4BAEC2D2E563}" type="presOf" srcId="{6E5B63CC-EB59-42A3-89CF-9CCC2401885F}" destId="{CE601293-D6C4-4650-B686-875D05165B4B}" srcOrd="0" destOrd="0" presId="urn:microsoft.com/office/officeart/2005/8/layout/vList2"/>
    <dgm:cxn modelId="{3EE09D0C-2A23-471D-991D-DAF10D643150}" type="presOf" srcId="{0DD07B28-1BC1-48F3-B658-DB3F39F69D22}" destId="{C00ED8B1-A160-4EBB-92A6-6406FE9B02C9}" srcOrd="0" destOrd="0" presId="urn:microsoft.com/office/officeart/2005/8/layout/vList2"/>
    <dgm:cxn modelId="{44D7ED3A-82FC-42B8-9EAB-C2BCFCBE3B33}" srcId="{0DD07B28-1BC1-48F3-B658-DB3F39F69D22}" destId="{6E5B63CC-EB59-42A3-89CF-9CCC2401885F}" srcOrd="0" destOrd="0" parTransId="{CD761716-A301-492E-A7C5-F2C949453730}" sibTransId="{BF4282A6-0301-4D51-B9B6-7BD70EF42356}"/>
    <dgm:cxn modelId="{A830AF1E-BD82-4F76-856B-61D7E7A04061}" type="presParOf" srcId="{C00ED8B1-A160-4EBB-92A6-6406FE9B02C9}" destId="{CE601293-D6C4-4650-B686-875D05165B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685781"/>
            <a:ext cx="642942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55806"/>
            <a:ext cx="64294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9986-4324-4F30-972C-CA85FAAB9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4792-D07D-4945-AEE7-3F67BAB15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FAA2-2E16-4145-B33D-01F398D61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02D3D-9C9C-483A-87CA-D5A2BEA54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0BB65-946A-4936-8099-4D45CB452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F04A-FDA9-492B-9300-443899114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DB4AE-A6BE-4AA2-8170-D60FAE1DF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0372-0FA0-4C45-9B06-A5C742848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3217B-131C-4C24-B8AD-5288BCC7C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33B3-D00B-4D76-8D8C-E9A0084AA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FE7D-285F-4D25-90D4-C5617E138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BC9C-774C-473F-8F69-B69F77374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3D853F-9EFF-4BEC-8C46-0C05A3628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8" r:id="rId2"/>
    <p:sldLayoutId id="214748371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0034" y="0"/>
            <a:ext cx="8143932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dirty="0">
                <a:ln/>
                <a:solidFill>
                  <a:srgbClr val="00B050"/>
                </a:solidFill>
              </a:rPr>
              <a:t>Лесная и  деревообрабатывающая </a:t>
            </a:r>
            <a:endParaRPr lang="en-US" sz="4800" dirty="0">
              <a:ln/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ru-RU" sz="4800" dirty="0">
                <a:ln/>
                <a:solidFill>
                  <a:srgbClr val="00B050"/>
                </a:solidFill>
              </a:rPr>
              <a:t>промышленность. </a:t>
            </a:r>
            <a:endParaRPr lang="en-US" sz="4800" dirty="0">
              <a:ln/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31383" y="2285992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dirty="0">
              <a:ln/>
              <a:solidFill>
                <a:srgbClr val="0070C0"/>
              </a:solidFill>
            </a:endParaRPr>
          </a:p>
        </p:txBody>
      </p:sp>
      <p:pic>
        <p:nvPicPr>
          <p:cNvPr id="15" name="Рисунок 14" descr="j0214918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00188"/>
            <a:ext cx="1392237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j019927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50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j028402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7613" y="1500188"/>
            <a:ext cx="13239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j0412770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688" y="5238750"/>
            <a:ext cx="100012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2" name="Picture 10" descr="C:\Documents and Settings\Администратор\Мои документы\9 КЛАСС\МОК\Пищевая и легкая промышленность.files\slide0001_image00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143250"/>
            <a:ext cx="135731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1"/>
          <p:cNvSpPr txBox="1"/>
          <p:nvPr/>
        </p:nvSpPr>
        <p:spPr>
          <a:xfrm>
            <a:off x="2643174" y="5929330"/>
            <a:ext cx="4143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географии в </a:t>
            </a:r>
            <a:r>
              <a:rPr lang="en-US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</a:t>
            </a:r>
            <a:r>
              <a:rPr lang="ru-RU" sz="1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</a:t>
            </a:r>
            <a:r>
              <a:rPr lang="ru-RU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классе.</a:t>
            </a:r>
          </a:p>
          <a:p>
            <a:pPr algn="ctr"/>
            <a:r>
              <a:rPr lang="ru-RU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Карезина Нина  Валентиновна, учитель географии </a:t>
            </a:r>
          </a:p>
          <a:p>
            <a:pPr algn="ctr"/>
            <a:r>
              <a:rPr lang="ru-RU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СОШ №5 города Светлого Калининградской области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1214422"/>
            <a:ext cx="672652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Пять главных регионов: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85728"/>
            <a:ext cx="872065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Лёгкая промышленность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50" y="2000250"/>
            <a:ext cx="8501063" cy="3714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sz="3200" b="0" dirty="0"/>
              <a:t>Восточная Азия- </a:t>
            </a:r>
            <a:r>
              <a:rPr lang="ru-RU" sz="3200" b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Китай</a:t>
            </a:r>
            <a:r>
              <a:rPr lang="ru-RU" sz="3200" b="0" dirty="0"/>
              <a:t>, Япония, Корея, Тайвань.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sz="3200" b="0" dirty="0"/>
              <a:t>Южная Азия – </a:t>
            </a:r>
            <a:r>
              <a:rPr lang="ru-RU" sz="3200" b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Индия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sz="3200" b="0" dirty="0"/>
              <a:t>СНГ – Россия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sz="3200" b="0" dirty="0"/>
              <a:t>Зарубежная Европа – ФРГ, Польша, Италия, Франция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sz="3200" b="0" dirty="0"/>
              <a:t>США.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endParaRPr lang="ru-RU" sz="3200" b="0" dirty="0"/>
          </a:p>
        </p:txBody>
      </p:sp>
      <p:pic>
        <p:nvPicPr>
          <p:cNvPr id="10" name="Picture 13" descr="C:\Documents and Settings\Администратор\Local Settings\Temporary Internet Files\Content.IE5\CKI507YN\MPj0432743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63" y="4786313"/>
            <a:ext cx="2143125" cy="187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sniec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3" y="4786313"/>
            <a:ext cx="20002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office2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3125" y="4786313"/>
            <a:ext cx="2209800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2" descr="E:\Мои документы E\Мои рисунки\MAP\новые\ПКМ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88" y="0"/>
            <a:ext cx="9782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358063" y="1500188"/>
            <a:ext cx="1357312" cy="13573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КИТАЙ</a:t>
            </a:r>
          </a:p>
        </p:txBody>
      </p:sp>
      <p:sp>
        <p:nvSpPr>
          <p:cNvPr id="6" name="Овал 5"/>
          <p:cNvSpPr/>
          <p:nvPr/>
        </p:nvSpPr>
        <p:spPr>
          <a:xfrm>
            <a:off x="3643313" y="1143000"/>
            <a:ext cx="1500187" cy="12858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Заруб.</a:t>
            </a:r>
          </a:p>
          <a:p>
            <a:pPr algn="ctr">
              <a:defRPr/>
            </a:pPr>
            <a:r>
              <a:rPr lang="ru-RU" dirty="0"/>
              <a:t>ЕВРОПА</a:t>
            </a:r>
          </a:p>
        </p:txBody>
      </p:sp>
      <p:sp>
        <p:nvSpPr>
          <p:cNvPr id="7" name="Овал 6"/>
          <p:cNvSpPr/>
          <p:nvPr/>
        </p:nvSpPr>
        <p:spPr>
          <a:xfrm>
            <a:off x="6286500" y="357188"/>
            <a:ext cx="857250" cy="7858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СНГ</a:t>
            </a:r>
          </a:p>
        </p:txBody>
      </p:sp>
      <p:sp>
        <p:nvSpPr>
          <p:cNvPr id="8" name="Овал 7"/>
          <p:cNvSpPr/>
          <p:nvPr/>
        </p:nvSpPr>
        <p:spPr>
          <a:xfrm>
            <a:off x="5786438" y="2500313"/>
            <a:ext cx="1357312" cy="1143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ИНДИЯ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0" y="1214438"/>
            <a:ext cx="1143000" cy="10715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Схема 47"/>
          <p:cNvGraphicFramePr/>
          <p:nvPr/>
        </p:nvGraphicFramePr>
        <p:xfrm>
          <a:off x="179388" y="0"/>
          <a:ext cx="8821768" cy="119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8965" name="Group 181"/>
          <p:cNvGraphicFramePr>
            <a:graphicFrameLocks noGrp="1"/>
          </p:cNvGraphicFramePr>
          <p:nvPr>
            <p:ph type="tbl" idx="1"/>
          </p:nvPr>
        </p:nvGraphicFramePr>
        <p:xfrm>
          <a:off x="0" y="1412875"/>
          <a:ext cx="9144000" cy="561657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20875"/>
                <a:gridCol w="1193800"/>
                <a:gridCol w="1193800"/>
                <a:gridCol w="1208088"/>
                <a:gridCol w="1195387"/>
                <a:gridCol w="1195388"/>
                <a:gridCol w="1236662"/>
              </a:tblGrid>
              <a:tr h="10731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Виды волокон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Структура производства, %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8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1950г.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1960г.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1970г.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1980г.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1990г.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2000 г.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39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Натураль-ные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волокна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84,3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82,9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70,3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57,8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57,3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43,0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139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Химические волокна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15,7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17,1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29,7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42,2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42,7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57,0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ИТОГО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100,0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100,0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100,0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100,0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100,0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100,0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9144000" cy="143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887" name="Rectangle 7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9144000" cy="5372100"/>
          </a:xfrm>
        </p:spPr>
        <p:txBody>
          <a:bodyPr rtlCol="0">
            <a:normAutofit/>
          </a:bodyPr>
          <a:lstStyle/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объясняются сдвигами в ее сырьевой базе, 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но в еще большей мере они зависят от такого фактора, как </a:t>
            </a: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стоимость рабочей силы.</a:t>
            </a:r>
            <a:r>
              <a:rPr lang="ru-RU" sz="2400" dirty="0"/>
              <a:t> 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Оказалось, что в этом отношении различия между экономически </a:t>
            </a: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развитыми</a:t>
            </a:r>
            <a:r>
              <a:rPr lang="ru-RU" sz="2400" dirty="0"/>
              <a:t> и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развивающимися странами</a:t>
            </a:r>
            <a:r>
              <a:rPr lang="ru-RU" sz="2400" dirty="0"/>
              <a:t> поистине огромны: так, в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Индонези</a:t>
            </a:r>
            <a:r>
              <a:rPr lang="ru-RU" sz="2400" dirty="0"/>
              <a:t>и стоимость рабочей силы составляет 0,24 долл. в час, в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Пакистане</a:t>
            </a:r>
            <a:r>
              <a:rPr lang="ru-RU" sz="2400" dirty="0"/>
              <a:t> — 0,4, в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Индии и Китае</a:t>
            </a:r>
            <a:r>
              <a:rPr lang="ru-RU" sz="2400" dirty="0"/>
              <a:t> — 0,6, а в США— 13, во </a:t>
            </a: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Франции</a:t>
            </a:r>
            <a:r>
              <a:rPr lang="ru-RU" sz="2400" dirty="0"/>
              <a:t>— 14—15, в </a:t>
            </a: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ФРГ-</a:t>
            </a:r>
            <a:r>
              <a:rPr lang="ru-RU" sz="2400" dirty="0"/>
              <a:t>21—22 долл. в час.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 Именно дешевизна труда сыграла решающую роль в том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«великом переселении»</a:t>
            </a:r>
            <a:r>
              <a:rPr lang="ru-RU" sz="2400" dirty="0"/>
              <a:t> текстильной (добавим — и швейной) промышленности из развитых в развивающиеся страны, которое происходит по крайней мере на протяжении трех последних десятилетий.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2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2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2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0" dirty="0"/>
              <a:t>Мировая мода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75" y="1143000"/>
            <a:ext cx="4786313" cy="10715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0" dirty="0"/>
              <a:t>Мировые центры моды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2500313"/>
            <a:ext cx="2500312" cy="10715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Нью-Йорк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38" y="3286125"/>
            <a:ext cx="2500312" cy="1071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Лондон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857625"/>
            <a:ext cx="2500313" cy="1071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15063" y="4572000"/>
            <a:ext cx="2500312" cy="1071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Токио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4857750" cy="4135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000125"/>
            <a:ext cx="5429250" cy="502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2463800"/>
            <a:ext cx="4857750" cy="439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Line 6"/>
          <p:cNvSpPr>
            <a:spLocks noChangeShapeType="1"/>
          </p:cNvSpPr>
          <p:nvPr/>
        </p:nvSpPr>
        <p:spPr bwMode="auto">
          <a:xfrm flipH="1">
            <a:off x="3500438" y="1500188"/>
            <a:ext cx="1357312" cy="78581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5643563" y="1500188"/>
            <a:ext cx="1357312" cy="78581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auto">
          <a:xfrm>
            <a:off x="2357438" y="2286000"/>
            <a:ext cx="2455862" cy="711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chemeClr val="hlink"/>
                </a:solidFill>
                <a:latin typeface="Arial" charset="0"/>
              </a:rPr>
              <a:t>Северный </a:t>
            </a:r>
          </a:p>
          <a:p>
            <a:pPr algn="ctr">
              <a:defRPr/>
            </a:pPr>
            <a:r>
              <a:rPr lang="ru-RU" sz="2400">
                <a:solidFill>
                  <a:schemeClr val="hlink"/>
                </a:solidFill>
                <a:latin typeface="Arial" charset="0"/>
              </a:rPr>
              <a:t>лесной</a:t>
            </a:r>
          </a:p>
        </p:txBody>
      </p:sp>
      <p:sp>
        <p:nvSpPr>
          <p:cNvPr id="106505" name="AutoShape 9"/>
          <p:cNvSpPr>
            <a:spLocks noChangeArrowheads="1"/>
          </p:cNvSpPr>
          <p:nvPr/>
        </p:nvSpPr>
        <p:spPr bwMode="auto">
          <a:xfrm>
            <a:off x="5648325" y="2286000"/>
            <a:ext cx="2566988" cy="711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FF3300"/>
                </a:solidFill>
                <a:latin typeface="Arial" charset="0"/>
              </a:rPr>
              <a:t>Южный </a:t>
            </a:r>
          </a:p>
          <a:p>
            <a:pPr algn="ctr">
              <a:defRPr/>
            </a:pPr>
            <a:r>
              <a:rPr lang="ru-RU" sz="2400" dirty="0">
                <a:solidFill>
                  <a:srgbClr val="FF3300"/>
                </a:solidFill>
                <a:latin typeface="Arial" charset="0"/>
              </a:rPr>
              <a:t>лесной</a:t>
            </a:r>
          </a:p>
        </p:txBody>
      </p:sp>
      <p:sp>
        <p:nvSpPr>
          <p:cNvPr id="106506" name="AutoShape 10"/>
          <p:cNvSpPr>
            <a:spLocks noChangeArrowheads="1"/>
          </p:cNvSpPr>
          <p:nvPr/>
        </p:nvSpPr>
        <p:spPr bwMode="auto">
          <a:xfrm>
            <a:off x="5724525" y="4724400"/>
            <a:ext cx="2881313" cy="19446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Бразилия,</a:t>
            </a:r>
          </a:p>
          <a:p>
            <a:pPr algn="ctr">
              <a:defRPr/>
            </a:pPr>
            <a:r>
              <a:rPr lang="ru-RU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Тропическая Африка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(Габон,Камерун, К-д-Ив)</a:t>
            </a:r>
          </a:p>
          <a:p>
            <a:pPr algn="ctr">
              <a:defRPr/>
            </a:pPr>
            <a:r>
              <a:rPr lang="ru-RU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Ю-В Азия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(Малайзия, Индонезия,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Папуа-Н.Гвинея)</a:t>
            </a:r>
          </a:p>
        </p:txBody>
      </p:sp>
      <p:sp>
        <p:nvSpPr>
          <p:cNvPr id="106507" name="AutoShape 11"/>
          <p:cNvSpPr>
            <a:spLocks noChangeArrowheads="1"/>
          </p:cNvSpPr>
          <p:nvPr/>
        </p:nvSpPr>
        <p:spPr bwMode="auto">
          <a:xfrm>
            <a:off x="2484438" y="5013325"/>
            <a:ext cx="2303462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charset="0"/>
              </a:rPr>
              <a:t>Россия, Канада. </a:t>
            </a:r>
          </a:p>
          <a:p>
            <a:pPr algn="ctr">
              <a:defRPr/>
            </a:pPr>
            <a:r>
              <a:rPr lang="ru-RU">
                <a:latin typeface="Arial" charset="0"/>
              </a:rPr>
              <a:t>Финляндия, </a:t>
            </a:r>
          </a:p>
          <a:p>
            <a:pPr algn="ctr">
              <a:defRPr/>
            </a:pPr>
            <a:r>
              <a:rPr lang="ru-RU">
                <a:latin typeface="Arial" charset="0"/>
              </a:rPr>
              <a:t>Швеция</a:t>
            </a: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>
            <a:off x="5715000" y="3789363"/>
            <a:ext cx="2500313" cy="792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Пиловочник</a:t>
            </a:r>
          </a:p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дрова</a:t>
            </a:r>
          </a:p>
        </p:txBody>
      </p:sp>
      <p:sp>
        <p:nvSpPr>
          <p:cNvPr id="106509" name="AutoShape 13"/>
          <p:cNvSpPr>
            <a:spLocks noChangeArrowheads="1"/>
          </p:cNvSpPr>
          <p:nvPr/>
        </p:nvSpPr>
        <p:spPr bwMode="auto">
          <a:xfrm>
            <a:off x="2484438" y="3786188"/>
            <a:ext cx="2303462" cy="10715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Arial" charset="0"/>
              </a:rPr>
              <a:t>Пиломатериалы</a:t>
            </a:r>
          </a:p>
          <a:p>
            <a:pPr algn="ctr">
              <a:defRPr/>
            </a:pPr>
            <a:r>
              <a:rPr lang="ru-RU" dirty="0">
                <a:latin typeface="Arial" charset="0"/>
              </a:rPr>
              <a:t>Целлюлоза</a:t>
            </a:r>
          </a:p>
          <a:p>
            <a:pPr algn="ctr">
              <a:defRPr/>
            </a:pPr>
            <a:r>
              <a:rPr lang="ru-RU" dirty="0">
                <a:latin typeface="Arial" charset="0"/>
              </a:rPr>
              <a:t>Бумага, картон</a:t>
            </a:r>
          </a:p>
        </p:txBody>
      </p:sp>
      <p:sp>
        <p:nvSpPr>
          <p:cNvPr id="106510" name="AutoShape 14"/>
          <p:cNvSpPr>
            <a:spLocks noChangeArrowheads="1"/>
          </p:cNvSpPr>
          <p:nvPr/>
        </p:nvSpPr>
        <p:spPr bwMode="auto">
          <a:xfrm>
            <a:off x="179388" y="5072063"/>
            <a:ext cx="2071687" cy="9286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Arial" charset="0"/>
              </a:rPr>
              <a:t>Страны</a:t>
            </a:r>
          </a:p>
          <a:p>
            <a:pPr algn="ctr">
              <a:defRPr/>
            </a:pPr>
            <a:r>
              <a:rPr lang="ru-RU" sz="2000" dirty="0">
                <a:latin typeface="Arial" charset="0"/>
              </a:rPr>
              <a:t>специализации</a:t>
            </a:r>
          </a:p>
        </p:txBody>
      </p:sp>
      <p:sp>
        <p:nvSpPr>
          <p:cNvPr id="106511" name="AutoShape 15"/>
          <p:cNvSpPr>
            <a:spLocks noChangeArrowheads="1"/>
          </p:cNvSpPr>
          <p:nvPr/>
        </p:nvSpPr>
        <p:spPr bwMode="auto">
          <a:xfrm>
            <a:off x="215900" y="3789363"/>
            <a:ext cx="2035175" cy="10683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Arial" charset="0"/>
              </a:rPr>
              <a:t>Продукты </a:t>
            </a:r>
          </a:p>
          <a:p>
            <a:pPr algn="ctr">
              <a:defRPr/>
            </a:pPr>
            <a:r>
              <a:rPr lang="ru-RU" sz="2000">
                <a:latin typeface="Arial" charset="0"/>
              </a:rPr>
              <a:t>переработки</a:t>
            </a:r>
          </a:p>
        </p:txBody>
      </p:sp>
      <p:sp>
        <p:nvSpPr>
          <p:cNvPr id="106512" name="AutoShape 16"/>
          <p:cNvSpPr>
            <a:spLocks noChangeArrowheads="1"/>
          </p:cNvSpPr>
          <p:nvPr/>
        </p:nvSpPr>
        <p:spPr bwMode="auto">
          <a:xfrm>
            <a:off x="215900" y="3141663"/>
            <a:ext cx="2035175" cy="5016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Arial" charset="0"/>
              </a:rPr>
              <a:t>древесина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2500313" y="3068638"/>
            <a:ext cx="2286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Arial" charset="0"/>
              </a:rPr>
              <a:t>хвойные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5715000" y="3068638"/>
            <a:ext cx="2500313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лиственные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0"/>
            <a:ext cx="871543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B050"/>
                </a:solidFill>
              </a:rPr>
              <a:t>Лесная и деревообрабатывающая промышленность</a:t>
            </a:r>
            <a:endParaRPr lang="ru-RU" sz="3600" dirty="0">
              <a:ln/>
              <a:solidFill>
                <a:srgbClr val="00B050"/>
              </a:solidFill>
            </a:endParaRP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214688" y="1143000"/>
            <a:ext cx="4021137" cy="587375"/>
          </a:xfrm>
          <a:prstGeom prst="roundRect">
            <a:avLst>
              <a:gd name="adj" fmla="val 4685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0" dirty="0">
                <a:solidFill>
                  <a:schemeClr val="tx1"/>
                </a:solidFill>
                <a:latin typeface="Arial" charset="0"/>
              </a:rPr>
              <a:t>Два пояса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4" grpId="0" animBg="1"/>
      <p:bldP spid="106505" grpId="0" animBg="1"/>
      <p:bldP spid="106506" grpId="0" animBg="1"/>
      <p:bldP spid="106507" grpId="0" animBg="1"/>
      <p:bldP spid="106508" grpId="0" animBg="1"/>
      <p:bldP spid="106509" grpId="0" animBg="1"/>
      <p:bldP spid="106510" grpId="0" animBg="1"/>
      <p:bldP spid="106511" grpId="0" animBg="1"/>
      <p:bldP spid="106512" grpId="0" animBg="1"/>
      <p:bldP spid="106515" grpId="0" animBg="1"/>
      <p:bldP spid="106516" grpId="0" animBg="1"/>
      <p:bldP spid="1065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50" y="0"/>
            <a:ext cx="8501063" cy="1071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0" dirty="0"/>
              <a:t>Производство бумаги</a:t>
            </a: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6953250" cy="5214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734300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0054" name="Picture 6" hidden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1563"/>
            <a:ext cx="90011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97000"/>
          <a:ext cx="9143995" cy="5398918"/>
        </p:xfrm>
        <a:graphic>
          <a:graphicData uri="http://schemas.openxmlformats.org/drawingml/2006/table">
            <a:tbl>
              <a:tblPr/>
              <a:tblGrid>
                <a:gridCol w="2000230"/>
                <a:gridCol w="1428760"/>
                <a:gridCol w="1000132"/>
                <a:gridCol w="1285884"/>
                <a:gridCol w="1214446"/>
                <a:gridCol w="1285884"/>
                <a:gridCol w="928659"/>
              </a:tblGrid>
              <a:tr h="642001">
                <a:tc rowSpan="2">
                  <a:txBody>
                    <a:bodyPr/>
                    <a:lstStyle/>
                    <a:p>
                      <a:r>
                        <a:rPr lang="ru-RU" sz="2000" b="1" dirty="0"/>
                        <a:t>Регионы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000" b="1" dirty="0"/>
                        <a:t>Запасы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/>
                        <a:t>В том числе лиственных пород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/>
                        <a:t>В том числе хвойных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в млрд. м³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в %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в млрд. м³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в %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в млрд. м³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в %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</a:tr>
              <a:tr h="494013">
                <a:tc>
                  <a:txBody>
                    <a:bodyPr/>
                    <a:lstStyle/>
                    <a:p>
                      <a:r>
                        <a:rPr lang="ru-RU" sz="2000" b="1"/>
                        <a:t>Латинская Америка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122,9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34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120,1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51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2,8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2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8399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СНГ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81,9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16,1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65,8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52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</a:tr>
              <a:tr h="450199">
                <a:tc>
                  <a:txBody>
                    <a:bodyPr/>
                    <a:lstStyle/>
                    <a:p>
                      <a:r>
                        <a:rPr lang="ru-RU" sz="2000" b="1"/>
                        <a:t>США и Канада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59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16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19,5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8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39,5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32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2001">
                <a:tc>
                  <a:txBody>
                    <a:bodyPr/>
                    <a:lstStyle/>
                    <a:p>
                      <a:r>
                        <a:rPr lang="ru-RU" sz="2000" b="1"/>
                        <a:t>Зарубежная Азия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42,8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12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35,8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15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7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6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</a:tr>
              <a:tr h="258399">
                <a:tc>
                  <a:txBody>
                    <a:bodyPr/>
                    <a:lstStyle/>
                    <a:p>
                      <a:r>
                        <a:rPr lang="ru-RU" sz="2000" b="1"/>
                        <a:t>Африка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34,9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10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34,6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15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0,3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1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9254">
                <a:tc>
                  <a:txBody>
                    <a:bodyPr/>
                    <a:lstStyle/>
                    <a:p>
                      <a:r>
                        <a:rPr lang="ru-RU" sz="2000" b="1"/>
                        <a:t>Зарубежная Европа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13,4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4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5,2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2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8,2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6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</a:tr>
              <a:tr h="545912">
                <a:tc>
                  <a:txBody>
                    <a:bodyPr/>
                    <a:lstStyle/>
                    <a:p>
                      <a:r>
                        <a:rPr lang="ru-RU" sz="2000" b="1"/>
                        <a:t>Австралия и Океания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5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1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4,7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2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0,3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1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0199">
                <a:tc>
                  <a:txBody>
                    <a:bodyPr/>
                    <a:lstStyle/>
                    <a:p>
                      <a:r>
                        <a:rPr lang="ru-RU" sz="2000" b="1"/>
                        <a:t>Мир в целом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359,9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100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236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100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/>
                        <a:t>123,9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100</a:t>
                      </a:r>
                    </a:p>
                  </a:txBody>
                  <a:tcPr marL="24780" marR="24780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1214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0" dirty="0"/>
              <a:t>Запасы древесины по регионам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0" dirty="0"/>
              <a:t>Страны-лидеры по площади лесов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85875"/>
          <a:ext cx="9144000" cy="557213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1560522">
                <a:tc>
                  <a:txBody>
                    <a:bodyPr/>
                    <a:lstStyle/>
                    <a:p>
                      <a:r>
                        <a:rPr lang="ru-RU" sz="2400" dirty="0"/>
                        <a:t>Страны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Площадь лесов, млн. га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Лесистость (или доля лесов в площади страны), %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Доля страны в площади лесов мира, %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</a:tr>
              <a:tr h="555102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Россия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766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45,4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18,5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55102">
                <a:tc>
                  <a:txBody>
                    <a:bodyPr/>
                    <a:lstStyle/>
                    <a:p>
                      <a:r>
                        <a:rPr lang="ru-RU" sz="2400" b="1"/>
                        <a:t>Канада</a:t>
                      </a:r>
                      <a:endParaRPr lang="ru-RU" sz="2400"/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494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53,6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11,9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</a:tr>
              <a:tr h="555102">
                <a:tc>
                  <a:txBody>
                    <a:bodyPr/>
                    <a:lstStyle/>
                    <a:p>
                      <a:r>
                        <a:rPr lang="ru-RU" sz="2400" b="1"/>
                        <a:t>Бразилия</a:t>
                      </a:r>
                      <a:endParaRPr lang="ru-RU" sz="2400"/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488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57,8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11,8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55102">
                <a:tc>
                  <a:txBody>
                    <a:bodyPr/>
                    <a:lstStyle/>
                    <a:p>
                      <a:r>
                        <a:rPr lang="ru-RU" sz="2400" b="1"/>
                        <a:t>США</a:t>
                      </a:r>
                      <a:endParaRPr lang="ru-RU" sz="2400"/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296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32,3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6,9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5FC"/>
                    </a:solidFill>
                  </a:tcPr>
                </a:tc>
              </a:tr>
              <a:tr h="1791208">
                <a:tc>
                  <a:txBody>
                    <a:bodyPr/>
                    <a:lstStyle/>
                    <a:p>
                      <a:r>
                        <a:rPr lang="ru-RU" sz="2400" b="1"/>
                        <a:t>Демократическая Республика Конго</a:t>
                      </a:r>
                      <a:endParaRPr lang="ru-RU" sz="2400"/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174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76,6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4,2</a:t>
                      </a:r>
                    </a:p>
                  </a:txBody>
                  <a:tcPr marL="42942" marR="42942" marT="42942" marB="42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812" name="Group 172"/>
          <p:cNvGraphicFramePr>
            <a:graphicFrameLocks noGrp="1"/>
          </p:cNvGraphicFramePr>
          <p:nvPr>
            <p:ph type="tbl" idx="1"/>
          </p:nvPr>
        </p:nvGraphicFramePr>
        <p:xfrm>
          <a:off x="0" y="0"/>
          <a:ext cx="9144000" cy="6812915"/>
        </p:xfrm>
        <a:graphic>
          <a:graphicData uri="http://schemas.openxmlformats.org/drawingml/2006/table">
            <a:tbl>
              <a:tblPr/>
              <a:tblGrid>
                <a:gridCol w="3575050"/>
                <a:gridCol w="3062288"/>
                <a:gridCol w="2506662"/>
              </a:tblGrid>
              <a:tr h="1844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бумаги и картона, 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газетной бумаги,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21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США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Япония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Канада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ФРГ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Финляндия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Швеция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Корея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952" name="Group 288"/>
          <p:cNvGraphicFramePr>
            <a:graphicFrameLocks noGrp="1"/>
          </p:cNvGraphicFramePr>
          <p:nvPr>
            <p:ph type="tbl" idx="1"/>
          </p:nvPr>
        </p:nvGraphicFramePr>
        <p:xfrm>
          <a:off x="0" y="1125538"/>
          <a:ext cx="9144000" cy="5732463"/>
        </p:xfrm>
        <a:graphic>
          <a:graphicData uri="http://schemas.openxmlformats.org/drawingml/2006/table">
            <a:tbl>
              <a:tblPr/>
              <a:tblGrid>
                <a:gridCol w="3462338"/>
                <a:gridCol w="1489075"/>
                <a:gridCol w="2860675"/>
                <a:gridCol w="1331912"/>
              </a:tblGrid>
              <a:tr h="5732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Финляндия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Швеция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Канада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Норвегия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Австрия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Япония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Нидерланды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Респ. Корея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2360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Алжир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Индия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Иран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Пакистан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Египет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Марокко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Филиппины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Турция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Индонезия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71472" y="0"/>
            <a:ext cx="7935186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Производство бумаги и картона</a:t>
            </a:r>
          </a:p>
          <a:p>
            <a:pPr algn="ctr">
              <a:defRPr/>
            </a:pP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душу 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3411544" y="1931974"/>
            <a:ext cx="1944688" cy="503238"/>
          </a:xfrm>
          <a:prstGeom prst="rightArrow">
            <a:avLst>
              <a:gd name="adj1" fmla="val 50000"/>
              <a:gd name="adj2" fmla="val 96609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>
            <a:off x="531819" y="1500174"/>
            <a:ext cx="2808288" cy="251936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FF3300"/>
                </a:solidFill>
                <a:latin typeface="Arial" charset="0"/>
              </a:rPr>
              <a:t>Канада, США,</a:t>
            </a:r>
          </a:p>
          <a:p>
            <a:pPr algn="ctr">
              <a:defRPr/>
            </a:pPr>
            <a:r>
              <a:rPr lang="ru-RU" sz="2400">
                <a:solidFill>
                  <a:srgbClr val="FF3300"/>
                </a:solidFill>
                <a:latin typeface="Arial" charset="0"/>
              </a:rPr>
              <a:t>Россия,</a:t>
            </a:r>
          </a:p>
          <a:p>
            <a:pPr algn="ctr">
              <a:defRPr/>
            </a:pPr>
            <a:r>
              <a:rPr lang="ru-RU" sz="2400">
                <a:solidFill>
                  <a:srgbClr val="FF3300"/>
                </a:solidFill>
                <a:latin typeface="Arial" charset="0"/>
              </a:rPr>
              <a:t>Швеция, </a:t>
            </a:r>
          </a:p>
          <a:p>
            <a:pPr algn="ctr">
              <a:defRPr/>
            </a:pPr>
            <a:r>
              <a:rPr lang="ru-RU" sz="2400">
                <a:solidFill>
                  <a:srgbClr val="FF3300"/>
                </a:solidFill>
                <a:latin typeface="Arial" charset="0"/>
              </a:rPr>
              <a:t>Финляндия,</a:t>
            </a:r>
          </a:p>
          <a:p>
            <a:pPr algn="ctr">
              <a:defRPr/>
            </a:pPr>
            <a:r>
              <a:rPr lang="ru-RU" sz="2400">
                <a:solidFill>
                  <a:srgbClr val="FF3300"/>
                </a:solidFill>
                <a:latin typeface="Arial" charset="0"/>
              </a:rPr>
              <a:t>Норвегия</a:t>
            </a: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5500694" y="1571612"/>
            <a:ext cx="3311525" cy="22320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hlink"/>
                </a:solidFill>
                <a:latin typeface="Arial" charset="0"/>
              </a:rPr>
              <a:t>Зарубежная Европа,</a:t>
            </a:r>
          </a:p>
          <a:p>
            <a:pPr algn="ctr">
              <a:defRPr/>
            </a:pPr>
            <a:r>
              <a:rPr lang="ru-RU" sz="2400" dirty="0">
                <a:solidFill>
                  <a:schemeClr val="hlink"/>
                </a:solidFill>
                <a:latin typeface="Arial" charset="0"/>
              </a:rPr>
              <a:t>Япония</a:t>
            </a:r>
          </a:p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</a:t>
            </a: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Ш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</a:t>
            </a:r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auto">
          <a:xfrm>
            <a:off x="3411544" y="2508237"/>
            <a:ext cx="1944688" cy="503237"/>
          </a:xfrm>
          <a:prstGeom prst="rightArrow">
            <a:avLst>
              <a:gd name="adj1" fmla="val 50000"/>
              <a:gd name="adj2" fmla="val 96609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571500" y="260350"/>
            <a:ext cx="8143875" cy="1081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0" dirty="0">
                <a:solidFill>
                  <a:srgbClr val="008000"/>
                </a:solidFill>
                <a:latin typeface="Arial" charset="0"/>
              </a:rPr>
              <a:t>Экспортёры и импортёры лесной и </a:t>
            </a:r>
          </a:p>
          <a:p>
            <a:pPr algn="ctr">
              <a:defRPr/>
            </a:pPr>
            <a:r>
              <a:rPr lang="ru-RU" sz="3600" b="0" dirty="0">
                <a:solidFill>
                  <a:srgbClr val="008000"/>
                </a:solidFill>
                <a:latin typeface="Arial" charset="0"/>
              </a:rPr>
              <a:t>лесобумажной промышленности</a:t>
            </a:r>
          </a:p>
        </p:txBody>
      </p:sp>
      <p:sp>
        <p:nvSpPr>
          <p:cNvPr id="116748" name="AutoShape 12"/>
          <p:cNvSpPr>
            <a:spLocks noChangeArrowheads="1"/>
          </p:cNvSpPr>
          <p:nvPr/>
        </p:nvSpPr>
        <p:spPr bwMode="auto">
          <a:xfrm>
            <a:off x="3411544" y="3155937"/>
            <a:ext cx="1944688" cy="503237"/>
          </a:xfrm>
          <a:prstGeom prst="rightArrow">
            <a:avLst>
              <a:gd name="adj1" fmla="val 50000"/>
              <a:gd name="adj2" fmla="val 96609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67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6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6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6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 build="allAtOnce" animBg="1"/>
    </p:bld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449</TotalTime>
  <Words>580</Words>
  <Application>Microsoft Office PowerPoint</Application>
  <PresentationFormat>Экран (4:3)</PresentationFormat>
  <Paragraphs>264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Валентиновна</dc:creator>
  <cp:lastModifiedBy>PC</cp:lastModifiedBy>
  <cp:revision>7</cp:revision>
  <cp:lastPrinted>1601-01-01T00:00:00Z</cp:lastPrinted>
  <dcterms:created xsi:type="dcterms:W3CDTF">2008-03-19T22:03:10Z</dcterms:created>
  <dcterms:modified xsi:type="dcterms:W3CDTF">2013-03-27T10:51:40Z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