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6" r:id="rId3"/>
    <p:sldId id="258" r:id="rId4"/>
    <p:sldId id="289" r:id="rId5"/>
    <p:sldId id="288" r:id="rId6"/>
    <p:sldId id="290" r:id="rId7"/>
    <p:sldId id="274" r:id="rId8"/>
    <p:sldId id="278" r:id="rId9"/>
    <p:sldId id="295" r:id="rId10"/>
    <p:sldId id="297" r:id="rId11"/>
    <p:sldId id="299" r:id="rId12"/>
    <p:sldId id="300" r:id="rId13"/>
    <p:sldId id="291" r:id="rId14"/>
    <p:sldId id="281" r:id="rId15"/>
    <p:sldId id="302" r:id="rId16"/>
    <p:sldId id="301" r:id="rId17"/>
    <p:sldId id="286" r:id="rId18"/>
    <p:sldId id="257" r:id="rId19"/>
    <p:sldId id="287" r:id="rId20"/>
    <p:sldId id="28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339966"/>
    <a:srgbClr val="339933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07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5F28-7D8A-44D3-BC10-7C60A069358E}" type="datetimeFigureOut">
              <a:rPr lang="ru-RU" smtClean="0"/>
              <a:pPr/>
              <a:t>01.10.2012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BEE47D2-DD0B-4B0C-9F3C-3CAED56CAD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5F28-7D8A-44D3-BC10-7C60A069358E}" type="datetimeFigureOut">
              <a:rPr lang="ru-RU" smtClean="0"/>
              <a:pPr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E47D2-DD0B-4B0C-9F3C-3CAED56CAD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5F28-7D8A-44D3-BC10-7C60A069358E}" type="datetimeFigureOut">
              <a:rPr lang="ru-RU" smtClean="0"/>
              <a:pPr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E47D2-DD0B-4B0C-9F3C-3CAED56CAD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5F28-7D8A-44D3-BC10-7C60A069358E}" type="datetimeFigureOut">
              <a:rPr lang="ru-RU" smtClean="0"/>
              <a:pPr/>
              <a:t>01.10.2012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BEE47D2-DD0B-4B0C-9F3C-3CAED56CAD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5F28-7D8A-44D3-BC10-7C60A069358E}" type="datetimeFigureOut">
              <a:rPr lang="ru-RU" smtClean="0"/>
              <a:pPr/>
              <a:t>01.10.2012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E47D2-DD0B-4B0C-9F3C-3CAED56CAD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plit orient="vert"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5F28-7D8A-44D3-BC10-7C60A069358E}" type="datetimeFigureOut">
              <a:rPr lang="ru-RU" smtClean="0"/>
              <a:pPr/>
              <a:t>01.10.2012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E47D2-DD0B-4B0C-9F3C-3CAED56CAD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5F28-7D8A-44D3-BC10-7C60A069358E}" type="datetimeFigureOut">
              <a:rPr lang="ru-RU" smtClean="0"/>
              <a:pPr/>
              <a:t>01.10.2012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BEE47D2-DD0B-4B0C-9F3C-3CAED56CAD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5F28-7D8A-44D3-BC10-7C60A069358E}" type="datetimeFigureOut">
              <a:rPr lang="ru-RU" smtClean="0"/>
              <a:pPr/>
              <a:t>01.10.2012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E47D2-DD0B-4B0C-9F3C-3CAED56CAD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5F28-7D8A-44D3-BC10-7C60A069358E}" type="datetimeFigureOut">
              <a:rPr lang="ru-RU" smtClean="0"/>
              <a:pPr/>
              <a:t>01.10.2012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E47D2-DD0B-4B0C-9F3C-3CAED56CAD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5F28-7D8A-44D3-BC10-7C60A069358E}" type="datetimeFigureOut">
              <a:rPr lang="ru-RU" smtClean="0"/>
              <a:pPr/>
              <a:t>01.10.2012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E47D2-DD0B-4B0C-9F3C-3CAED56CAD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5F28-7D8A-44D3-BC10-7C60A069358E}" type="datetimeFigureOut">
              <a:rPr lang="ru-RU" smtClean="0"/>
              <a:pPr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E47D2-DD0B-4B0C-9F3C-3CAED56CAD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split orient="vert"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ED95F28-7D8A-44D3-BC10-7C60A069358E}" type="datetimeFigureOut">
              <a:rPr lang="ru-RU" smtClean="0"/>
              <a:pPr/>
              <a:t>01.10.2012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BEE47D2-DD0B-4B0C-9F3C-3CAED56CAD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split orient="vert" dir="in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6" Type="http://schemas.openxmlformats.org/officeDocument/2006/relationships/image" Target="../media/image28.png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static.ozone.ru/multimedia/books_covers/1003852781.jpg"/>
          <p:cNvPicPr>
            <a:picLocks noChangeAspect="1" noChangeArrowheads="1"/>
          </p:cNvPicPr>
          <p:nvPr/>
        </p:nvPicPr>
        <p:blipFill>
          <a:blip r:embed="rId2" cstate="print"/>
          <a:srcRect l="36087" t="30474" r="9781" b="4194"/>
          <a:stretch>
            <a:fillRect/>
          </a:stretch>
        </p:blipFill>
        <p:spPr bwMode="auto">
          <a:xfrm>
            <a:off x="251520" y="548680"/>
            <a:ext cx="4390430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572000" y="1556792"/>
            <a:ext cx="4572000" cy="34470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3800" b="1" cap="none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ru-RU" sz="8000" b="1" cap="none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8000" b="1" cap="none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октября.</a:t>
            </a:r>
            <a:endParaRPr lang="ru-RU" sz="8000" b="1" cap="none" spc="50" dirty="0">
              <a:ln w="11430"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img1.liveinternet.ru/images/attach/c/5/87/928/87928987_kluk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40768"/>
            <a:ext cx="7992888" cy="51845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КЛЮКВА 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б</a:t>
            </a:r>
            <a:r>
              <a:rPr lang="ru-RU" sz="40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олотная кислая ягода</a:t>
            </a: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МОХ 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н</a:t>
            </a:r>
            <a:r>
              <a:rPr lang="ru-RU" sz="40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евысокое растение</a:t>
            </a:r>
          </a:p>
        </p:txBody>
      </p:sp>
      <p:pic>
        <p:nvPicPr>
          <p:cNvPr id="56322" name="Picture 2" descr="http://img0.liveinternet.ru/images/attach/c/4/84/8/84008020_moss_Mo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3600400" cy="4629086"/>
          </a:xfrm>
          <a:prstGeom prst="rect">
            <a:avLst/>
          </a:prstGeom>
          <a:noFill/>
        </p:spPr>
      </p:pic>
      <p:pic>
        <p:nvPicPr>
          <p:cNvPr id="56324" name="Picture 4" descr="http://acleanerchoice.com/issues%20pic_files/roof-moss-and-mol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060848"/>
            <a:ext cx="4860921" cy="333388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МОХОВАЯ ПОДУШКА 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н</a:t>
            </a:r>
            <a:r>
              <a:rPr lang="ru-RU" sz="40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ебольшое мягкое возвышение из мха</a:t>
            </a:r>
          </a:p>
        </p:txBody>
      </p:sp>
      <p:pic>
        <p:nvPicPr>
          <p:cNvPr id="57346" name="Picture 2" descr="http://img-fotki.yandex.ru/get/4429/55359072.16/0_72d6a_464b32e2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12776"/>
            <a:ext cx="7517280" cy="50405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1916832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На болотах поспела клюква. </a:t>
            </a:r>
          </a:p>
          <a:p>
            <a:endParaRPr lang="ru-RU" sz="4800" b="1" dirty="0" smtClean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ea typeface="BatangChe" pitchFamily="49" charset="-127"/>
              <a:cs typeface="Times New Roman" pitchFamily="18" charset="0"/>
            </a:endParaRPr>
          </a:p>
          <a:p>
            <a:r>
              <a:rPr lang="ru-RU" sz="48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Ягоды лежат прямо на мху.</a:t>
            </a:r>
            <a:endParaRPr lang="ru-RU" sz="4400" b="1" dirty="0" smtClean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ea typeface="BatangChe" pitchFamily="49" charset="-127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332657"/>
            <a:ext cx="8064896" cy="1177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Упражнение </a:t>
            </a:r>
            <a:r>
              <a:rPr lang="ru-RU" sz="6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53 с.45</a:t>
            </a:r>
            <a:endParaRPr lang="ru-RU" sz="60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50" b="1" dirty="0">
              <a:ln w="12700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Минус 4"/>
          <p:cNvSpPr/>
          <p:nvPr/>
        </p:nvSpPr>
        <p:spPr>
          <a:xfrm>
            <a:off x="6012160" y="2564904"/>
            <a:ext cx="2736304" cy="36004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 5"/>
          <p:cNvSpPr/>
          <p:nvPr/>
        </p:nvSpPr>
        <p:spPr>
          <a:xfrm>
            <a:off x="3563888" y="2636912"/>
            <a:ext cx="2808312" cy="432048"/>
          </a:xfrm>
          <a:prstGeom prst="mathEqual">
            <a:avLst>
              <a:gd name="adj1" fmla="val 16222"/>
              <a:gd name="adj2" fmla="val 1176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Минус 6"/>
          <p:cNvSpPr/>
          <p:nvPr/>
        </p:nvSpPr>
        <p:spPr>
          <a:xfrm>
            <a:off x="395536" y="4077072"/>
            <a:ext cx="2376264" cy="36004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 7"/>
          <p:cNvSpPr/>
          <p:nvPr/>
        </p:nvSpPr>
        <p:spPr>
          <a:xfrm>
            <a:off x="2195736" y="4005064"/>
            <a:ext cx="2520280" cy="432048"/>
          </a:xfrm>
          <a:prstGeom prst="mathEqual">
            <a:avLst>
              <a:gd name="adj1" fmla="val 16222"/>
              <a:gd name="adj2" fmla="val 1176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Picture 2" descr="http://s6.rimg.info/1d1cb14688322e9518255a2dca8a655d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4005064"/>
            <a:ext cx="2108820" cy="261649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188640"/>
            <a:ext cx="8424936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u="sng" dirty="0" err="1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Физкульминутка</a:t>
            </a:r>
            <a:endParaRPr lang="ru-RU" sz="7200" b="1" u="sng" dirty="0" smtClean="0">
              <a:ln w="1905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00" b="1" dirty="0">
              <a:ln w="1905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4996" name="Picture 4" descr="http://www.yoursmileys.ru/tsmile/children/t851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484784"/>
            <a:ext cx="2608906" cy="3083256"/>
          </a:xfrm>
          <a:prstGeom prst="rect">
            <a:avLst/>
          </a:prstGeom>
          <a:noFill/>
        </p:spPr>
      </p:pic>
      <p:pic>
        <p:nvPicPr>
          <p:cNvPr id="85002" name="Picture 10" descr="http://s16.rimg.info/025acc0697e728cd17f1f5b215e7cb3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1412776"/>
            <a:ext cx="2383844" cy="3774424"/>
          </a:xfrm>
          <a:prstGeom prst="rect">
            <a:avLst/>
          </a:prstGeom>
          <a:noFill/>
        </p:spPr>
      </p:pic>
      <p:pic>
        <p:nvPicPr>
          <p:cNvPr id="5" name="Picture 2" descr="http://s16.rimg.info/6e512718eb4ddfdeb3be803fc4e3f79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724758"/>
            <a:ext cx="2711457" cy="3133242"/>
          </a:xfrm>
          <a:prstGeom prst="rect">
            <a:avLst/>
          </a:prstGeom>
          <a:noFill/>
        </p:spPr>
      </p:pic>
      <p:pic>
        <p:nvPicPr>
          <p:cNvPr id="6" name="Picture 6" descr="http://www.invalirus.ru/public/design_0/js/ckfinder/userfiles/images/a16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094394"/>
            <a:ext cx="3312368" cy="476360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http://www.personal.psu.edu/hzd106/blogs/logme/assets_c/2008/11/animated_book_writing_2-thumb-300x28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988840"/>
            <a:ext cx="4680520" cy="4384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51520" y="476672"/>
            <a:ext cx="8496944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Упражнение </a:t>
            </a:r>
            <a:r>
              <a:rPr lang="ru-RU" sz="7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55 с.46</a:t>
            </a:r>
            <a:endParaRPr lang="ru-RU" sz="72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50" b="1" dirty="0">
              <a:ln w="12700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476672"/>
            <a:ext cx="8496944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Упражнение </a:t>
            </a:r>
            <a:r>
              <a:rPr lang="ru-RU" sz="7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56 с.46</a:t>
            </a:r>
            <a:endParaRPr lang="ru-RU" sz="72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50" b="1" dirty="0">
              <a:ln w="12700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s6.rimg.info/1d1cb14688322e9518255a2dca8a655d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68544" y="2492896"/>
            <a:ext cx="2108820" cy="26164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3528" y="1844824"/>
            <a:ext cx="8496944" cy="1177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 w="1270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Насекомые: жук, ….</a:t>
            </a:r>
            <a:endParaRPr lang="ru-RU" sz="6000" b="1" dirty="0" smtClean="0">
              <a:ln w="12700">
                <a:solidFill>
                  <a:schemeClr val="tx1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50" b="1" dirty="0">
              <a:ln w="12700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3068960"/>
            <a:ext cx="7848872" cy="1177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 w="1270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Птицы: голубь, ….</a:t>
            </a:r>
            <a:endParaRPr lang="ru-RU" sz="6000" b="1" dirty="0" smtClean="0">
              <a:ln w="12700">
                <a:solidFill>
                  <a:schemeClr val="tx1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50" b="1" dirty="0">
              <a:ln w="12700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4077072"/>
            <a:ext cx="6480720" cy="1177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 w="1270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Звери: заяц, ….</a:t>
            </a:r>
            <a:endParaRPr lang="ru-RU" sz="6000" b="1" dirty="0" smtClean="0">
              <a:ln w="12700">
                <a:solidFill>
                  <a:schemeClr val="tx1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50" b="1" dirty="0">
              <a:ln w="12700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5373216"/>
            <a:ext cx="6192688" cy="1177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 w="1270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Рыбы: ёрш, ….</a:t>
            </a:r>
            <a:endParaRPr lang="ru-RU" sz="6000" b="1" dirty="0" smtClean="0">
              <a:ln w="12700">
                <a:solidFill>
                  <a:schemeClr val="tx1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50" b="1" dirty="0">
              <a:ln w="12700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gtn.lokos.net/mdou/images/mdou50/skola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196565"/>
            <a:ext cx="3995936" cy="366143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1340768"/>
            <a:ext cx="8568952" cy="869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4000" b="1" dirty="0" smtClean="0">
                <a:ln w="1270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Что такое лексическое значение?</a:t>
            </a:r>
            <a:endParaRPr lang="ru-RU" sz="4000" b="1" dirty="0" smtClean="0">
              <a:ln w="12700">
                <a:solidFill>
                  <a:schemeClr val="tx1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50" b="1" dirty="0">
              <a:ln w="12700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0"/>
            <a:ext cx="8496944" cy="1269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u="sng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Подведём итоги:</a:t>
            </a:r>
            <a:endParaRPr lang="ru-RU" sz="6600" b="1" u="sng" dirty="0" smtClean="0">
              <a:ln w="127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50" b="1" dirty="0">
              <a:ln w="12700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2636912"/>
            <a:ext cx="8352928" cy="1485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4000" b="1" dirty="0" smtClean="0">
                <a:ln w="1270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Для чего надо знать лексическое   </a:t>
            </a:r>
          </a:p>
          <a:p>
            <a:r>
              <a:rPr lang="ru-RU" sz="4000" b="1" dirty="0" smtClean="0">
                <a:ln w="1270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n w="1270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000" b="1" dirty="0" smtClean="0">
                <a:ln w="1270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значение?</a:t>
            </a:r>
            <a:endParaRPr lang="ru-RU" sz="4000" b="1" dirty="0" smtClean="0">
              <a:ln w="12700">
                <a:solidFill>
                  <a:schemeClr val="tx1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50" b="1" dirty="0">
              <a:ln w="12700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4509120"/>
            <a:ext cx="7669360" cy="2100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4000" b="1" dirty="0" smtClean="0">
                <a:ln w="1270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Где можно узнать </a:t>
            </a:r>
          </a:p>
          <a:p>
            <a:r>
              <a:rPr lang="ru-RU" sz="4000" b="1" dirty="0" smtClean="0">
                <a:ln w="1270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  значение непонятных</a:t>
            </a:r>
          </a:p>
          <a:p>
            <a:r>
              <a:rPr lang="ru-RU" sz="4000" b="1" dirty="0" smtClean="0">
                <a:ln w="1270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n w="1270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n w="1270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слов?</a:t>
            </a:r>
            <a:endParaRPr lang="ru-RU" sz="4000" b="1" dirty="0" smtClean="0">
              <a:ln w="12700">
                <a:solidFill>
                  <a:schemeClr val="tx1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50" b="1" dirty="0">
              <a:ln w="12700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davidterron.com/wpmu/wp-content/uploads/2010/10/traffic_light_animation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41265" cy="753345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43808" y="476673"/>
            <a:ext cx="6120680" cy="1569660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Мне было тяжело, я не понял</a:t>
            </a:r>
            <a:endParaRPr lang="ru-RU" sz="4800" b="1" cap="none" spc="0" dirty="0">
              <a:ln w="1905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43808" y="2636912"/>
            <a:ext cx="6048672" cy="830997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"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Почти всё понял</a:t>
            </a:r>
            <a:endParaRPr lang="ru-RU" sz="4800" b="1" cap="none" spc="0" dirty="0">
              <a:ln w="1905">
                <a:solidFill>
                  <a:srgbClr val="00206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43808" y="4077072"/>
            <a:ext cx="6120680" cy="1569660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"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хорошо понял, мне понравилось!</a:t>
            </a:r>
            <a:endParaRPr lang="ru-RU" sz="4800" b="1" cap="none" spc="0" dirty="0">
              <a:ln w="1905">
                <a:solidFill>
                  <a:srgbClr val="00206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5" grpId="2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kaspuysk9.dagschool.com/_http_schools/1748/kaspuysk9/admin/ckfinder/core/connector/php/connector.phpfck_user_files/images/1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58652" cy="6858000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2483768" y="1412776"/>
            <a:ext cx="3528392" cy="2736304"/>
          </a:xfrm>
          <a:prstGeom prst="round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96136" y="1556792"/>
            <a:ext cx="864096" cy="1872208"/>
          </a:xfrm>
          <a:prstGeom prst="round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627784" y="2060848"/>
            <a:ext cx="405380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8575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С. 46 № 57</a:t>
            </a:r>
            <a:endParaRPr lang="ru-RU" sz="5400" b="1" cap="none" spc="0" dirty="0">
              <a:ln w="28575" cmpd="sng">
                <a:solidFill>
                  <a:schemeClr val="tx1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3" name="Picture 19" descr="http://sheg-school1.edu.tomsk.ru/files/Image/umniki%20i%20umnic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4634" cy="6858000"/>
          </a:xfrm>
          <a:prstGeom prst="rect">
            <a:avLst/>
          </a:prstGeom>
          <a:noFill/>
        </p:spPr>
      </p:pic>
      <p:pic>
        <p:nvPicPr>
          <p:cNvPr id="1027" name="Picture 3" descr="http://www.proshkolu.ru/content/media/pic/std/2000000/1221000/1220678-564137e4506ec0c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861048"/>
            <a:ext cx="2808312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Прямоугольник 21"/>
          <p:cNvSpPr/>
          <p:nvPr/>
        </p:nvSpPr>
        <p:spPr>
          <a:xfrm>
            <a:off x="1547664" y="332656"/>
            <a:ext cx="6192688" cy="144016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cap="none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2 </a:t>
            </a:r>
            <a:r>
              <a:rPr lang="ru-RU" sz="4800" b="1" u="sng" cap="none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о</a:t>
            </a:r>
            <a:r>
              <a:rPr lang="ru-RU" sz="4800" b="1" cap="none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кт</a:t>
            </a:r>
            <a:r>
              <a:rPr lang="ru-RU" sz="4800" b="1" u="sng" cap="none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я</a:t>
            </a:r>
            <a:r>
              <a:rPr lang="ru-RU" sz="4800" b="1" cap="none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бря.</a:t>
            </a:r>
          </a:p>
          <a:p>
            <a:pPr algn="ctr"/>
            <a:r>
              <a:rPr lang="ru-RU" sz="4800" b="1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Кла</a:t>
            </a:r>
            <a:r>
              <a:rPr lang="ru-RU" sz="4800" b="1" u="sng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сс</a:t>
            </a:r>
            <a:r>
              <a:rPr lang="ru-RU" sz="4800" b="1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ная р</a:t>
            </a:r>
            <a:r>
              <a:rPr lang="ru-RU" sz="4800" b="1" u="sng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а</a:t>
            </a:r>
            <a:r>
              <a:rPr lang="ru-RU" sz="4800" b="1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бота.</a:t>
            </a:r>
            <a:endParaRPr lang="ru-RU" sz="4800" b="1" cap="none" spc="50" dirty="0">
              <a:ln w="11430">
                <a:solidFill>
                  <a:schemeClr val="tx1">
                    <a:lumMod val="95000"/>
                    <a:lumOff val="5000"/>
                  </a:schemeClr>
                </a:solidFill>
              </a:ln>
            </a:endParaRPr>
          </a:p>
        </p:txBody>
      </p:sp>
      <p:pic>
        <p:nvPicPr>
          <p:cNvPr id="6" name="Picture 2" descr="http://www.1bklass.150shelkovo011.edusite.ru/images/p101_1.jpg"/>
          <p:cNvPicPr>
            <a:picLocks noChangeAspect="1" noChangeArrowheads="1"/>
          </p:cNvPicPr>
          <p:nvPr/>
        </p:nvPicPr>
        <p:blipFill>
          <a:blip r:embed="rId4" cstate="print"/>
          <a:srcRect l="28405" t="81964" r="35715" b="12610"/>
          <a:stretch>
            <a:fillRect/>
          </a:stretch>
        </p:blipFill>
        <p:spPr bwMode="auto">
          <a:xfrm>
            <a:off x="2915816" y="1916832"/>
            <a:ext cx="3931637" cy="10426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http://blestki.com/bez/raznie/animacija_1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0"/>
            <a:ext cx="6722533" cy="6858000"/>
          </a:xfrm>
          <a:prstGeom prst="rect">
            <a:avLst/>
          </a:prstGeom>
          <a:noFill/>
        </p:spPr>
      </p:pic>
      <p:pic>
        <p:nvPicPr>
          <p:cNvPr id="94212" name="Picture 4" descr="http://dagestan.kavkaz-uzel.ru/system/attachments/0001/3706/081f7d323ba3c87bd072a9cf4da3e659_view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88640"/>
            <a:ext cx="6912768" cy="5279785"/>
          </a:xfrm>
          <a:prstGeom prst="rect">
            <a:avLst/>
          </a:prstGeom>
          <a:noFill/>
        </p:spPr>
      </p:pic>
      <p:sp>
        <p:nvSpPr>
          <p:cNvPr id="8" name="Прямоугольный треугольник 7"/>
          <p:cNvSpPr/>
          <p:nvPr/>
        </p:nvSpPr>
        <p:spPr>
          <a:xfrm rot="10800000">
            <a:off x="5436096" y="0"/>
            <a:ext cx="3707904" cy="198884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ый треугольник 8"/>
          <p:cNvSpPr/>
          <p:nvPr/>
        </p:nvSpPr>
        <p:spPr>
          <a:xfrm>
            <a:off x="0" y="4653136"/>
            <a:ext cx="3995936" cy="2204864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4214" name="Picture 6" descr="http://www.protentialfootball.com/images/Applause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974158">
            <a:off x="5979854" y="3865074"/>
            <a:ext cx="3476625" cy="3857625"/>
          </a:xfrm>
          <a:prstGeom prst="rect">
            <a:avLst/>
          </a:prstGeom>
          <a:noFill/>
        </p:spPr>
      </p:pic>
      <p:pic>
        <p:nvPicPr>
          <p:cNvPr id="11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6" cstate="print"/>
          <a:stretch>
            <a:fillRect/>
          </a:stretch>
        </p:blipFill>
        <p:spPr>
          <a:xfrm>
            <a:off x="9144000" y="5301208"/>
            <a:ext cx="304800" cy="304800"/>
          </a:xfrm>
          <a:prstGeom prst="rect">
            <a:avLst/>
          </a:prstGeom>
        </p:spPr>
      </p:pic>
      <p:pic>
        <p:nvPicPr>
          <p:cNvPr id="12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6" cstate="print"/>
          <a:stretch>
            <a:fillRect/>
          </a:stretch>
        </p:blipFill>
        <p:spPr>
          <a:xfrm>
            <a:off x="9144000" y="5949280"/>
            <a:ext cx="304800" cy="304800"/>
          </a:xfrm>
          <a:prstGeom prst="rect">
            <a:avLst/>
          </a:prstGeom>
        </p:spPr>
      </p:pic>
      <p:pic>
        <p:nvPicPr>
          <p:cNvPr id="13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6" cstate="print"/>
          <a:stretch>
            <a:fillRect/>
          </a:stretch>
        </p:blipFill>
        <p:spPr>
          <a:xfrm>
            <a:off x="9144000" y="5589240"/>
            <a:ext cx="304800" cy="304800"/>
          </a:xfrm>
          <a:prstGeom prst="rect">
            <a:avLst/>
          </a:prstGeom>
        </p:spPr>
      </p:pic>
      <p:pic>
        <p:nvPicPr>
          <p:cNvPr id="14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6" cstate="print"/>
          <a:stretch>
            <a:fillRect/>
          </a:stretch>
        </p:blipFill>
        <p:spPr>
          <a:xfrm>
            <a:off x="9144000" y="4509120"/>
            <a:ext cx="304800" cy="304800"/>
          </a:xfrm>
          <a:prstGeom prst="rect">
            <a:avLst/>
          </a:prstGeom>
        </p:spPr>
      </p:pic>
      <p:pic>
        <p:nvPicPr>
          <p:cNvPr id="15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6" cstate="print"/>
          <a:stretch>
            <a:fillRect/>
          </a:stretch>
        </p:blipFill>
        <p:spPr>
          <a:xfrm>
            <a:off x="9144000" y="4149080"/>
            <a:ext cx="304800" cy="304800"/>
          </a:xfrm>
          <a:prstGeom prst="rect">
            <a:avLst/>
          </a:prstGeom>
        </p:spPr>
      </p:pic>
      <p:pic>
        <p:nvPicPr>
          <p:cNvPr id="16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6" cstate="print"/>
          <a:stretch>
            <a:fillRect/>
          </a:stretch>
        </p:blipFill>
        <p:spPr>
          <a:xfrm>
            <a:off x="9144000" y="3789040"/>
            <a:ext cx="304800" cy="304800"/>
          </a:xfrm>
          <a:prstGeom prst="rect">
            <a:avLst/>
          </a:prstGeom>
        </p:spPr>
      </p:pic>
      <p:pic>
        <p:nvPicPr>
          <p:cNvPr id="17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6" cstate="print"/>
          <a:stretch>
            <a:fillRect/>
          </a:stretch>
        </p:blipFill>
        <p:spPr>
          <a:xfrm>
            <a:off x="9144000" y="3429000"/>
            <a:ext cx="304800" cy="304800"/>
          </a:xfrm>
          <a:prstGeom prst="rect">
            <a:avLst/>
          </a:prstGeom>
        </p:spPr>
      </p:pic>
      <p:pic>
        <p:nvPicPr>
          <p:cNvPr id="18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6" cstate="print"/>
          <a:stretch>
            <a:fillRect/>
          </a:stretch>
        </p:blipFill>
        <p:spPr>
          <a:xfrm>
            <a:off x="9144000" y="3140968"/>
            <a:ext cx="304800" cy="304800"/>
          </a:xfrm>
          <a:prstGeom prst="rect">
            <a:avLst/>
          </a:prstGeom>
        </p:spPr>
      </p:pic>
      <p:pic>
        <p:nvPicPr>
          <p:cNvPr id="19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6" cstate="print"/>
          <a:stretch>
            <a:fillRect/>
          </a:stretch>
        </p:blipFill>
        <p:spPr>
          <a:xfrm>
            <a:off x="9144000" y="2852936"/>
            <a:ext cx="304800" cy="304800"/>
          </a:xfrm>
          <a:prstGeom prst="rect">
            <a:avLst/>
          </a:prstGeom>
        </p:spPr>
      </p:pic>
      <p:pic>
        <p:nvPicPr>
          <p:cNvPr id="20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6" cstate="print"/>
          <a:stretch>
            <a:fillRect/>
          </a:stretch>
        </p:blipFill>
        <p:spPr>
          <a:xfrm>
            <a:off x="9144000" y="2564904"/>
            <a:ext cx="304800" cy="304800"/>
          </a:xfrm>
          <a:prstGeom prst="rect">
            <a:avLst/>
          </a:prstGeom>
        </p:spPr>
      </p:pic>
      <p:pic>
        <p:nvPicPr>
          <p:cNvPr id="21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6" cstate="print"/>
          <a:stretch>
            <a:fillRect/>
          </a:stretch>
        </p:blipFill>
        <p:spPr>
          <a:xfrm>
            <a:off x="9144000" y="227687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745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74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476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74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207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74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938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74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3669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474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840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74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3131"/>
                            </p:stCondLst>
                            <p:childTnLst>
                              <p:par>
                                <p:cTn id="2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474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862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745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2593"/>
                            </p:stCondLst>
                            <p:childTnLst>
                              <p:par>
                                <p:cTn id="3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4745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7324"/>
                            </p:stCondLst>
                            <p:childTnLst>
                              <p:par>
                                <p:cTn id="3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745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>
                <p:cTn id="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>
                <p:cTn id="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po4emu4ki.ucoz.ru/1/4ist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35056"/>
          </a:xfrm>
          <a:prstGeom prst="rect">
            <a:avLst/>
          </a:prstGeom>
          <a:noFill/>
        </p:spPr>
      </p:pic>
      <p:sp>
        <p:nvSpPr>
          <p:cNvPr id="9" name="Полилиния 8"/>
          <p:cNvSpPr/>
          <p:nvPr/>
        </p:nvSpPr>
        <p:spPr>
          <a:xfrm>
            <a:off x="2051720" y="1196752"/>
            <a:ext cx="5760640" cy="2736304"/>
          </a:xfrm>
          <a:custGeom>
            <a:avLst/>
            <a:gdLst>
              <a:gd name="connsiteX0" fmla="*/ 0 w 6048672"/>
              <a:gd name="connsiteY0" fmla="*/ 0 h 2736304"/>
              <a:gd name="connsiteX1" fmla="*/ 6048672 w 6048672"/>
              <a:gd name="connsiteY1" fmla="*/ 0 h 2736304"/>
              <a:gd name="connsiteX2" fmla="*/ 6048672 w 6048672"/>
              <a:gd name="connsiteY2" fmla="*/ 2736304 h 2736304"/>
              <a:gd name="connsiteX3" fmla="*/ 0 w 6048672"/>
              <a:gd name="connsiteY3" fmla="*/ 2736304 h 2736304"/>
              <a:gd name="connsiteX4" fmla="*/ 0 w 6048672"/>
              <a:gd name="connsiteY4" fmla="*/ 0 h 2736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8672" h="2736304">
                <a:moveTo>
                  <a:pt x="0" y="0"/>
                </a:moveTo>
                <a:lnTo>
                  <a:pt x="6048672" y="0"/>
                </a:lnTo>
                <a:lnTo>
                  <a:pt x="6048672" y="2736304"/>
                </a:lnTo>
                <a:lnTo>
                  <a:pt x="0" y="2736304"/>
                </a:lnTo>
                <a:lnTo>
                  <a:pt x="0" y="0"/>
                </a:lnTo>
                <a:close/>
              </a:path>
            </a:pathLst>
          </a:custGeom>
          <a:solidFill>
            <a:srgbClr val="339966"/>
          </a:solidFill>
          <a:ln>
            <a:solidFill>
              <a:srgbClr val="33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1691680" y="1196752"/>
            <a:ext cx="423664" cy="1800200"/>
          </a:xfrm>
          <a:custGeom>
            <a:avLst/>
            <a:gdLst>
              <a:gd name="connsiteX0" fmla="*/ 0 w 6048672"/>
              <a:gd name="connsiteY0" fmla="*/ 0 h 2736304"/>
              <a:gd name="connsiteX1" fmla="*/ 6048672 w 6048672"/>
              <a:gd name="connsiteY1" fmla="*/ 0 h 2736304"/>
              <a:gd name="connsiteX2" fmla="*/ 6048672 w 6048672"/>
              <a:gd name="connsiteY2" fmla="*/ 2736304 h 2736304"/>
              <a:gd name="connsiteX3" fmla="*/ 0 w 6048672"/>
              <a:gd name="connsiteY3" fmla="*/ 2736304 h 2736304"/>
              <a:gd name="connsiteX4" fmla="*/ 0 w 6048672"/>
              <a:gd name="connsiteY4" fmla="*/ 0 h 2736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8672" h="2736304">
                <a:moveTo>
                  <a:pt x="0" y="0"/>
                </a:moveTo>
                <a:lnTo>
                  <a:pt x="6048672" y="0"/>
                </a:lnTo>
                <a:lnTo>
                  <a:pt x="6048672" y="2736304"/>
                </a:lnTo>
                <a:lnTo>
                  <a:pt x="0" y="2736304"/>
                </a:lnTo>
                <a:lnTo>
                  <a:pt x="0" y="0"/>
                </a:lnTo>
                <a:close/>
              </a:path>
            </a:pathLst>
          </a:custGeom>
          <a:solidFill>
            <a:srgbClr val="339966"/>
          </a:solidFill>
          <a:ln>
            <a:solidFill>
              <a:srgbClr val="33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488113" y="1340768"/>
            <a:ext cx="28136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</a:rPr>
              <a:t>Я пишу.</a:t>
            </a:r>
            <a:endParaRPr lang="ru-RU" sz="5400" b="1" cap="none" spc="0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91680" y="2204864"/>
            <a:ext cx="612068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Я </a:t>
            </a:r>
            <a:r>
              <a:rPr lang="ru-RU" sz="3600" b="1" cap="none" spc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</a:rPr>
              <a:t>пишу мелом на доске.</a:t>
            </a:r>
            <a:endParaRPr lang="ru-RU" sz="3600" b="1" cap="none" spc="0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/>
            </a:endParaRPr>
          </a:p>
        </p:txBody>
      </p:sp>
      <p:sp>
        <p:nvSpPr>
          <p:cNvPr id="13" name="Минус 12"/>
          <p:cNvSpPr/>
          <p:nvPr/>
        </p:nvSpPr>
        <p:spPr>
          <a:xfrm>
            <a:off x="1835696" y="2708920"/>
            <a:ext cx="576064" cy="144016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 13"/>
          <p:cNvSpPr/>
          <p:nvPr/>
        </p:nvSpPr>
        <p:spPr>
          <a:xfrm>
            <a:off x="2267744" y="2636912"/>
            <a:ext cx="1584176" cy="432048"/>
          </a:xfrm>
          <a:prstGeom prst="mathEqual">
            <a:avLst>
              <a:gd name="adj1" fmla="val 12635"/>
              <a:gd name="adj2" fmla="val 1176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476672"/>
            <a:ext cx="856895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</a:rPr>
              <a:t>Я </a:t>
            </a:r>
            <a:r>
              <a:rPr lang="ru-RU" sz="4800" b="1" cap="none" spc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пишу мелом на доске.</a:t>
            </a:r>
            <a:endParaRPr lang="ru-RU" sz="4800" b="1" cap="none" spc="0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4" name="Минус 3"/>
          <p:cNvSpPr/>
          <p:nvPr/>
        </p:nvSpPr>
        <p:spPr>
          <a:xfrm>
            <a:off x="683568" y="1196752"/>
            <a:ext cx="936104" cy="216024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 4"/>
          <p:cNvSpPr/>
          <p:nvPr/>
        </p:nvSpPr>
        <p:spPr>
          <a:xfrm>
            <a:off x="1331640" y="1124744"/>
            <a:ext cx="2016224" cy="504056"/>
          </a:xfrm>
          <a:prstGeom prst="mathEqual">
            <a:avLst>
              <a:gd name="adj1" fmla="val 12635"/>
              <a:gd name="adj2" fmla="val 1176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1700808"/>
            <a:ext cx="7416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Най</a:t>
            </a:r>
            <a:r>
              <a:rPr lang="ru-RU" sz="48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д</a:t>
            </a:r>
            <a:r>
              <a:rPr lang="ru-RU" sz="4800" b="1" i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ём словосочетания</a:t>
            </a:r>
            <a:endParaRPr lang="ru-RU" sz="4800" b="1" i="1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ea typeface="BatangChe" pitchFamily="49" charset="-127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72749" y="3244334"/>
            <a:ext cx="57985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</a:rPr>
              <a:t>П</a:t>
            </a:r>
            <a:r>
              <a:rPr lang="ru-RU" sz="4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</a:rPr>
              <a:t>ишу (чем?) мелом.</a:t>
            </a:r>
            <a:endParaRPr lang="ru-RU" sz="4400" b="1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47664" y="4509120"/>
            <a:ext cx="62150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</a:rPr>
              <a:t>П</a:t>
            </a:r>
            <a:r>
              <a:rPr lang="ru-RU" sz="4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</a:rPr>
              <a:t>ишу (где?) на доске.</a:t>
            </a:r>
            <a:endParaRPr lang="ru-RU" sz="4400" b="1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332656"/>
            <a:ext cx="7308304" cy="1015663"/>
          </a:xfrm>
          <a:prstGeom prst="rect">
            <a:avLst/>
          </a:prstGeom>
        </p:spPr>
        <p:txBody>
          <a:bodyPr wrap="square">
            <a:prstTxWarp prst="textWave4">
              <a:avLst>
                <a:gd name="adj1" fmla="val 12500"/>
                <a:gd name="adj2" fmla="val -84"/>
              </a:avLst>
            </a:prstTxWarp>
            <a:spAutoFit/>
          </a:bodyPr>
          <a:lstStyle/>
          <a:p>
            <a:pPr algn="ctr"/>
            <a:r>
              <a:rPr lang="ru-RU" sz="6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Отгадай  слово</a:t>
            </a:r>
            <a:endParaRPr lang="ru-RU" sz="5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02379" y="1700808"/>
            <a:ext cx="69147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</a:rPr>
              <a:t>Первый слог в слове </a:t>
            </a:r>
            <a:r>
              <a:rPr lang="ru-RU" sz="40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</a:rPr>
              <a:t>ЯМА</a:t>
            </a:r>
            <a:endParaRPr lang="ru-RU" sz="4000" b="1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2564904"/>
            <a:ext cx="75228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</a:rPr>
              <a:t>Первый слог в слове </a:t>
            </a:r>
            <a:r>
              <a:rPr lang="ru-RU" sz="40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</a:rPr>
              <a:t>ГОРОД</a:t>
            </a:r>
            <a:endParaRPr lang="ru-RU" sz="4000" b="1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3573016"/>
            <a:ext cx="83160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</a:rPr>
              <a:t>Последний слог в слове </a:t>
            </a:r>
            <a:r>
              <a:rPr lang="ru-RU" sz="36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</a:rPr>
              <a:t>ОГОРОДЫ</a:t>
            </a:r>
            <a:endParaRPr lang="ru-RU" sz="3600" b="1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4293096"/>
            <a:ext cx="153046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8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</a:rPr>
              <a:t>Я</a:t>
            </a:r>
            <a:endParaRPr lang="ru-RU" sz="23900" b="1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55776" y="4365104"/>
            <a:ext cx="280831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8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</a:rPr>
              <a:t>ГО</a:t>
            </a:r>
            <a:endParaRPr lang="ru-RU" sz="23900" b="1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580112" y="4365104"/>
            <a:ext cx="331236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8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</a:rPr>
              <a:t>ДЫ</a:t>
            </a:r>
            <a:endParaRPr lang="ru-RU" sz="13800" b="1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1"/>
      <p:bldP spid="13" grpId="1"/>
      <p:bldP spid="1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i1.i.ua/prikol/pic/3/3/593833_5587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180" y="293433"/>
            <a:ext cx="8494276" cy="63825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043608" y="2132856"/>
            <a:ext cx="698477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800" b="1" dirty="0" smtClean="0">
                <a:ln w="57150" cmpd="sng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</a:rPr>
              <a:t>ЯГОДЫ</a:t>
            </a:r>
            <a:endParaRPr lang="ru-RU" sz="13800" b="1" dirty="0">
              <a:ln w="57150" cmpd="sng">
                <a:solidFill>
                  <a:srgbClr val="002060"/>
                </a:solidFill>
                <a:prstDash val="solid"/>
              </a:ln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http://www.fotos-hochladen.net/buch89daqgkrxz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2808312" cy="338501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067944" y="980728"/>
            <a:ext cx="3672408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стр.45</a:t>
            </a:r>
            <a:r>
              <a:rPr lang="ru-RU" sz="8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80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4437112"/>
            <a:ext cx="432048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5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ягода</a:t>
            </a:r>
            <a:endParaRPr lang="ru-RU" sz="7200" b="1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ea typeface="BatangChe" pitchFamily="49" charset="-127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3501008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Обрати внимание!</a:t>
            </a:r>
            <a:endParaRPr lang="ru-RU" sz="4800" b="1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ea typeface="BatangChe" pitchFamily="49" charset="-127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3275856" y="4581128"/>
            <a:ext cx="360040" cy="432048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211960" y="6165304"/>
            <a:ext cx="720080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51520" y="3573016"/>
            <a:ext cx="8568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Составьте предложение </a:t>
            </a:r>
          </a:p>
        </p:txBody>
      </p:sp>
      <p:pic>
        <p:nvPicPr>
          <p:cNvPr id="13314" name="Picture 2" descr="http://herisoure.narod.ru/imagescont/61.jpg"/>
          <p:cNvPicPr>
            <a:picLocks noChangeAspect="1" noChangeArrowheads="1"/>
          </p:cNvPicPr>
          <p:nvPr/>
        </p:nvPicPr>
        <p:blipFill>
          <a:blip r:embed="rId3" cstate="print"/>
          <a:srcRect l="6036" t="7467" r="4935" b="8535"/>
          <a:stretch>
            <a:fillRect/>
          </a:stretch>
        </p:blipFill>
        <p:spPr bwMode="auto">
          <a:xfrm>
            <a:off x="3635896" y="260648"/>
            <a:ext cx="4680520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http://www.personal.psu.edu/hzd106/blogs/logme/assets_c/2008/11/animated_book_writing_2-thumb-300x28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988840"/>
            <a:ext cx="4680520" cy="4384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51520" y="476672"/>
            <a:ext cx="8496944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Упражнение </a:t>
            </a:r>
            <a:r>
              <a:rPr lang="ru-RU" sz="7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53 с.45</a:t>
            </a:r>
            <a:endParaRPr lang="ru-RU" sz="72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50" b="1" dirty="0">
              <a:ln w="12700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БОЛОТО 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водоём, покрытый травой</a:t>
            </a:r>
          </a:p>
        </p:txBody>
      </p:sp>
      <p:pic>
        <p:nvPicPr>
          <p:cNvPr id="50178" name="Picture 2" descr="http://img1.liveinternet.ru/images/attach/c/5/88/772/88772133_tajny_bolot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7992888" cy="51845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1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FCA0C"/>
      </a:accent4>
      <a:accent5>
        <a:srgbClr val="CF6DA4"/>
      </a:accent5>
      <a:accent6>
        <a:srgbClr val="FA8D3D"/>
      </a:accent6>
      <a:hlink>
        <a:srgbClr val="FFFF00"/>
      </a:hlink>
      <a:folHlink>
        <a:srgbClr val="D490C5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481</TotalTime>
  <Words>183</Words>
  <Application>Microsoft Office PowerPoint</Application>
  <PresentationFormat>Экран (4:3)</PresentationFormat>
  <Paragraphs>52</Paragraphs>
  <Slides>20</Slides>
  <Notes>0</Notes>
  <HiddenSlides>0</HiddenSlides>
  <MMClips>11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Добро пожаловать!</dc:creator>
  <cp:lastModifiedBy>Добро пожаловать!</cp:lastModifiedBy>
  <cp:revision>51</cp:revision>
  <dcterms:created xsi:type="dcterms:W3CDTF">2012-09-30T13:42:31Z</dcterms:created>
  <dcterms:modified xsi:type="dcterms:W3CDTF">2012-10-01T18:47:35Z</dcterms:modified>
</cp:coreProperties>
</file>