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1" r:id="rId6"/>
    <p:sldId id="262" r:id="rId7"/>
    <p:sldId id="260" r:id="rId8"/>
    <p:sldId id="263" r:id="rId9"/>
    <p:sldId id="268" r:id="rId10"/>
    <p:sldId id="271" r:id="rId11"/>
    <p:sldId id="272" r:id="rId12"/>
    <p:sldId id="273" r:id="rId13"/>
    <p:sldId id="269" r:id="rId14"/>
    <p:sldId id="264" r:id="rId15"/>
    <p:sldId id="265" r:id="rId16"/>
    <p:sldId id="266" r:id="rId17"/>
    <p:sldId id="267" r:id="rId18"/>
    <p:sldId id="270"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72" y="-2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30.04.2014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30.04.2014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30.04.2014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30.04.2014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30.04.2014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30.04.2014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30.04.2014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30.04.2014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14678" y="1428736"/>
            <a:ext cx="5286412" cy="2428892"/>
          </a:xfrm>
        </p:spPr>
        <p:txBody>
          <a:bodyPr>
            <a:noAutofit/>
          </a:bodyPr>
          <a:lstStyle/>
          <a:p>
            <a:pPr algn="ctr"/>
            <a:r>
              <a:rPr lang="en-US" sz="5400" dirty="0" smtClean="0"/>
              <a:t/>
            </a:r>
            <a:br>
              <a:rPr lang="en-US" sz="5400" dirty="0" smtClean="0"/>
            </a:br>
            <a:r>
              <a:rPr lang="en-US" sz="6000" b="1" dirty="0" smtClean="0">
                <a:solidFill>
                  <a:schemeClr val="accent2">
                    <a:lumMod val="60000"/>
                    <a:lumOff val="40000"/>
                  </a:schemeClr>
                </a:solidFill>
                <a:effectLst>
                  <a:outerShdw blurRad="38100" dist="38100" dir="2700000" algn="tl">
                    <a:srgbClr val="000000">
                      <a:alpha val="43137"/>
                    </a:srgbClr>
                  </a:outerShdw>
                </a:effectLst>
              </a:rPr>
              <a:t>Circulatory system</a:t>
            </a:r>
            <a:r>
              <a:rPr lang="en-US" sz="5400" dirty="0" smtClean="0"/>
              <a:t/>
            </a:r>
            <a:br>
              <a:rPr lang="en-US" sz="5400" dirty="0" smtClean="0"/>
            </a:br>
            <a:endParaRPr lang="ru-RU" sz="5400" b="1" dirty="0">
              <a:solidFill>
                <a:schemeClr val="accent2">
                  <a:lumMod val="60000"/>
                  <a:lumOff val="40000"/>
                </a:schemeClr>
              </a:solidFill>
            </a:endParaRPr>
          </a:p>
        </p:txBody>
      </p:sp>
      <p:sp>
        <p:nvSpPr>
          <p:cNvPr id="3" name="Подзаголовок 2"/>
          <p:cNvSpPr>
            <a:spLocks noGrp="1"/>
          </p:cNvSpPr>
          <p:nvPr>
            <p:ph type="subTitle" idx="1"/>
          </p:nvPr>
        </p:nvSpPr>
        <p:spPr>
          <a:xfrm>
            <a:off x="5286380" y="4429132"/>
            <a:ext cx="3548988" cy="1752600"/>
          </a:xfrm>
        </p:spPr>
        <p:txBody>
          <a:bodyPr>
            <a:normAutofit/>
          </a:bodyPr>
          <a:lstStyle/>
          <a:p>
            <a:pPr algn="r"/>
            <a:r>
              <a:rPr lang="en-US" dirty="0" smtClean="0"/>
              <a:t>Performed</a:t>
            </a:r>
            <a:r>
              <a:rPr lang="ru-RU" dirty="0" smtClean="0"/>
              <a:t>:</a:t>
            </a:r>
            <a:endParaRPr lang="en-US" dirty="0" smtClean="0"/>
          </a:p>
          <a:p>
            <a:pPr algn="r"/>
            <a:r>
              <a:rPr lang="en-US" dirty="0" smtClean="0"/>
              <a:t>student group 5201</a:t>
            </a:r>
          </a:p>
          <a:p>
            <a:pPr algn="r"/>
            <a:r>
              <a:rPr lang="en-US" dirty="0" smtClean="0"/>
              <a:t>Timasheva Regina</a:t>
            </a:r>
            <a:endParaRPr lang="ru-RU" dirty="0" smtClean="0"/>
          </a:p>
        </p:txBody>
      </p:sp>
      <p:pic>
        <p:nvPicPr>
          <p:cNvPr id="4098" name="Picture 2" descr="http://www.massaging.ru/img_lib/2012/10/1351516151_f692.jpg"/>
          <p:cNvPicPr>
            <a:picLocks noChangeAspect="1" noChangeArrowheads="1"/>
          </p:cNvPicPr>
          <p:nvPr/>
        </p:nvPicPr>
        <p:blipFill>
          <a:blip r:embed="rId2" cstate="print"/>
          <a:srcRect/>
          <a:stretch>
            <a:fillRect/>
          </a:stretch>
        </p:blipFill>
        <p:spPr bwMode="auto">
          <a:xfrm>
            <a:off x="1714480" y="785794"/>
            <a:ext cx="1562100" cy="47625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2214554"/>
            <a:ext cx="8858280" cy="7553902"/>
          </a:xfrm>
          <a:prstGeom prst="rect">
            <a:avLst/>
          </a:prstGeom>
          <a:noFill/>
          <a:ln w="9525" algn="ctr">
            <a:noFill/>
            <a:miter lim="800000"/>
            <a:headEnd/>
            <a:tailEnd/>
          </a:ln>
        </p:spPr>
      </p:pic>
      <p:sp>
        <p:nvSpPr>
          <p:cNvPr id="3" name="Содержимое 2"/>
          <p:cNvSpPr>
            <a:spLocks noGrp="1"/>
          </p:cNvSpPr>
          <p:nvPr>
            <p:ph idx="1"/>
          </p:nvPr>
        </p:nvSpPr>
        <p:spPr>
          <a:xfrm>
            <a:off x="1071538" y="285728"/>
            <a:ext cx="7498080" cy="4800600"/>
          </a:xfrm>
        </p:spPr>
        <p:txBody>
          <a:bodyPr/>
          <a:lstStyle/>
          <a:p>
            <a:pPr algn="just">
              <a:buNone/>
            </a:pPr>
            <a:r>
              <a:rPr lang="en-US" dirty="0" smtClean="0"/>
              <a:t>Blood carries tiny particles of food in the liver. Liver sorts food so that it is ready for use by the body.</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1071538" y="2071678"/>
            <a:ext cx="7959520" cy="7377116"/>
          </a:xfrm>
          <a:prstGeom prst="rect">
            <a:avLst/>
          </a:prstGeom>
          <a:noFill/>
          <a:ln w="9525" algn="ctr">
            <a:noFill/>
            <a:miter lim="800000"/>
            <a:headEnd/>
            <a:tailEnd/>
          </a:ln>
        </p:spPr>
      </p:pic>
      <p:sp>
        <p:nvSpPr>
          <p:cNvPr id="3" name="Содержимое 2"/>
          <p:cNvSpPr>
            <a:spLocks noGrp="1"/>
          </p:cNvSpPr>
          <p:nvPr>
            <p:ph idx="1"/>
          </p:nvPr>
        </p:nvSpPr>
        <p:spPr>
          <a:xfrm>
            <a:off x="1142976" y="142852"/>
            <a:ext cx="7498080" cy="4800600"/>
          </a:xfrm>
        </p:spPr>
        <p:txBody>
          <a:bodyPr/>
          <a:lstStyle/>
          <a:p>
            <a:pPr algn="just">
              <a:buNone/>
            </a:pPr>
            <a:r>
              <a:rPr lang="en-US" dirty="0" smtClean="0"/>
              <a:t>If you hurt yourself, the blood produces a special viscous substance that covers the wound and does not allow them to bleed.</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1071538" y="2214554"/>
            <a:ext cx="7858180" cy="7720504"/>
          </a:xfrm>
          <a:prstGeom prst="rect">
            <a:avLst/>
          </a:prstGeom>
          <a:noFill/>
          <a:ln w="9525" algn="ctr">
            <a:noFill/>
            <a:miter lim="800000"/>
            <a:headEnd/>
            <a:tailEnd/>
          </a:ln>
        </p:spPr>
      </p:pic>
      <p:sp>
        <p:nvSpPr>
          <p:cNvPr id="3" name="Содержимое 2"/>
          <p:cNvSpPr>
            <a:spLocks noGrp="1"/>
          </p:cNvSpPr>
          <p:nvPr>
            <p:ph idx="1"/>
          </p:nvPr>
        </p:nvSpPr>
        <p:spPr>
          <a:xfrm>
            <a:off x="1285852" y="285728"/>
            <a:ext cx="7498080" cy="4800600"/>
          </a:xfrm>
        </p:spPr>
        <p:txBody>
          <a:bodyPr/>
          <a:lstStyle/>
          <a:p>
            <a:pPr algn="just">
              <a:buNone/>
            </a:pPr>
            <a:r>
              <a:rPr lang="en-US" dirty="0" smtClean="0"/>
              <a:t>Blood fights bacteria that enter the body and can infect you. It envelops them and then killed.</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1500166" y="857232"/>
            <a:ext cx="7162800" cy="4171950"/>
          </a:xfrm>
          <a:prstGeom prst="rect">
            <a:avLst/>
          </a:prstGeom>
          <a:noFill/>
          <a:ln w="9525" algn="ctr">
            <a:noFill/>
            <a:miter lim="800000"/>
            <a:headEnd/>
            <a:tailEnd/>
          </a:ln>
        </p:spPr>
      </p:pic>
      <p:sp>
        <p:nvSpPr>
          <p:cNvPr id="2" name="Заголовок 1"/>
          <p:cNvSpPr>
            <a:spLocks noGrp="1"/>
          </p:cNvSpPr>
          <p:nvPr>
            <p:ph type="title"/>
          </p:nvPr>
        </p:nvSpPr>
        <p:spPr/>
        <p:txBody>
          <a:bodyPr>
            <a:normAutofit fontScale="90000"/>
          </a:bodyPr>
          <a:lstStyle/>
          <a:p>
            <a:pPr algn="ctr"/>
            <a:r>
              <a:rPr lang="en-US" sz="4000" dirty="0" smtClean="0"/>
              <a:t/>
            </a:r>
            <a:br>
              <a:rPr lang="en-US" sz="4000" dirty="0" smtClean="0"/>
            </a:br>
            <a:r>
              <a:rPr lang="en-US" sz="4400" dirty="0" smtClean="0">
                <a:solidFill>
                  <a:schemeClr val="accent2">
                    <a:lumMod val="60000"/>
                    <a:lumOff val="40000"/>
                  </a:schemeClr>
                </a:solidFill>
                <a:effectLst/>
              </a:rPr>
              <a:t>Blood vessels:</a:t>
            </a:r>
            <a:r>
              <a:rPr lang="en-US" sz="4000" dirty="0" smtClean="0"/>
              <a:t/>
            </a:r>
            <a:br>
              <a:rPr lang="en-US" sz="4000" dirty="0" smtClean="0"/>
            </a:br>
            <a:r>
              <a:rPr lang="ru-RU" sz="4400" b="1" i="1" dirty="0" smtClean="0">
                <a:solidFill>
                  <a:srgbClr val="3333CC"/>
                </a:solidFill>
              </a:rPr>
              <a:t/>
            </a:r>
            <a:br>
              <a:rPr lang="ru-RU" sz="4400" b="1" i="1" dirty="0" smtClean="0">
                <a:solidFill>
                  <a:srgbClr val="3333CC"/>
                </a:solidFill>
              </a:rPr>
            </a:br>
            <a:endParaRPr lang="ru-RU" dirty="0"/>
          </a:p>
        </p:txBody>
      </p:sp>
      <p:sp>
        <p:nvSpPr>
          <p:cNvPr id="3" name="Содержимое 2"/>
          <p:cNvSpPr>
            <a:spLocks noGrp="1"/>
          </p:cNvSpPr>
          <p:nvPr>
            <p:ph idx="1"/>
          </p:nvPr>
        </p:nvSpPr>
        <p:spPr>
          <a:xfrm>
            <a:off x="1428728" y="5072074"/>
            <a:ext cx="7072362" cy="1785926"/>
          </a:xfrm>
        </p:spPr>
        <p:txBody>
          <a:bodyPr>
            <a:normAutofit/>
          </a:bodyPr>
          <a:lstStyle/>
          <a:p>
            <a:pPr>
              <a:buNone/>
            </a:pPr>
            <a:r>
              <a:rPr lang="en-US" dirty="0" smtClean="0"/>
              <a:t>A - </a:t>
            </a:r>
            <a:r>
              <a:rPr lang="en-US" dirty="0" err="1" smtClean="0">
                <a:solidFill>
                  <a:schemeClr val="accent2">
                    <a:lumMod val="60000"/>
                    <a:lumOff val="40000"/>
                  </a:schemeClr>
                </a:solidFill>
              </a:rPr>
              <a:t>vienna</a:t>
            </a:r>
            <a:r>
              <a:rPr lang="en-US" dirty="0" smtClean="0"/>
              <a:t> with flaps; 1 and 2 valve actuation at squeezing veins muscles;  </a:t>
            </a:r>
            <a:r>
              <a:rPr lang="ru-RU" dirty="0" smtClean="0"/>
              <a:t>Б</a:t>
            </a:r>
            <a:r>
              <a:rPr lang="en-US" dirty="0" smtClean="0"/>
              <a:t>- </a:t>
            </a:r>
            <a:r>
              <a:rPr lang="en-US" dirty="0" smtClean="0">
                <a:solidFill>
                  <a:schemeClr val="accent2">
                    <a:lumMod val="60000"/>
                    <a:lumOff val="40000"/>
                  </a:schemeClr>
                </a:solidFill>
              </a:rPr>
              <a:t>artery</a:t>
            </a:r>
            <a:r>
              <a:rPr lang="en-US" dirty="0" smtClean="0"/>
              <a:t>; </a:t>
            </a:r>
            <a:r>
              <a:rPr lang="ru-RU" dirty="0" smtClean="0"/>
              <a:t>В</a:t>
            </a:r>
            <a:r>
              <a:rPr lang="en-US" dirty="0" smtClean="0"/>
              <a:t>- </a:t>
            </a:r>
            <a:r>
              <a:rPr lang="en-US" dirty="0" smtClean="0">
                <a:solidFill>
                  <a:schemeClr val="accent2">
                    <a:lumMod val="60000"/>
                    <a:lumOff val="40000"/>
                  </a:schemeClr>
                </a:solidFill>
              </a:rPr>
              <a:t>capillary</a:t>
            </a:r>
            <a:endParaRPr lang="ru-RU"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0"/>
            <a:ext cx="7498080" cy="1143000"/>
          </a:xfrm>
        </p:spPr>
        <p:txBody>
          <a:bodyPr/>
          <a:lstStyle/>
          <a:p>
            <a:pPr algn="ctr"/>
            <a:r>
              <a:rPr lang="en-US" dirty="0" smtClean="0">
                <a:solidFill>
                  <a:schemeClr val="accent2">
                    <a:lumMod val="60000"/>
                    <a:lumOff val="40000"/>
                  </a:schemeClr>
                </a:solidFill>
                <a:effectLst/>
              </a:rPr>
              <a:t>Arteries</a:t>
            </a:r>
            <a:endParaRPr lang="ru-RU" dirty="0">
              <a:solidFill>
                <a:schemeClr val="accent2">
                  <a:lumMod val="60000"/>
                  <a:lumOff val="40000"/>
                </a:schemeClr>
              </a:solidFill>
              <a:effectLst/>
            </a:endParaRPr>
          </a:p>
        </p:txBody>
      </p:sp>
      <p:sp>
        <p:nvSpPr>
          <p:cNvPr id="3" name="Содержимое 2"/>
          <p:cNvSpPr>
            <a:spLocks noGrp="1"/>
          </p:cNvSpPr>
          <p:nvPr>
            <p:ph idx="1"/>
          </p:nvPr>
        </p:nvSpPr>
        <p:spPr>
          <a:xfrm>
            <a:off x="1214414" y="1000108"/>
            <a:ext cx="7500990" cy="5248292"/>
          </a:xfrm>
        </p:spPr>
        <p:txBody>
          <a:bodyPr>
            <a:normAutofit fontScale="92500"/>
          </a:bodyPr>
          <a:lstStyle/>
          <a:p>
            <a:pPr algn="just"/>
            <a:r>
              <a:rPr lang="en-US" dirty="0" smtClean="0"/>
              <a:t>Arteries - the blood vessels that carry blood from the heart to all organs and tissues of the body and blood are active ways: reduced muscle walls creates an additional force for the promotion of the blood, and is regulated by varying the intensity of the lumen in the organs. The arteries of the systemic circulation from the heart flows oxygenated arterial blood, the pulmonary artery (pulmonary trunk and branch) are from the heart to the lungs venous blood.</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57422" y="571480"/>
            <a:ext cx="6429420" cy="5676920"/>
          </a:xfrm>
        </p:spPr>
        <p:txBody>
          <a:bodyPr>
            <a:normAutofit fontScale="92500" lnSpcReduction="20000"/>
          </a:bodyPr>
          <a:lstStyle/>
          <a:p>
            <a:r>
              <a:rPr lang="en-US" dirty="0" smtClean="0"/>
              <a:t>Aorta </a:t>
            </a:r>
            <a:br>
              <a:rPr lang="en-US" dirty="0" smtClean="0"/>
            </a:br>
            <a:r>
              <a:rPr lang="en-US" dirty="0" smtClean="0"/>
              <a:t>The largest artery. Located left of the midline of the body. It supplies arterial blood all organs and tissues of the body. </a:t>
            </a:r>
            <a:endParaRPr lang="ru-RU" dirty="0" smtClean="0"/>
          </a:p>
          <a:p>
            <a:r>
              <a:rPr lang="en-US" dirty="0" smtClean="0"/>
              <a:t>The carotid arteries </a:t>
            </a:r>
            <a:br>
              <a:rPr lang="en-US" dirty="0" smtClean="0"/>
            </a:br>
            <a:r>
              <a:rPr lang="en-US" dirty="0" smtClean="0"/>
              <a:t>Common carotid artery, right and left, going up next to the trachea and the esophagus. At the level of the upper edge of the thyroid cartilage is divided into the external carotid artery (a branch outside the cavity of the skull) and the internal carotid artery extending into the skull and going to the brain.</a:t>
            </a:r>
          </a:p>
          <a:p>
            <a:endParaRPr lang="ru-RU" dirty="0"/>
          </a:p>
        </p:txBody>
      </p:sp>
      <p:pic>
        <p:nvPicPr>
          <p:cNvPr id="43010" name="Picture 2" descr="http://kardialgia.ru/wp-content/uploads/2013/12/sonnaya-arteriya-na-shee.jpg"/>
          <p:cNvPicPr>
            <a:picLocks noChangeAspect="1" noChangeArrowheads="1"/>
          </p:cNvPicPr>
          <p:nvPr/>
        </p:nvPicPr>
        <p:blipFill>
          <a:blip r:embed="rId2" cstate="print"/>
          <a:srcRect/>
          <a:stretch>
            <a:fillRect/>
          </a:stretch>
        </p:blipFill>
        <p:spPr bwMode="auto">
          <a:xfrm>
            <a:off x="214282" y="2714620"/>
            <a:ext cx="2114550" cy="31623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mujer-bonita.net/wp-content/453.jpg"/>
          <p:cNvPicPr>
            <a:picLocks noChangeAspect="1" noChangeArrowheads="1"/>
          </p:cNvPicPr>
          <p:nvPr/>
        </p:nvPicPr>
        <p:blipFill>
          <a:blip r:embed="rId2" cstate="print"/>
          <a:srcRect/>
          <a:stretch>
            <a:fillRect/>
          </a:stretch>
        </p:blipFill>
        <p:spPr bwMode="auto">
          <a:xfrm>
            <a:off x="2714612" y="4500570"/>
            <a:ext cx="3714750" cy="2466975"/>
          </a:xfrm>
          <a:prstGeom prst="rect">
            <a:avLst/>
          </a:prstGeom>
          <a:noFill/>
        </p:spPr>
      </p:pic>
      <p:sp>
        <p:nvSpPr>
          <p:cNvPr id="2" name="Заголовок 1"/>
          <p:cNvSpPr>
            <a:spLocks noGrp="1"/>
          </p:cNvSpPr>
          <p:nvPr>
            <p:ph type="title"/>
          </p:nvPr>
        </p:nvSpPr>
        <p:spPr>
          <a:xfrm>
            <a:off x="1357290" y="0"/>
            <a:ext cx="7498080" cy="1000148"/>
          </a:xfrm>
        </p:spPr>
        <p:txBody>
          <a:bodyPr>
            <a:normAutofit/>
          </a:bodyPr>
          <a:lstStyle/>
          <a:p>
            <a:pPr algn="ctr"/>
            <a:r>
              <a:rPr lang="en-US" dirty="0" smtClean="0">
                <a:solidFill>
                  <a:schemeClr val="accent2">
                    <a:lumMod val="60000"/>
                    <a:lumOff val="40000"/>
                  </a:schemeClr>
                </a:solidFill>
              </a:rPr>
              <a:t>Veins</a:t>
            </a:r>
            <a:r>
              <a:rPr lang="ru-RU" dirty="0" smtClean="0">
                <a:solidFill>
                  <a:schemeClr val="accent2">
                    <a:lumMod val="60000"/>
                    <a:lumOff val="40000"/>
                  </a:schemeClr>
                </a:solidFill>
              </a:rPr>
              <a:t> </a:t>
            </a:r>
            <a:endParaRPr lang="ru-RU" dirty="0">
              <a:solidFill>
                <a:schemeClr val="accent2">
                  <a:lumMod val="60000"/>
                  <a:lumOff val="40000"/>
                </a:schemeClr>
              </a:solidFill>
            </a:endParaRPr>
          </a:p>
        </p:txBody>
      </p:sp>
      <p:sp>
        <p:nvSpPr>
          <p:cNvPr id="3" name="Содержимое 2"/>
          <p:cNvSpPr>
            <a:spLocks noGrp="1"/>
          </p:cNvSpPr>
          <p:nvPr>
            <p:ph idx="1"/>
          </p:nvPr>
        </p:nvSpPr>
        <p:spPr>
          <a:xfrm>
            <a:off x="1142976" y="857232"/>
            <a:ext cx="7715304" cy="5000660"/>
          </a:xfrm>
        </p:spPr>
        <p:txBody>
          <a:bodyPr>
            <a:noAutofit/>
          </a:bodyPr>
          <a:lstStyle/>
          <a:p>
            <a:pPr algn="just">
              <a:buNone/>
            </a:pPr>
            <a:r>
              <a:rPr lang="en-US" sz="2200" dirty="0" smtClean="0"/>
              <a:t>VEINS - blood vessels that carry carbonation (venous) blood from the organs and tissues to the heart, lung and other than the umbilical </a:t>
            </a:r>
            <a:r>
              <a:rPr lang="en-US" sz="2200" dirty="0" smtClean="0"/>
              <a:t>vein, </a:t>
            </a:r>
            <a:r>
              <a:rPr lang="en-US" sz="2200" dirty="0" smtClean="0"/>
              <a:t>which carry the arterial blood .</a:t>
            </a:r>
          </a:p>
          <a:p>
            <a:pPr algn="just">
              <a:buNone/>
            </a:pPr>
            <a:r>
              <a:rPr lang="en-US" sz="2200" dirty="0" smtClean="0"/>
              <a:t> Venous blood enters the right side of the heart in two large venous trunks : the superior vena cava and the inferior vena </a:t>
            </a:r>
            <a:r>
              <a:rPr lang="en-US" sz="2200" dirty="0" smtClean="0"/>
              <a:t>cava, </a:t>
            </a:r>
            <a:r>
              <a:rPr lang="en-US" sz="2200" dirty="0" smtClean="0"/>
              <a:t>which fit all the </a:t>
            </a:r>
            <a:r>
              <a:rPr lang="en-US" sz="2200" dirty="0" smtClean="0"/>
              <a:t>vessels, </a:t>
            </a:r>
            <a:r>
              <a:rPr lang="en-US" sz="2200" dirty="0" smtClean="0"/>
              <a:t>forming a system of hollow veins.</a:t>
            </a:r>
          </a:p>
          <a:p>
            <a:pPr algn="just">
              <a:buNone/>
            </a:pPr>
            <a:r>
              <a:rPr lang="en-US" sz="2200" dirty="0" smtClean="0"/>
              <a:t>Venous system also serves as a reservoir of </a:t>
            </a:r>
            <a:r>
              <a:rPr lang="en-US" sz="2200" dirty="0" smtClean="0"/>
              <a:t>blood: </a:t>
            </a:r>
            <a:r>
              <a:rPr lang="en-US" sz="2200" dirty="0" smtClean="0"/>
              <a:t>it is constantly contains about 64% of its total </a:t>
            </a:r>
            <a:r>
              <a:rPr lang="en-US" sz="2200" dirty="0" smtClean="0"/>
              <a:t>volume.</a:t>
            </a:r>
            <a:r>
              <a:rPr lang="en-US" sz="2200" dirty="0" smtClean="0"/>
              <a:t/>
            </a:r>
            <a:br>
              <a:rPr lang="en-US" sz="2200" dirty="0" smtClean="0"/>
            </a:br>
            <a:r>
              <a:rPr lang="en-US" sz="2200" dirty="0" smtClean="0"/>
              <a:t>Passing through the capillary network , losing oxygen and taking carbon dioxide from the tissues , the blood enters the smallest vessels of the venous system - </a:t>
            </a:r>
            <a:r>
              <a:rPr lang="en-US" sz="2200" dirty="0" smtClean="0"/>
              <a:t>venules.</a:t>
            </a:r>
            <a:endParaRPr lang="ru-RU"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0"/>
            <a:ext cx="7498080" cy="1143000"/>
          </a:xfrm>
        </p:spPr>
        <p:txBody>
          <a:bodyPr/>
          <a:lstStyle/>
          <a:p>
            <a:pPr algn="ctr"/>
            <a:r>
              <a:rPr lang="en-US" dirty="0" smtClean="0">
                <a:solidFill>
                  <a:schemeClr val="accent2">
                    <a:lumMod val="60000"/>
                    <a:lumOff val="40000"/>
                  </a:schemeClr>
                </a:solidFill>
              </a:rPr>
              <a:t>Capillary</a:t>
            </a:r>
            <a:endParaRPr lang="ru-RU" dirty="0">
              <a:solidFill>
                <a:schemeClr val="accent2">
                  <a:lumMod val="60000"/>
                  <a:lumOff val="40000"/>
                </a:schemeClr>
              </a:solidFill>
            </a:endParaRPr>
          </a:p>
        </p:txBody>
      </p:sp>
      <p:sp>
        <p:nvSpPr>
          <p:cNvPr id="3" name="Содержимое 2"/>
          <p:cNvSpPr>
            <a:spLocks noGrp="1"/>
          </p:cNvSpPr>
          <p:nvPr>
            <p:ph idx="1"/>
          </p:nvPr>
        </p:nvSpPr>
        <p:spPr>
          <a:xfrm>
            <a:off x="1435608" y="1071546"/>
            <a:ext cx="7351234" cy="5572164"/>
          </a:xfrm>
        </p:spPr>
        <p:txBody>
          <a:bodyPr>
            <a:normAutofit fontScale="85000" lnSpcReduction="10000"/>
          </a:bodyPr>
          <a:lstStyle/>
          <a:p>
            <a:pPr algn="just"/>
            <a:r>
              <a:rPr lang="en-US" dirty="0" smtClean="0"/>
              <a:t>Capillary blood vessels are the thinnest in humans and other animals. Average diameter is 5-10 microns.</a:t>
            </a:r>
          </a:p>
          <a:p>
            <a:pPr algn="just"/>
            <a:r>
              <a:rPr lang="en-US" dirty="0" smtClean="0"/>
              <a:t>Connecting arteries and veins , they are involved in metabolism between blood and tissues . Capillary walls are composed of a single layer of endothelial cells . The thickness of this layer is so small that it allows the passage of molecules therethrough of oxygen, water , lipids, and many other compounds within a short time .</a:t>
            </a:r>
          </a:p>
          <a:p>
            <a:pPr algn="just"/>
            <a:r>
              <a:rPr lang="en-US" dirty="0" smtClean="0"/>
              <a:t>The total length of the capillaries average adult is about 100 000 km.</a:t>
            </a:r>
          </a:p>
          <a:p>
            <a:pPr algn="just"/>
            <a:r>
              <a:rPr lang="en-US" dirty="0" smtClean="0"/>
              <a:t>The total length of the capillaries exceeds twice the Earth's equator.</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t="4660" b="8284"/>
          <a:stretch>
            <a:fillRect/>
          </a:stretch>
        </p:blipFill>
        <p:spPr bwMode="auto">
          <a:xfrm>
            <a:off x="1000100" y="1285860"/>
            <a:ext cx="7983255" cy="4071966"/>
          </a:xfrm>
          <a:prstGeom prst="rect">
            <a:avLst/>
          </a:prstGeom>
          <a:noFill/>
          <a:ln w="9525" algn="ctr">
            <a:noFill/>
            <a:miter lim="800000"/>
            <a:headEnd/>
            <a:tailEnd/>
          </a:ln>
        </p:spPr>
      </p:pic>
      <p:sp>
        <p:nvSpPr>
          <p:cNvPr id="2" name="Заголовок 1"/>
          <p:cNvSpPr>
            <a:spLocks noGrp="1"/>
          </p:cNvSpPr>
          <p:nvPr>
            <p:ph type="title"/>
          </p:nvPr>
        </p:nvSpPr>
        <p:spPr>
          <a:xfrm>
            <a:off x="1428728" y="0"/>
            <a:ext cx="7498080" cy="1143000"/>
          </a:xfrm>
        </p:spPr>
        <p:txBody>
          <a:bodyPr>
            <a:normAutofit fontScale="90000"/>
          </a:bodyPr>
          <a:lstStyle/>
          <a:p>
            <a:pPr algn="ctr"/>
            <a:r>
              <a:rPr lang="en-US" dirty="0" smtClean="0"/>
              <a:t/>
            </a:r>
            <a:br>
              <a:rPr lang="en-US" dirty="0" smtClean="0"/>
            </a:br>
            <a:r>
              <a:rPr lang="en-US" sz="3100" dirty="0" smtClean="0"/>
              <a:t>A drop of blood under a microscope</a:t>
            </a:r>
            <a:r>
              <a:rPr lang="en-US" dirty="0" smtClean="0"/>
              <a:t/>
            </a:r>
            <a:br>
              <a:rPr lang="en-US" dirty="0" smtClean="0"/>
            </a:br>
            <a:endParaRPr lang="ru-RU" dirty="0"/>
          </a:p>
        </p:txBody>
      </p:sp>
      <p:sp>
        <p:nvSpPr>
          <p:cNvPr id="3" name="Содержимое 2"/>
          <p:cNvSpPr>
            <a:spLocks noGrp="1"/>
          </p:cNvSpPr>
          <p:nvPr>
            <p:ph idx="1"/>
          </p:nvPr>
        </p:nvSpPr>
        <p:spPr>
          <a:xfrm>
            <a:off x="1142976" y="5715016"/>
            <a:ext cx="7715304" cy="747698"/>
          </a:xfrm>
        </p:spPr>
        <p:txBody>
          <a:bodyPr/>
          <a:lstStyle/>
          <a:p>
            <a:pPr algn="ctr">
              <a:buNone/>
            </a:pPr>
            <a:r>
              <a:rPr lang="en-US" dirty="0" smtClean="0"/>
              <a:t>“</a:t>
            </a:r>
            <a:r>
              <a:rPr lang="en-US" sz="2800" dirty="0" smtClean="0">
                <a:effectLst>
                  <a:outerShdw blurRad="38100" dist="38100" dir="2700000" algn="tl">
                    <a:srgbClr val="000000">
                      <a:alpha val="43137"/>
                    </a:srgbClr>
                  </a:outerShdw>
                </a:effectLst>
              </a:rPr>
              <a:t>Battle" of white blood cells with microbes</a:t>
            </a:r>
            <a:endParaRPr lang="ru-RU"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1428728" y="357166"/>
            <a:ext cx="7498080" cy="5033978"/>
          </a:xfrm>
        </p:spPr>
        <p:txBody>
          <a:bodyPr/>
          <a:lstStyle/>
          <a:p>
            <a:pPr>
              <a:buNone/>
            </a:pPr>
            <a:endParaRPr lang="en-US" dirty="0" smtClean="0"/>
          </a:p>
          <a:p>
            <a:pPr algn="ctr">
              <a:buNone/>
            </a:pPr>
            <a:r>
              <a:rPr lang="en-US" sz="4400" dirty="0" smtClean="0">
                <a:solidFill>
                  <a:schemeClr val="accent2">
                    <a:lumMod val="60000"/>
                    <a:lumOff val="40000"/>
                  </a:schemeClr>
                </a:solidFill>
              </a:rPr>
              <a:t>Thank you for your attention!</a:t>
            </a:r>
          </a:p>
          <a:p>
            <a:pPr algn="ctr"/>
            <a:endParaRPr lang="en-US" sz="4400" dirty="0" smtClean="0">
              <a:solidFill>
                <a:schemeClr val="accent2">
                  <a:lumMod val="60000"/>
                  <a:lumOff val="40000"/>
                </a:schemeClr>
              </a:solidFill>
            </a:endParaRPr>
          </a:p>
          <a:p>
            <a:pPr algn="ctr">
              <a:buNone/>
            </a:pPr>
            <a:r>
              <a:rPr lang="en-US" sz="4400" dirty="0" smtClean="0">
                <a:solidFill>
                  <a:schemeClr val="accent2">
                    <a:lumMod val="60000"/>
                    <a:lumOff val="40000"/>
                  </a:schemeClr>
                </a:solidFill>
              </a:rPr>
              <a:t>Take care of yourself and your health!</a:t>
            </a:r>
          </a:p>
          <a:p>
            <a:endParaRPr lang="ru-RU" dirty="0"/>
          </a:p>
        </p:txBody>
      </p:sp>
      <p:pic>
        <p:nvPicPr>
          <p:cNvPr id="33796" name="Picture 4" descr="http://cmapspublic2.ihmc.us/rid=1186012191234_1650882003_19114/HEALTHY%20RACE.gif"/>
          <p:cNvPicPr>
            <a:picLocks noChangeAspect="1" noChangeArrowheads="1"/>
          </p:cNvPicPr>
          <p:nvPr/>
        </p:nvPicPr>
        <p:blipFill>
          <a:blip r:embed="rId2" cstate="print"/>
          <a:srcRect/>
          <a:stretch>
            <a:fillRect/>
          </a:stretch>
        </p:blipFill>
        <p:spPr bwMode="auto">
          <a:xfrm>
            <a:off x="4357686" y="4429132"/>
            <a:ext cx="1928826" cy="208203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
            </a:r>
            <a:br>
              <a:rPr lang="en-US" dirty="0" smtClean="0"/>
            </a:br>
            <a:r>
              <a:rPr lang="en-US" dirty="0" smtClean="0"/>
              <a:t>Incoming organs in the circulatory system of the human</a:t>
            </a:r>
            <a:br>
              <a:rPr lang="en-US" dirty="0" smtClean="0"/>
            </a:br>
            <a:endParaRPr lang="ru-RU" dirty="0"/>
          </a:p>
        </p:txBody>
      </p:sp>
      <p:sp>
        <p:nvSpPr>
          <p:cNvPr id="3" name="Содержимое 2"/>
          <p:cNvSpPr>
            <a:spLocks noGrp="1"/>
          </p:cNvSpPr>
          <p:nvPr>
            <p:ph idx="1"/>
          </p:nvPr>
        </p:nvSpPr>
        <p:spPr>
          <a:xfrm>
            <a:off x="1428728" y="1571612"/>
            <a:ext cx="7498080" cy="4800600"/>
          </a:xfrm>
        </p:spPr>
        <p:txBody>
          <a:bodyPr>
            <a:normAutofit/>
          </a:bodyPr>
          <a:lstStyle/>
          <a:p>
            <a:r>
              <a:rPr lang="en-US" sz="4000" dirty="0" smtClean="0"/>
              <a:t>Heart </a:t>
            </a:r>
            <a:endParaRPr lang="ru-RU" sz="4000" dirty="0" smtClean="0"/>
          </a:p>
          <a:p>
            <a:r>
              <a:rPr lang="en-US" sz="4000" dirty="0" smtClean="0"/>
              <a:t>Blood </a:t>
            </a:r>
            <a:endParaRPr lang="ru-RU" sz="4000" dirty="0" smtClean="0"/>
          </a:p>
          <a:p>
            <a:r>
              <a:rPr lang="en-US" sz="4000" dirty="0" smtClean="0"/>
              <a:t>Arteries </a:t>
            </a:r>
            <a:endParaRPr lang="ru-RU" sz="4000" dirty="0" smtClean="0"/>
          </a:p>
          <a:p>
            <a:r>
              <a:rPr lang="en-US" sz="4000" dirty="0" smtClean="0"/>
              <a:t>Veins </a:t>
            </a:r>
            <a:endParaRPr lang="ru-RU" sz="4000" dirty="0" smtClean="0"/>
          </a:p>
          <a:p>
            <a:r>
              <a:rPr lang="en-US" sz="4000" dirty="0" smtClean="0"/>
              <a:t>Capillaries</a:t>
            </a:r>
            <a:endParaRPr lang="ru-RU"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5400" b="1" dirty="0" smtClean="0"/>
              <a:t>Heart</a:t>
            </a:r>
            <a:endParaRPr lang="ru-RU" sz="5400" b="1" dirty="0"/>
          </a:p>
        </p:txBody>
      </p:sp>
      <p:sp>
        <p:nvSpPr>
          <p:cNvPr id="3" name="Содержимое 2"/>
          <p:cNvSpPr>
            <a:spLocks noGrp="1"/>
          </p:cNvSpPr>
          <p:nvPr>
            <p:ph idx="1"/>
          </p:nvPr>
        </p:nvSpPr>
        <p:spPr>
          <a:xfrm>
            <a:off x="5643570" y="2500306"/>
            <a:ext cx="3279268" cy="2786082"/>
          </a:xfrm>
        </p:spPr>
        <p:txBody>
          <a:bodyPr/>
          <a:lstStyle/>
          <a:p>
            <a:pPr marL="342900" indent="-342900">
              <a:spcBef>
                <a:spcPct val="20000"/>
              </a:spcBef>
              <a:buClr>
                <a:schemeClr val="hlink"/>
              </a:buClr>
              <a:buSzPct val="60000"/>
              <a:buFont typeface="Wingdings" pitchFamily="2" charset="2"/>
              <a:buNone/>
              <a:defRPr/>
            </a:pPr>
            <a:r>
              <a:rPr lang="ru-RU" sz="2400" b="1" dirty="0" smtClean="0">
                <a:solidFill>
                  <a:schemeClr val="tx2"/>
                </a:solidFill>
                <a:effectLst>
                  <a:outerShdw blurRad="38100" dist="38100" dir="2700000" algn="tl">
                    <a:srgbClr val="FFFFFF"/>
                  </a:outerShdw>
                </a:effectLst>
                <a:latin typeface="Times New Roman" pitchFamily="18" charset="0"/>
              </a:rPr>
              <a:t>1 – </a:t>
            </a:r>
            <a:r>
              <a:rPr lang="en-US" dirty="0" smtClean="0"/>
              <a:t>right atrium </a:t>
            </a:r>
          </a:p>
          <a:p>
            <a:pPr marL="342900" indent="-342900">
              <a:spcBef>
                <a:spcPct val="20000"/>
              </a:spcBef>
              <a:buClr>
                <a:schemeClr val="hlink"/>
              </a:buClr>
              <a:buSzPct val="60000"/>
              <a:buFont typeface="Wingdings" pitchFamily="2" charset="2"/>
              <a:buNone/>
              <a:defRPr/>
            </a:pPr>
            <a:r>
              <a:rPr lang="en-US" dirty="0" smtClean="0"/>
              <a:t>2 - left atrium </a:t>
            </a:r>
          </a:p>
          <a:p>
            <a:pPr marL="342900" indent="-342900">
              <a:spcBef>
                <a:spcPct val="20000"/>
              </a:spcBef>
              <a:buClr>
                <a:schemeClr val="hlink"/>
              </a:buClr>
              <a:buSzPct val="60000"/>
              <a:buFont typeface="Wingdings" pitchFamily="2" charset="2"/>
              <a:buNone/>
              <a:defRPr/>
            </a:pPr>
            <a:r>
              <a:rPr lang="en-US" dirty="0" smtClean="0"/>
              <a:t>3 - right ventricle</a:t>
            </a:r>
          </a:p>
          <a:p>
            <a:pPr marL="342900" indent="-342900">
              <a:spcBef>
                <a:spcPct val="20000"/>
              </a:spcBef>
              <a:buClr>
                <a:schemeClr val="hlink"/>
              </a:buClr>
              <a:buSzPct val="60000"/>
              <a:buFont typeface="Wingdings" pitchFamily="2" charset="2"/>
              <a:buNone/>
              <a:defRPr/>
            </a:pPr>
            <a:r>
              <a:rPr lang="en-US" dirty="0" smtClean="0"/>
              <a:t>4 - left ventricle</a:t>
            </a:r>
            <a:endParaRPr lang="ru-RU" dirty="0"/>
          </a:p>
        </p:txBody>
      </p:sp>
      <p:pic>
        <p:nvPicPr>
          <p:cNvPr id="4" name="Picture 8"/>
          <p:cNvPicPr>
            <a:picLocks noChangeAspect="1" noChangeArrowheads="1"/>
          </p:cNvPicPr>
          <p:nvPr/>
        </p:nvPicPr>
        <p:blipFill>
          <a:blip r:embed="rId2" cstate="print"/>
          <a:srcRect/>
          <a:stretch>
            <a:fillRect/>
          </a:stretch>
        </p:blipFill>
        <p:spPr bwMode="auto">
          <a:xfrm>
            <a:off x="1142976" y="1428736"/>
            <a:ext cx="4233863" cy="4824413"/>
          </a:xfrm>
          <a:prstGeom prst="rect">
            <a:avLst/>
          </a:prstGeom>
          <a:noFill/>
          <a:ln w="9525" algn="ctr">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liveinternet.ru/images/attach/c/2/73/772/73772553_4322178_heart_onwhite.jpg"/>
          <p:cNvPicPr>
            <a:picLocks noChangeAspect="1" noChangeArrowheads="1"/>
          </p:cNvPicPr>
          <p:nvPr/>
        </p:nvPicPr>
        <p:blipFill>
          <a:blip r:embed="rId2" cstate="print"/>
          <a:srcRect/>
          <a:stretch>
            <a:fillRect/>
          </a:stretch>
        </p:blipFill>
        <p:spPr bwMode="auto">
          <a:xfrm>
            <a:off x="5715008" y="1285860"/>
            <a:ext cx="3786187" cy="3857625"/>
          </a:xfrm>
          <a:prstGeom prst="rect">
            <a:avLst/>
          </a:prstGeom>
          <a:noFill/>
        </p:spPr>
      </p:pic>
      <p:sp>
        <p:nvSpPr>
          <p:cNvPr id="2" name="Заголовок 1"/>
          <p:cNvSpPr>
            <a:spLocks noGrp="1"/>
          </p:cNvSpPr>
          <p:nvPr>
            <p:ph type="title"/>
          </p:nvPr>
        </p:nvSpPr>
        <p:spPr/>
        <p:txBody>
          <a:bodyPr>
            <a:normAutofit/>
          </a:bodyPr>
          <a:lstStyle/>
          <a:p>
            <a:r>
              <a:rPr lang="en-US" dirty="0" smtClean="0">
                <a:solidFill>
                  <a:schemeClr val="accent2">
                    <a:lumMod val="60000"/>
                    <a:lumOff val="40000"/>
                  </a:schemeClr>
                </a:solidFill>
              </a:rPr>
              <a:t>Heart </a:t>
            </a:r>
            <a:endParaRPr lang="ru-RU" dirty="0">
              <a:solidFill>
                <a:schemeClr val="accent2">
                  <a:lumMod val="60000"/>
                  <a:lumOff val="40000"/>
                </a:schemeClr>
              </a:solidFill>
            </a:endParaRPr>
          </a:p>
        </p:txBody>
      </p:sp>
      <p:sp>
        <p:nvSpPr>
          <p:cNvPr id="3" name="Содержимое 2"/>
          <p:cNvSpPr>
            <a:spLocks noGrp="1"/>
          </p:cNvSpPr>
          <p:nvPr>
            <p:ph idx="1"/>
          </p:nvPr>
        </p:nvSpPr>
        <p:spPr>
          <a:xfrm>
            <a:off x="1435608" y="1447800"/>
            <a:ext cx="4350838" cy="5053034"/>
          </a:xfrm>
        </p:spPr>
        <p:txBody>
          <a:bodyPr>
            <a:normAutofit fontScale="92500"/>
          </a:bodyPr>
          <a:lstStyle/>
          <a:p>
            <a:pPr algn="just">
              <a:buNone/>
            </a:pPr>
            <a:r>
              <a:rPr lang="en-US" sz="3600" dirty="0" smtClean="0"/>
              <a:t>Muscular organ that, by repeated rhythmic contractions blood flow through the blood vessels. </a:t>
            </a:r>
          </a:p>
          <a:p>
            <a:pPr algn="just">
              <a:buNone/>
            </a:pPr>
            <a:r>
              <a:rPr lang="en-US" sz="3600" dirty="0" smtClean="0"/>
              <a:t>The heart is located slightly to the left, between the two lungs.</a:t>
            </a:r>
            <a:endParaRPr lang="ru-RU"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0"/>
            <a:ext cx="7498080" cy="1143000"/>
          </a:xfrm>
        </p:spPr>
        <p:txBody>
          <a:bodyPr>
            <a:normAutofit/>
          </a:bodyPr>
          <a:lstStyle/>
          <a:p>
            <a:pPr algn="ctr"/>
            <a:r>
              <a:rPr lang="en-US" sz="3200" dirty="0" smtClean="0">
                <a:solidFill>
                  <a:schemeClr val="accent2">
                    <a:lumMod val="60000"/>
                    <a:lumOff val="40000"/>
                  </a:schemeClr>
                </a:solidFill>
                <a:effectLst/>
              </a:rPr>
              <a:t>Circulatory system</a:t>
            </a:r>
            <a:endParaRPr lang="ru-RU" sz="3200" dirty="0">
              <a:solidFill>
                <a:schemeClr val="accent2">
                  <a:lumMod val="60000"/>
                  <a:lumOff val="40000"/>
                </a:schemeClr>
              </a:solidFill>
              <a:effectLst/>
            </a:endParaRPr>
          </a:p>
        </p:txBody>
      </p:sp>
      <p:sp>
        <p:nvSpPr>
          <p:cNvPr id="3" name="Содержимое 2"/>
          <p:cNvSpPr>
            <a:spLocks noGrp="1"/>
          </p:cNvSpPr>
          <p:nvPr>
            <p:ph idx="1"/>
          </p:nvPr>
        </p:nvSpPr>
        <p:spPr>
          <a:xfrm>
            <a:off x="1000100" y="857232"/>
            <a:ext cx="7786742" cy="5786478"/>
          </a:xfrm>
        </p:spPr>
        <p:txBody>
          <a:bodyPr>
            <a:normAutofit fontScale="85000" lnSpcReduction="20000"/>
          </a:bodyPr>
          <a:lstStyle/>
          <a:p>
            <a:r>
              <a:rPr lang="en-US" dirty="0" smtClean="0"/>
              <a:t>Circulatory system of the heart is a separate </a:t>
            </a:r>
            <a:r>
              <a:rPr lang="en-US" dirty="0" smtClean="0"/>
              <a:t>circulation. </a:t>
            </a:r>
            <a:r>
              <a:rPr lang="en-US" dirty="0" smtClean="0"/>
              <a:t>At </a:t>
            </a:r>
            <a:r>
              <a:rPr lang="en-US" dirty="0" smtClean="0"/>
              <a:t>the base of the aorta - over the aortic valve depart - coronary </a:t>
            </a:r>
            <a:r>
              <a:rPr lang="en-US" dirty="0" smtClean="0"/>
              <a:t>vessels. </a:t>
            </a:r>
            <a:r>
              <a:rPr lang="en-US" dirty="0" smtClean="0"/>
              <a:t>According </a:t>
            </a:r>
            <a:r>
              <a:rPr lang="en-US" dirty="0" smtClean="0"/>
              <a:t>to him the blood reaches all the tissues of the heart, supplying it with the necessary materials for the planned renovation of the cardiac </a:t>
            </a:r>
            <a:r>
              <a:rPr lang="en-US" dirty="0" smtClean="0"/>
              <a:t>cells, </a:t>
            </a:r>
            <a:r>
              <a:rPr lang="en-US" dirty="0" smtClean="0"/>
              <a:t>substances necessary for energy and oxygen. Specific blood flow of the heart is very intense - this is due to the fact that the heart muscle is tense clock performs mechanical work and the shortage of nutrients and oxygen to work for a long time can </a:t>
            </a:r>
            <a:r>
              <a:rPr lang="en-US" dirty="0" smtClean="0"/>
              <a:t>not. </a:t>
            </a:r>
            <a:r>
              <a:rPr lang="en-US" dirty="0" smtClean="0"/>
              <a:t>Blood leaves the heart tissue by coronary veins that drain into the right </a:t>
            </a:r>
            <a:r>
              <a:rPr lang="en-US" dirty="0" smtClean="0"/>
              <a:t>atrium. </a:t>
            </a:r>
            <a:r>
              <a:rPr lang="en-US" dirty="0" smtClean="0"/>
              <a:t>Through the veins of the muscle tissue breakdown products are </a:t>
            </a:r>
            <a:r>
              <a:rPr lang="en-US" dirty="0" smtClean="0"/>
              <a:t>removed. </a:t>
            </a:r>
            <a:r>
              <a:rPr lang="en-US" dirty="0" smtClean="0"/>
              <a:t>Due to the continuous circulation is a constant update of intracellular structures of the heart and its continuous </a:t>
            </a:r>
            <a:r>
              <a:rPr lang="en-US" dirty="0" smtClean="0"/>
              <a:t>operation.</a:t>
            </a:r>
            <a:endParaRPr lang="en-US" dirty="0" smtClean="0"/>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142852"/>
            <a:ext cx="7498080" cy="846158"/>
          </a:xfrm>
        </p:spPr>
        <p:txBody>
          <a:bodyPr>
            <a:normAutofit fontScale="90000"/>
          </a:bodyPr>
          <a:lstStyle/>
          <a:p>
            <a:pPr algn="ctr"/>
            <a:r>
              <a:rPr lang="ru-RU" dirty="0" smtClean="0"/>
              <a:t/>
            </a:r>
            <a:br>
              <a:rPr lang="ru-RU" dirty="0" smtClean="0"/>
            </a:br>
            <a:r>
              <a:rPr lang="en-US" dirty="0" smtClean="0">
                <a:solidFill>
                  <a:schemeClr val="accent2">
                    <a:lumMod val="60000"/>
                    <a:lumOff val="40000"/>
                  </a:schemeClr>
                </a:solidFill>
              </a:rPr>
              <a:t> The layers of the heart wall </a:t>
            </a:r>
            <a:r>
              <a:rPr lang="ru-RU" dirty="0" smtClean="0"/>
              <a:t/>
            </a:r>
            <a:br>
              <a:rPr lang="ru-RU" dirty="0" smtClean="0"/>
            </a:br>
            <a:endParaRPr lang="ru-RU" dirty="0"/>
          </a:p>
        </p:txBody>
      </p:sp>
      <p:sp>
        <p:nvSpPr>
          <p:cNvPr id="3" name="Содержимое 2"/>
          <p:cNvSpPr>
            <a:spLocks noGrp="1"/>
          </p:cNvSpPr>
          <p:nvPr>
            <p:ph idx="1"/>
          </p:nvPr>
        </p:nvSpPr>
        <p:spPr>
          <a:xfrm>
            <a:off x="1435608" y="1000108"/>
            <a:ext cx="7208358" cy="5572164"/>
          </a:xfrm>
        </p:spPr>
        <p:txBody>
          <a:bodyPr>
            <a:normAutofit fontScale="55000" lnSpcReduction="20000"/>
          </a:bodyPr>
          <a:lstStyle/>
          <a:p>
            <a:pPr algn="ctr">
              <a:buNone/>
            </a:pPr>
            <a:r>
              <a:rPr lang="en-US" sz="3800" dirty="0" smtClean="0"/>
              <a:t>Conditionally in the heart wall can be divided into 3 layers:</a:t>
            </a:r>
          </a:p>
          <a:p>
            <a:pPr algn="just">
              <a:buNone/>
            </a:pPr>
            <a:r>
              <a:rPr lang="en-US" sz="3800" dirty="0" smtClean="0"/>
              <a:t/>
            </a:r>
            <a:br>
              <a:rPr lang="en-US" sz="3800" dirty="0" smtClean="0"/>
            </a:br>
            <a:r>
              <a:rPr lang="en-US" sz="3800" dirty="0" smtClean="0"/>
              <a:t>1.  External mucous layer - the </a:t>
            </a:r>
            <a:r>
              <a:rPr lang="en-US" sz="3800" dirty="0" smtClean="0"/>
              <a:t>pericardium. </a:t>
            </a:r>
            <a:r>
              <a:rPr lang="en-US" sz="3800" dirty="0" smtClean="0"/>
              <a:t>This layer provides slip heart when working inside the </a:t>
            </a:r>
            <a:r>
              <a:rPr lang="en-US" sz="3800" dirty="0" smtClean="0"/>
              <a:t>pericardial. </a:t>
            </a:r>
            <a:r>
              <a:rPr lang="en-US" sz="3800" dirty="0" smtClean="0"/>
              <a:t>It is this layer of the heart is not worried about his movements surrounding organs.</a:t>
            </a:r>
          </a:p>
          <a:p>
            <a:pPr algn="just">
              <a:buNone/>
            </a:pPr>
            <a:r>
              <a:rPr lang="en-US" sz="3800" dirty="0" smtClean="0"/>
              <a:t/>
            </a:r>
            <a:br>
              <a:rPr lang="en-US" sz="3800" dirty="0" smtClean="0"/>
            </a:br>
            <a:r>
              <a:rPr lang="en-US" sz="3800" dirty="0" smtClean="0"/>
              <a:t>2.  Muscle layer (</a:t>
            </a:r>
            <a:r>
              <a:rPr lang="en-US" sz="3800" dirty="0" smtClean="0"/>
              <a:t>myocardium) </a:t>
            </a:r>
            <a:r>
              <a:rPr lang="en-US" sz="3800" dirty="0" smtClean="0"/>
              <a:t>- a massive layer is most </a:t>
            </a:r>
            <a:r>
              <a:rPr lang="en-US" sz="3800" dirty="0" smtClean="0"/>
              <a:t>submitted, </a:t>
            </a:r>
            <a:r>
              <a:rPr lang="en-US" sz="3800" dirty="0" smtClean="0"/>
              <a:t>mainly muscle tissue . This fabric provides orderly contraction of the </a:t>
            </a:r>
            <a:r>
              <a:rPr lang="en-US" sz="3800" dirty="0" smtClean="0"/>
              <a:t>heart, </a:t>
            </a:r>
            <a:r>
              <a:rPr lang="en-US" sz="3800" dirty="0" smtClean="0"/>
              <a:t>providing a continuous flow of </a:t>
            </a:r>
            <a:r>
              <a:rPr lang="en-US" sz="3800" dirty="0" smtClean="0"/>
              <a:t>blood.</a:t>
            </a:r>
            <a:endParaRPr lang="en-US" sz="3800" dirty="0" smtClean="0"/>
          </a:p>
          <a:p>
            <a:pPr algn="just">
              <a:buNone/>
            </a:pPr>
            <a:r>
              <a:rPr lang="en-US" sz="3800" dirty="0" smtClean="0"/>
              <a:t/>
            </a:r>
            <a:br>
              <a:rPr lang="en-US" sz="3800" dirty="0" smtClean="0"/>
            </a:br>
            <a:r>
              <a:rPr lang="en-US" sz="3800" dirty="0" smtClean="0"/>
              <a:t>3.  Inner layer </a:t>
            </a:r>
            <a:r>
              <a:rPr lang="en-US" sz="3800" dirty="0" smtClean="0"/>
              <a:t>(endocardium) </a:t>
            </a:r>
            <a:r>
              <a:rPr lang="en-US" sz="3800" dirty="0" smtClean="0"/>
              <a:t>- active layer structure with an inner layer similar vessels. This sheath insulates the inside wall of the heart and the valve </a:t>
            </a:r>
            <a:r>
              <a:rPr lang="en-US" sz="3800" dirty="0" smtClean="0"/>
              <a:t>unit, </a:t>
            </a:r>
            <a:r>
              <a:rPr lang="en-US" sz="3800" dirty="0" smtClean="0"/>
              <a:t>thanks to thrombus formation does not occur and difficulties movements parietal layers of blood.</a:t>
            </a:r>
          </a:p>
          <a:p>
            <a:pPr>
              <a:buNone/>
            </a:pPr>
            <a:r>
              <a:rPr lang="ru-RU" dirty="0" smtClean="0"/>
              <a:t/>
            </a:r>
            <a:br>
              <a:rPr lang="ru-RU" dirty="0" smtClean="0"/>
            </a:br>
            <a:endParaRPr lang="ru-RU" dirty="0" smtClean="0"/>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082660"/>
          </a:xfrm>
        </p:spPr>
        <p:txBody>
          <a:bodyPr>
            <a:normAutofit fontScale="90000"/>
          </a:bodyPr>
          <a:lstStyle/>
          <a:p>
            <a:pPr algn="ctr"/>
            <a:r>
              <a:rPr lang="en-US" dirty="0" smtClean="0"/>
              <a:t/>
            </a:r>
            <a:br>
              <a:rPr lang="en-US" dirty="0" smtClean="0"/>
            </a:br>
            <a:r>
              <a:rPr lang="en-US" dirty="0" smtClean="0">
                <a:solidFill>
                  <a:schemeClr val="accent2">
                    <a:lumMod val="60000"/>
                    <a:lumOff val="40000"/>
                  </a:schemeClr>
                </a:solidFill>
              </a:rPr>
              <a:t>Heart disease</a:t>
            </a:r>
            <a:r>
              <a:rPr lang="en-US" dirty="0" smtClean="0"/>
              <a:t/>
            </a:r>
            <a:br>
              <a:rPr lang="en-US" dirty="0" smtClean="0"/>
            </a:br>
            <a:r>
              <a:rPr lang="ru-RU" b="1" dirty="0" smtClean="0"/>
              <a:t/>
            </a:r>
            <a:br>
              <a:rPr lang="ru-RU" b="1" dirty="0" smtClean="0"/>
            </a:br>
            <a:endParaRPr lang="ru-RU" dirty="0"/>
          </a:p>
        </p:txBody>
      </p:sp>
      <p:sp>
        <p:nvSpPr>
          <p:cNvPr id="3" name="Содержимое 2"/>
          <p:cNvSpPr>
            <a:spLocks noGrp="1"/>
          </p:cNvSpPr>
          <p:nvPr>
            <p:ph idx="1"/>
          </p:nvPr>
        </p:nvSpPr>
        <p:spPr>
          <a:xfrm>
            <a:off x="1071538" y="1142984"/>
            <a:ext cx="4572032" cy="4800600"/>
          </a:xfrm>
        </p:spPr>
        <p:txBody>
          <a:bodyPr/>
          <a:lstStyle/>
          <a:p>
            <a:r>
              <a:rPr lang="en-US" dirty="0" smtClean="0"/>
              <a:t>Heart failure </a:t>
            </a:r>
          </a:p>
          <a:p>
            <a:r>
              <a:rPr lang="en-US" dirty="0" smtClean="0"/>
              <a:t>Heart defects </a:t>
            </a:r>
          </a:p>
          <a:p>
            <a:r>
              <a:rPr lang="en-US" dirty="0" smtClean="0"/>
              <a:t>cardiac arrhythmia </a:t>
            </a:r>
          </a:p>
          <a:p>
            <a:r>
              <a:rPr lang="en-US" dirty="0" smtClean="0"/>
              <a:t>Atrial fibrillation </a:t>
            </a:r>
          </a:p>
          <a:p>
            <a:r>
              <a:rPr lang="en-US" dirty="0" smtClean="0"/>
              <a:t>Myocardial infarction </a:t>
            </a:r>
          </a:p>
          <a:p>
            <a:r>
              <a:rPr lang="en-US" dirty="0" smtClean="0"/>
              <a:t>Endocarditis ...</a:t>
            </a:r>
            <a:endParaRPr lang="ru-RU" dirty="0"/>
          </a:p>
        </p:txBody>
      </p:sp>
      <p:pic>
        <p:nvPicPr>
          <p:cNvPr id="20482" name="Picture 2" descr="http://img0.liveinternet.ru/images/attach/c/7/94/374/94374474_3347825_Sredstva_pri_serdcebienii.jpg"/>
          <p:cNvPicPr>
            <a:picLocks noChangeAspect="1" noChangeArrowheads="1"/>
          </p:cNvPicPr>
          <p:nvPr/>
        </p:nvPicPr>
        <p:blipFill>
          <a:blip r:embed="rId2" cstate="print"/>
          <a:srcRect/>
          <a:stretch>
            <a:fillRect/>
          </a:stretch>
        </p:blipFill>
        <p:spPr bwMode="auto">
          <a:xfrm>
            <a:off x="5286380" y="4286256"/>
            <a:ext cx="3357586" cy="2313005"/>
          </a:xfrm>
          <a:prstGeom prst="rect">
            <a:avLst/>
          </a:prstGeom>
          <a:noFill/>
        </p:spPr>
      </p:pic>
      <p:pic>
        <p:nvPicPr>
          <p:cNvPr id="20484" name="Picture 4" descr="http://body.zp.ua/uploads/1352453169_kak-ukrepit-serdechnososudistuyu-sistemu.png"/>
          <p:cNvPicPr>
            <a:picLocks noChangeAspect="1" noChangeArrowheads="1"/>
          </p:cNvPicPr>
          <p:nvPr/>
        </p:nvPicPr>
        <p:blipFill>
          <a:blip r:embed="rId3" cstate="print"/>
          <a:srcRect/>
          <a:stretch>
            <a:fillRect/>
          </a:stretch>
        </p:blipFill>
        <p:spPr bwMode="auto">
          <a:xfrm>
            <a:off x="5000628" y="1214422"/>
            <a:ext cx="3857625" cy="20574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dirty="0" smtClean="0">
                <a:solidFill>
                  <a:schemeClr val="accent2">
                    <a:lumMod val="60000"/>
                    <a:lumOff val="40000"/>
                  </a:schemeClr>
                </a:solidFill>
              </a:rPr>
              <a:t>Blood</a:t>
            </a:r>
            <a:endParaRPr lang="ru-RU" dirty="0">
              <a:solidFill>
                <a:schemeClr val="accent2">
                  <a:lumMod val="60000"/>
                  <a:lumOff val="40000"/>
                </a:schemeClr>
              </a:solidFill>
            </a:endParaRPr>
          </a:p>
        </p:txBody>
      </p:sp>
      <p:sp>
        <p:nvSpPr>
          <p:cNvPr id="3" name="Содержимое 2"/>
          <p:cNvSpPr>
            <a:spLocks noGrp="1"/>
          </p:cNvSpPr>
          <p:nvPr>
            <p:ph idx="1"/>
          </p:nvPr>
        </p:nvSpPr>
        <p:spPr>
          <a:xfrm>
            <a:off x="1435608" y="1447800"/>
            <a:ext cx="7279796" cy="4800600"/>
          </a:xfrm>
        </p:spPr>
        <p:txBody>
          <a:bodyPr/>
          <a:lstStyle/>
          <a:p>
            <a:pPr algn="just">
              <a:buNone/>
            </a:pPr>
            <a:r>
              <a:rPr lang="en-US" dirty="0" smtClean="0"/>
              <a:t>Internal environment of the body is formed by a liquid connective tissue. Consists of plasma and formed elements: leukocyte cells, red blood cells and platelets.</a:t>
            </a:r>
            <a:endParaRPr lang="ru-RU" dirty="0"/>
          </a:p>
        </p:txBody>
      </p:sp>
      <p:pic>
        <p:nvPicPr>
          <p:cNvPr id="17410" name="Picture 2" descr="http://lifetips.org.ua/uploads/posts/2012-11/1354108093_dieta-po-gruppam-krovi.jpg"/>
          <p:cNvPicPr>
            <a:picLocks noChangeAspect="1" noChangeArrowheads="1"/>
          </p:cNvPicPr>
          <p:nvPr/>
        </p:nvPicPr>
        <p:blipFill>
          <a:blip r:embed="rId2" cstate="print"/>
          <a:srcRect/>
          <a:stretch>
            <a:fillRect/>
          </a:stretch>
        </p:blipFill>
        <p:spPr bwMode="auto">
          <a:xfrm>
            <a:off x="4572000" y="4000504"/>
            <a:ext cx="4371975" cy="26479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2" cstate="print"/>
          <a:srcRect/>
          <a:stretch>
            <a:fillRect/>
          </a:stretch>
        </p:blipFill>
        <p:spPr bwMode="auto">
          <a:xfrm>
            <a:off x="1571604" y="1928802"/>
            <a:ext cx="6772944" cy="7234244"/>
          </a:xfrm>
          <a:prstGeom prst="rect">
            <a:avLst/>
          </a:prstGeom>
          <a:noFill/>
          <a:ln w="9525" algn="ctr">
            <a:noFill/>
            <a:miter lim="800000"/>
            <a:headEnd/>
            <a:tailEnd/>
          </a:ln>
        </p:spPr>
      </p:pic>
      <p:sp>
        <p:nvSpPr>
          <p:cNvPr id="3" name="Содержимое 2"/>
          <p:cNvSpPr>
            <a:spLocks noGrp="1"/>
          </p:cNvSpPr>
          <p:nvPr>
            <p:ph idx="1"/>
          </p:nvPr>
        </p:nvSpPr>
        <p:spPr>
          <a:xfrm>
            <a:off x="1285852" y="214290"/>
            <a:ext cx="7498080" cy="4800600"/>
          </a:xfrm>
        </p:spPr>
        <p:txBody>
          <a:bodyPr/>
          <a:lstStyle/>
          <a:p>
            <a:pPr algn="just">
              <a:buNone/>
            </a:pPr>
            <a:r>
              <a:rPr lang="en-US" dirty="0" smtClean="0"/>
              <a:t>Blood carries oxygen that you breathe, throughout the body. It brings the exhaust gas and you breathe it.</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126</TotalTime>
  <Words>687</Words>
  <Application>Microsoft Office PowerPoint</Application>
  <PresentationFormat>Экран (4:3)</PresentationFormat>
  <Paragraphs>60</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Солнцестояние</vt:lpstr>
      <vt:lpstr> Circulatory system </vt:lpstr>
      <vt:lpstr> Incoming organs in the circulatory system of the human </vt:lpstr>
      <vt:lpstr>Heart</vt:lpstr>
      <vt:lpstr>Heart </vt:lpstr>
      <vt:lpstr>Circulatory system</vt:lpstr>
      <vt:lpstr>  The layers of the heart wall  </vt:lpstr>
      <vt:lpstr> Heart disease  </vt:lpstr>
      <vt:lpstr>Blood</vt:lpstr>
      <vt:lpstr>Слайд 9</vt:lpstr>
      <vt:lpstr>Слайд 10</vt:lpstr>
      <vt:lpstr>Слайд 11</vt:lpstr>
      <vt:lpstr>Слайд 12</vt:lpstr>
      <vt:lpstr> Blood vessels:  </vt:lpstr>
      <vt:lpstr>Arteries</vt:lpstr>
      <vt:lpstr>Слайд 15</vt:lpstr>
      <vt:lpstr>Veins </vt:lpstr>
      <vt:lpstr>Capillary</vt:lpstr>
      <vt:lpstr> A drop of blood under a microscope </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Кровеносная система</dc:title>
  <dc:creator>Гуля</dc:creator>
  <cp:lastModifiedBy>Гуля</cp:lastModifiedBy>
  <cp:revision>17</cp:revision>
  <dcterms:created xsi:type="dcterms:W3CDTF">2014-04-29T15:16:29Z</dcterms:created>
  <dcterms:modified xsi:type="dcterms:W3CDTF">2014-04-30T00:14:14Z</dcterms:modified>
</cp:coreProperties>
</file>