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8" r:id="rId2"/>
    <p:sldId id="265" r:id="rId3"/>
    <p:sldId id="297" r:id="rId4"/>
    <p:sldId id="268" r:id="rId5"/>
    <p:sldId id="259" r:id="rId6"/>
    <p:sldId id="269" r:id="rId7"/>
    <p:sldId id="271" r:id="rId8"/>
    <p:sldId id="270" r:id="rId9"/>
    <p:sldId id="272" r:id="rId10"/>
    <p:sldId id="298" r:id="rId11"/>
    <p:sldId id="273" r:id="rId12"/>
    <p:sldId id="274" r:id="rId13"/>
    <p:sldId id="288" r:id="rId14"/>
    <p:sldId id="301" r:id="rId15"/>
    <p:sldId id="299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300" r:id="rId32"/>
    <p:sldId id="291" r:id="rId33"/>
    <p:sldId id="292" r:id="rId34"/>
    <p:sldId id="293" r:id="rId35"/>
    <p:sldId id="296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E0BC9-A846-439D-B6D7-C369249574F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D818F-DB83-4C84-9B99-65F9BFA4D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1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818F-DB83-4C84-9B99-65F9BFA4D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7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60AD02-E859-4243-9600-B08968809D6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B9195D-11CF-4DEC-B770-8215A733A5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6;&#1086;&#1079;&#1085;&#1080;&#1095;&#1085;&#1099;&#1081;%20&#1084;&#1072;&#1075;&#1072;&#1079;&#1080;&#1085;/&#1056;&#1086;&#1079;&#1085;&#1080;&#1095;&#1085;&#1099;&#1081;%20&#1084;&#1072;&#1075;&#1072;&#1079;&#1080;&#1085;%20-%20&#1086;&#1075;&#1083;&#1072;&#1074;&#1083;&#1077;&#1085;&#1080;&#1077;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6;&#1086;&#1079;&#1085;&#1080;&#1095;&#1085;&#1099;&#1081;%20&#1084;&#1072;&#1075;&#1072;&#1079;&#1080;&#1085;/&#1056;&#1086;&#1079;&#1085;&#1080;&#1095;&#1085;&#1099;&#1081;%20&#1084;&#1072;&#1075;&#1072;&#1079;&#1080;&#1085;%20-%20&#1086;&#1090;&#1088;&#1099;&#1074;&#1086;&#1082;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6;&#1077;&#1082;&#1083;&#1072;&#1084;&#1085;&#1086;&#1077;%20&#1072;&#1075;&#1077;&#1085;&#1090;&#1089;&#1090;&#1074;&#1086;/&#1056;&#1077;&#1082;&#1083;&#1072;&#1084;&#1085;&#1086;&#1077;%20&#1072;&#1075;&#1077;&#1085;&#1090;&#1089;&#1090;&#1074;&#1086;%20&#1054;&#1075;&#1083;&#1072;&#1074;&#1083;&#1077;&#1085;&#1080;&#1077;.pd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6;&#1077;&#1082;&#1083;&#1072;&#1084;&#1085;&#1086;&#1077;%20&#1072;&#1075;&#1077;&#1085;&#1090;&#1089;&#1090;&#1074;&#1086;/&#1056;&#1077;&#1082;&#1083;&#1072;&#1084;&#1085;&#1086;&#1077;%20&#1072;&#1075;&#1077;&#1085;&#1090;&#1089;&#1090;&#1074;&#1086;%20&#1054;&#1090;&#1088;&#1099;&#1074;&#1086;&#1082;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1;&#1080;&#1079;&#1085;&#1077;&#1089;-&#1090;&#1088;&#1077;&#1085;&#1080;&#1085;&#1075;/&#1041;&#1080;&#1079;&#1085;&#1077;&#1089;-&#1090;&#1088;&#1077;&#1085;&#1080;&#1077;&#1075;%20&#1086;&#1075;&#1083;&#1072;&#1074;&#1083;&#1077;&#1085;&#1080;&#1077;.pdf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1;&#1080;&#1079;&#1085;&#1077;&#1089;-&#1090;&#1088;&#1077;&#1085;&#1080;&#1085;&#1075;/&#1041;&#1080;&#1079;&#1085;&#1077;&#1089;-&#1090;&#1088;&#1077;&#1085;&#1080;&#1077;&#1085;&#1075;%20&#1054;&#1090;&#1088;&#1099;&#1074;&#1086;&#1082;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4;&#1077;&#1090;&#1089;&#1082;&#1080;&#1081;%20&#1082;&#1083;&#1091;&#1073;1/&#1044;&#1077;&#1090;&#1089;&#1082;&#1080;&#1081;%20&#1082;&#1083;&#1091;&#1073;%20-%20&#1086;&#1090;&#1088;&#1099;&#1074;&#1086;&#1082;.pdf" TargetMode="External"/><Relationship Id="rId2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4;&#1077;&#1090;&#1089;&#1082;&#1080;&#1081;%20&#1082;&#1083;&#1091;&#1073;1/&#1044;&#1077;&#1090;&#1089;&#1082;&#1080;&#1081;%20%20&#1082;&#1083;&#1091;&#1073;%20-%20&#1086;&#1075;&#1083;&#1072;&#1074;&#1083;&#1077;&#1085;&#1080;&#1077;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76;&#1077;&#1090;&#1089;&#1082;&#1080;&#1081;%20&#1082;&#1083;&#1091;&#1073;/&#1055;&#1088;&#1080;&#1073;&#1099;&#1083;&#1100;&#1085;&#1099;&#1081;%20&#1076;&#1077;&#1090;&#1089;&#1082;&#1080;&#1081;%20&#1082;&#1083;&#1091;&#1073;%20-%20&#1086;&#1075;&#1083;&#1072;&#1074;&#1083;&#1077;&#1085;&#1080;&#1077;.pdf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76;&#1077;&#1090;&#1089;&#1082;&#1080;&#1081;%20&#1082;&#1083;&#1091;&#1073;/&#1055;&#1088;&#1080;&#1073;&#1099;&#1083;&#1100;&#1085;&#1099;&#1081;%20&#1076;&#1077;&#1090;&#1089;&#1082;&#1080;&#1081;%20&#1082;&#1083;&#1091;&#1073;%20-%20&#1086;&#1090;&#1088;&#1099;&#1074;&#1086;&#1082;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72;&#1103;%20&#1089;&#1090;&#1086;&#1084;&#1072;&#1090;&#1086;&#1083;&#1086;&#1075;&#1080;&#1103;/&#1055;&#1088;&#1080;&#1073;&#1099;&#1083;&#1100;&#1085;&#1072;&#1103;%20&#1089;&#1090;&#1086;&#1084;&#1072;&#1090;&#1086;&#1083;&#1086;&#1075;&#1080;&#1103;%20&#1054;&#1075;&#1083;&#1072;&#1074;&#1083;&#1077;&#1085;&#1080;&#1077;.pdf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72;&#1103;%20&#1089;&#1090;&#1086;&#1084;&#1072;&#1090;&#1086;&#1083;&#1086;&#1075;&#1080;&#1103;/&#1055;&#1088;&#1080;&#1073;&#1099;&#1083;&#1100;&#1085;&#1072;&#1103;%20&#1089;&#1090;&#1086;&#1084;&#1072;&#1090;&#1086;&#1083;&#1086;&#1075;&#1080;&#1103;%20&#1054;&#1090;&#1088;&#1099;&#1074;&#1086;&#1082;.pdf" TargetMode="External"/><Relationship Id="rId4" Type="http://schemas.openxmlformats.org/officeDocument/2006/relationships/hyperlink" Target="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72;&#1103;%20&#1089;&#1090;&#1086;&#1084;&#1072;&#1090;&#1086;&#1083;&#1086;&#1075;&#1080;&#1103;/&#1055;&#1088;&#1080;&#1073;&#1099;&#1083;&#1100;&#1085;&#1072;&#1103;%20&#1089;&#1090;&#1086;&#1084;&#1072;&#1090;&#1086;&#1083;&#1086;&#1075;&#1080;&#1103;%20&#1054;&#1090;&#1088;&#1099;&#1074;&#1086;&#1082;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89;&#1072;&#1083;&#1086;&#1085;%20&#1082;&#1088;&#1072;&#1089;&#1086;&#1090;&#1099;/&#1055;&#1088;&#1080;&#1073;&#1099;&#1083;&#1100;&#1085;&#1099;&#1081;%20&#1089;&#1072;&#1083;&#1086;&#1085;%20&#1082;&#1088;&#1072;&#1089;&#1086;&#1090;&#1099;%20&#1054;&#1075;&#1083;&#1072;&#1074;&#1083;&#1077;&#1085;&#1080;&#1077;.pdf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89;&#1072;&#1083;&#1086;&#1085;%20&#1082;&#1088;&#1072;&#1089;&#1086;&#1090;&#1099;/&#1055;&#1088;&#1080;&#1073;&#1099;&#1083;&#1100;&#1085;&#1099;&#1081;%20&#1089;&#1072;&#1083;&#1086;&#1085;%20&#1082;&#1088;&#1072;&#1089;&#1086;&#1090;&#1099;%20&#1054;&#1090;&#1088;&#1099;&#1074;&#1086;&#1082;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0;&#1086;&#1092;&#1077;&#1081;&#1085;&#1103;/&#1050;&#1086;&#1092;&#1077;&#1081;&#1085;&#1103;%20&#1054;&#1075;&#1083;&#1072;&#1074;&#1083;&#1077;&#1085;&#1080;&#1077;.pdf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0;&#1086;&#1092;&#1077;&#1081;&#1085;&#1103;/&#1050;&#1086;&#1092;&#1077;&#1081;&#1085;&#1103;%20&#1054;&#1090;&#1088;&#1099;&#1074;&#1086;&#1082;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6;&#1077;&#1089;&#1090;&#1086;&#1088;&#1072;&#1085;/&#1056;&#1077;&#1089;&#1090;&#1086;&#1088;&#1072;&#1085;%20&#1054;&#1075;&#1083;&#1072;&#1074;&#1083;&#1077;&#1085;&#1080;&#1077;.pdf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6;&#1077;&#1089;&#1090;&#1086;&#1088;&#1072;&#1085;/&#1056;&#1077;&#1089;&#1090;&#1086;&#1088;&#1072;&#1085;%20&#1054;&#1090;&#1088;&#1099;&#1074;&#1086;&#1082;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spl.ru/online/order.html" TargetMode="External"/><Relationship Id="rId2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7;&#1087;&#1080;&#1089;&#1086;&#1082;%20&#1082;&#1085;&#1080;&#1075;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88;&#1077;&#1089;&#1090;&#1086;&#1088;&#1072;&#1085;/&#1055;&#1088;&#1080;&#1073;&#1099;&#1083;&#1100;&#1085;&#1099;&#1081;%20&#1088;&#1077;&#1089;&#1090;&#1086;&#1088;&#1072;&#1085;%20&#1054;&#1075;&#1083;&#1072;&#1074;&#1083;&#1077;&#1085;&#1080;&#1077;.pdf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88;&#1077;&#1089;&#1090;&#1086;&#1088;&#1072;&#1085;/&#1055;&#1088;&#1080;&#1073;&#1099;&#1083;&#1100;&#1085;&#1099;&#1081;%20&#1088;&#1077;&#1089;&#1090;&#1086;&#1088;&#1072;&#1085;%20&#1054;&#1090;&#1088;&#1099;&#1074;&#1086;&#1082;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6;&#1077;&#1089;&#1090;&#1086;&#1088;&#1072;&#1085;%20&#1074;&#1099;&#1077;&#1079;&#1076;&#1085;&#1086;&#1075;&#1086;%20&#1086;&#1073;&#1089;&#1083;&#1091;&#1078;&#1080;&#1074;&#1072;&#1085;&#1080;&#1103;/&#1056;&#1077;&#1089;&#1090;&#1086;&#1088;&#1072;&#1085;%20&#1074;&#1099;&#1077;&#1079;&#1076;&#1085;&#1086;&#1075;&#1086;%20&#1086;&#1073;&#1089;&#1083;&#1091;&#1078;&#1080;&#1074;&#1072;&#1085;&#1080;&#1103;%20&#1054;&#1075;&#1083;&#1072;&#1074;&#1083;&#1077;&#1085;&#1080;&#1077;.pdf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6;&#1077;&#1089;&#1090;&#1086;&#1088;&#1072;&#1085;%20&#1074;&#1099;&#1077;&#1079;&#1076;&#1085;&#1086;&#1075;&#1086;%20&#1086;&#1073;&#1089;&#1083;&#1091;&#1078;&#1080;&#1074;&#1072;&#1085;&#1080;&#1103;/&#1056;&#1077;&#1089;&#1090;&#1086;&#1088;&#1072;&#1085;%20&#1074;&#1099;&#1077;&#1079;&#1076;&#1085;&#1086;&#1075;&#1086;%20&#1086;&#1073;&#1089;&#1083;&#1091;&#1078;&#1080;&#1074;&#1072;&#1085;&#1080;&#1103;%20&#1054;&#1090;&#1088;&#1099;&#1074;&#1086;&#1082;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8;&#1091;&#1088;&#1092;&#1080;&#1088;&#1084;&#1072;/&#1058;&#1091;&#1088;&#1092;&#1080;&#1088;&#1084;&#1072;%20&#1054;&#1075;&#1083;&#1072;&#1074;&#1083;&#1077;&#1085;&#1080;&#1077;.pdf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8;&#1091;&#1088;&#1092;&#1080;&#1088;&#1084;&#1072;/&#1058;&#1091;&#1088;&#1092;&#1080;&#1088;&#1084;&#1072;%20&#1054;&#1090;&#1088;&#1099;&#1074;&#1086;&#1082;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72;&#1103;%20&#1090;&#1091;&#1088;&#1092;&#1080;&#1088;&#1084;&#1072;/&#1055;&#1088;&#1080;&#1073;&#1099;&#1083;&#1100;&#1085;&#1072;&#1103;%20&#1090;&#1091;&#1088;&#1092;&#1080;&#1088;&#1084;&#1072;%20&#1054;&#1075;&#1083;&#1072;&#1074;&#1083;&#1077;&#1085;&#1080;&#1077;.pdf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72;&#1103;%20&#1090;&#1091;&#1088;&#1092;&#1080;&#1088;&#1084;&#1072;/&#1055;&#1088;&#1080;&#1073;&#1099;&#1083;&#1100;&#1085;&#1072;&#1103;%20&#1090;&#1091;&#1088;&#1092;&#1080;&#1088;&#1084;&#1072;%20&#1054;&#1090;&#1088;&#1099;&#1074;&#1086;&#1082;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2;&#1072;&#1083;&#1099;&#1081;%20&#1086;&#1090;&#1077;&#1083;&#1100;/&#1052;&#1072;&#1083;&#1099;&#1081;%20&#1086;&#1090;&#1077;&#1083;&#1100;%20&#1054;&#1075;&#1083;&#1072;&#1074;&#1083;&#1077;&#1085;&#1080;&#1077;.pdf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2;&#1072;&#1083;&#1099;&#1081;%20&#1086;&#1090;&#1077;&#1083;&#1100;/&#1052;&#1072;&#1083;&#1099;&#1081;%20&#1086;&#1090;&#1077;&#1083;&#1100;%20&#1054;&#1090;&#1088;&#1099;&#1074;&#1086;&#1082;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2;&#1072;&#1083;&#1099;&#1081;%20&#1072;&#1074;&#1090;&#1086;&#1073;&#1080;&#1079;&#1085;&#1077;&#1089;/&#1052;&#1072;&#1083;&#1099;&#1081;%20&#1072;&#1074;&#1090;&#1086;&#1073;&#1080;&#1079;&#1085;&#1077;&#1089;%20&#1054;&#1090;&#1088;&#1099;&#1074;&#1086;&#1082;.pdf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4;&#1088;&#1091;&#1075;&#1080;&#1077;%20&#1082;&#1085;&#1080;&#1075;&#1080;%20&#1072;&#1074;&#1090;&#1086;&#1088;&#1072;.pdf" TargetMode="Externa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2;&#1072;&#1083;&#1099;&#1081;%20&#1072;&#1074;&#1090;&#1086;&#1073;&#1080;&#1079;&#1085;&#1077;&#1089;/&#1052;&#1072;&#1083;&#1099;&#1081;%20&#1072;&#1074;&#1090;&#1086;&#1073;&#1080;&#1079;&#1085;&#1077;&#1089;%20&#1054;&#1075;&#1083;&#1072;&#1074;&#1083;&#1077;&#1085;&#1080;&#1077;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4;&#1090;&#1082;&#1088;&#1099;&#1074;&#1072;&#1077;&#1084;%20&#1072;&#1074;&#1090;&#1086;&#1089;&#1077;&#1088;&#1074;&#1080;&#1089;/&#1054;&#1090;&#1082;&#1088;&#1099;&#1074;&#1072;&#1077;&#1084;%20&#1072;&#1074;&#1090;&#1086;&#1089;&#1077;&#1088;&#1074;&#1080;&#1089;%20&#1054;&#1075;&#1083;&#1072;&#1074;&#1083;&#1077;&#1085;&#1080;&#1077;.pdf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4;&#1090;&#1082;&#1088;&#1099;&#1074;&#1072;&#1077;&#1084;%20&#1072;&#1074;&#1090;&#1086;&#1089;&#1077;&#1088;&#1074;&#1080;&#1089;/&#1054;&#1090;&#1082;&#1088;&#1099;&#1074;&#1072;&#1077;&#1084;%20&#1072;&#1074;&#1090;&#1086;&#1089;&#1077;&#1088;&#1074;&#1080;&#1089;%20&#1054;&#1090;&#1088;&#1099;&#1074;&#1086;&#1082;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0;&#1074;&#1090;&#1086;&#1084;&#1086;&#1081;&#1082;&#1072;/&#1040;&#1074;&#1090;&#1086;&#1084;&#1086;&#1081;&#1082;&#1072;%20&#1086;&#1075;&#1083;&#1072;&#1074;&#1083;&#1077;&#1085;&#1080;&#1077;.pdf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0;&#1074;&#1090;&#1086;&#1084;&#1086;&#1081;&#1082;&#1072;/&#1040;&#1074;&#1090;&#1086;&#1084;&#1086;&#1081;&#1082;&#1072;%20&#1054;&#1090;&#1088;&#1099;&#1074;&#1086;&#1082;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72;&#1074;&#1090;&#1086;&#1089;&#1077;&#1088;&#1074;&#1080;&#1089;/&#1055;&#1088;&#1080;&#1073;&#1099;&#1083;&#1100;&#1085;&#1099;&#1081;%20&#1072;&#1074;&#1090;&#1086;&#1089;&#1077;&#1088;&#1074;&#1080;&#1089;%20&#1054;&#1075;&#1083;&#1072;&#1074;&#1083;&#1077;&#1085;&#1080;&#1077;.pdf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72;&#1074;&#1090;&#1086;&#1089;&#1077;&#1088;&#1074;&#1080;&#1089;/&#1055;&#1088;&#1080;&#1073;&#1099;&#1083;&#1100;&#1085;&#1099;&#1081;%20&#1072;&#1074;&#1090;&#1086;&#1089;&#1077;&#1088;&#1074;&#1080;&#1089;%20&#1054;&#1090;&#1088;&#1099;&#1074;&#1086;&#1082;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9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73;&#1083;&#1086;&#1075;/&#1055;&#1088;&#1080;&#1073;&#1099;&#1083;&#1100;&#1085;&#1099;&#1081;%20&#1073;&#1083;&#1086;&#1075;%20&#1054;&#1075;&#1083;&#1072;&#1074;&#1083;&#1077;&#1085;&#1080;&#1077;.pdf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3;&#1099;&#1083;&#1100;&#1085;&#1099;&#1081;%20&#1073;&#1083;&#1086;&#1075;/&#1055;&#1088;&#1080;&#1073;&#1099;&#1083;&#1100;&#1085;&#1099;&#1081;%20&#1073;&#1083;&#1086;&#1075;%20&#1054;&#1090;&#1088;&#1099;&#1074;&#1086;&#1082;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8;&#1085;&#1090;&#1077;&#1088;&#1085;&#1077;&#1090;-&#1084;&#1072;&#1075;&#1072;&#1079;&#1080;&#1085;%20&#1089;%20&#1085;&#1091;&#1083;&#1103;/&#1048;&#1085;&#1090;&#1077;&#1088;&#1085;&#1077;&#1090;-&#1084;&#1072;&#1075;&#1072;&#1079;&#1080;&#1085;%20&#1089;%20&#1085;&#1091;&#1083;&#1103;%20-%20&#1086;&#1075;&#1083;&#1072;&#1074;&#1083;&#1077;&#1085;&#1080;&#1077;.pdf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8;&#1085;&#1090;&#1077;&#1088;&#1085;&#1077;&#1090;-&#1084;&#1072;&#1075;&#1072;&#1079;&#1080;&#1085;%20&#1089;%20&#1085;&#1091;&#1083;&#1103;/&#1048;&#1085;&#1090;&#1077;&#1088;&#1085;&#1077;&#1090;-&#1084;&#1072;&#1075;&#1072;&#1079;&#1080;&#1085;%20&#1089;%20&#1085;&#1091;&#1083;&#1103;%20-%20&#1086;&#1090;&#1088;&#1099;&#1074;&#1086;&#1082;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4;&#1090;&#1082;&#1088;&#1099;&#1074;&#1072;&#1077;&#1084;%20&#1072;&#1087;&#1090;&#1077;&#1082;&#1091;/&#1054;&#1090;&#1082;&#1088;&#1099;&#1074;&#1072;&#1077;&#1084;%20&#1072;&#1087;&#1090;&#1077;&#1082;&#1091;%20&#1054;&#1075;&#1083;&#1072;&#1074;&#1083;&#1077;&#1085;&#1080;&#1077;.pdf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4;&#1090;&#1082;&#1088;&#1099;&#1074;&#1072;&#1077;&#1084;%20&#1072;&#1087;&#1090;&#1077;&#1082;&#1091;/&#1054;&#1090;&#1082;&#1088;&#1099;&#1074;&#1072;&#1077;&#1084;%20&#1072;&#1087;&#1090;&#1077;&#1082;&#1091;%20&#1054;&#1090;&#1088;&#1099;&#1074;&#1086;&#1082;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4;&#1077;&#1090;&#1089;&#1082;&#1080;&#1081;%20&#1082;&#1083;&#1091;&#1073;/&#1044;&#1077;&#1090;&#1089;&#1082;&#1080;&#1081;%20&#1082;&#1083;&#1091;&#1073;%20&#1054;&#1075;&#1083;&#1072;&#1074;&#1083;&#1077;&#1085;&#1080;&#1077;.pdf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4;&#1077;&#1090;&#1089;&#1082;&#1080;&#1081;%20&#1082;&#1083;&#1091;&#1073;/&#1044;&#1077;&#1090;&#1089;&#1082;&#1080;&#1081;%20&#1082;&#1083;&#1091;&#1073;%20&#1054;&#1090;&#1088;&#1099;&#1074;&#1086;&#1082;.pd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7;&#1084;&#1097;&#1080;&#1082;%20&#1072;&#1074;&#1090;&#1086;&#1089;&#1077;&#1088;&#1074;&#1080;&#1089;&#1072;/&#1055;&#1088;&#1080;&#1077;&#1084;&#1097;&#1080;&#1082;%20&#1072;&#1074;&#1090;&#1086;&#1089;&#1077;&#1088;&#1074;&#1080;&#1089;&#1072;%20&#1054;&#1075;&#1083;&#1072;&#1074;&#1083;&#1077;&#1085;&#1080;&#1077;.pdf" TargetMode="External"/><Relationship Id="rId3" Type="http://schemas.openxmlformats.org/officeDocument/2006/relationships/image" Target="../media/image62.jpeg"/><Relationship Id="rId7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4;&#1090;&#1082;&#1088;&#1099;&#1074;&#1072;&#1102;%20&#1072;&#1074;&#1090;&#1086;&#1084;&#1072;&#1089;&#1090;&#1077;&#1088;&#1089;&#1082;&#1091;&#1102;/&#1054;&#1090;&#1082;&#1088;&#1099;&#1074;&#1072;&#1102;%20&#1072;&#1074;&#1090;&#1086;&#1084;&#1072;&#1089;&#1090;&#1077;&#1088;&#1089;&#1082;&#1091;&#1102;%20&#1054;&#1075;&#1083;&#1072;&#1074;&#1083;&#1077;&#1085;&#1080;&#1077;.pdf" TargetMode="External"/><Relationship Id="rId12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5;&#1088;&#1080;&#1077;&#1084;&#1097;&#1080;&#1082;%20&#1072;&#1074;&#1090;&#1086;&#1089;&#1077;&#1088;&#1074;&#1080;&#1089;&#1072;/&#1055;&#1088;&#1080;&#1077;&#1084;&#1097;&#1080;&#1082;%20&#1072;&#1074;&#1090;&#1086;&#1089;&#1077;&#1088;&#1074;&#1080;&#1089;&#1072;%20&#1054;&#1090;&#1088;&#1099;&#1074;&#1086;&#1082;.pdf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4;&#1090;&#1082;&#1088;&#1099;&#1074;&#1072;&#1102;%20&#1096;&#1080;&#1085;&#1086;&#1088;&#1077;&#1084;&#1086;&#1085;&#1090;/&#1054;&#1090;&#1082;&#1088;&#1099;&#1074;&#1072;&#1102;%20&#1096;&#1080;&#1085;&#1086;&#1088;&#1077;&#1084;&#1086;&#1085;&#1090;%20&#1054;&#1075;&#1083;&#1072;&#1074;&#1083;&#1077;&#1085;&#1080;&#1077;.pdf" TargetMode="External"/><Relationship Id="rId11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4;&#1090;&#1082;&#1088;&#1099;&#1074;&#1072;&#1102;%20&#1072;&#1074;&#1090;&#1086;&#1084;&#1072;&#1089;&#1090;&#1077;&#1088;&#1089;&#1082;&#1091;&#1102;/&#1054;&#1090;&#1082;&#1088;&#1099;&#1074;&#1072;&#1102;%20&#1072;&#1074;&#1090;&#1086;&#1084;&#1072;&#1089;&#1090;&#1077;&#1088;&#1089;&#1082;&#1091;&#1102;%20&#1054;&#1090;&#1088;&#1099;&#1074;&#1086;&#1082;.pdf" TargetMode="External"/><Relationship Id="rId5" Type="http://schemas.openxmlformats.org/officeDocument/2006/relationships/image" Target="../media/image64.jpeg"/><Relationship Id="rId10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2;&#1072;&#1083;&#1099;&#1081;%20&#1072;&#1074;&#1090;&#1086;&#1089;&#1077;&#1088;&#1074;&#1080;&#1089;/&#1052;&#1072;&#1083;&#1099;&#1081;%20&#1072;&#1074;&#1090;&#1086;&#1089;&#1077;&#1088;&#1074;&#1080;&#1089;%20&#1054;&#1090;&#1088;&#1099;&#1074;&#1086;&#1082;.pdf" TargetMode="External"/><Relationship Id="rId4" Type="http://schemas.openxmlformats.org/officeDocument/2006/relationships/image" Target="../media/image63.jpeg"/><Relationship Id="rId9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2;&#1072;&#1083;&#1099;&#1081;%20&#1072;&#1074;&#1090;&#1086;&#1089;&#1077;&#1088;&#1074;&#1080;&#1089;/&#1052;&#1072;&#1083;&#1099;&#1081;%20&#1072;&#1074;&#1090;&#1086;&#1089;&#1077;&#1088;&#1074;&#1080;&#1089;%20&#1054;&#1075;&#1083;&#1072;&#1074;&#1083;&#1077;&#1085;&#1080;&#1077;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odi@dspl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7;&#1074;&#1086;&#1081;%20&#1073;&#1080;&#1079;&#1085;&#1077;&#1089;/&#1057;&#1074;&#1086;&#1081;%20&#1073;&#1080;&#1079;&#1085;&#1077;&#1089;%20&#1054;&#1090;&#1088;&#1099;&#1074;&#1086;&#1082;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7;&#1074;&#1086;&#1081;%20&#1073;&#1080;&#1079;&#1085;&#1077;&#1089;/&#1057;&#1074;&#1086;&#1081;%20&#1073;&#1080;&#1079;&#1085;&#1077;&#1089;%20&#1054;&#1075;&#1083;&#1072;&#1074;&#1083;&#1077;&#1085;&#1080;&#1077;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2;&#1072;&#1083;&#1099;&#1081;%20&#1073;&#1080;&#1079;&#1085;&#1077;&#1089;/&#1052;&#1072;&#1083;&#1099;&#1081;%20&#1073;&#1080;&#1079;&#1085;&#1077;&#1089;%20&#1054;&#1075;&#1083;&#1072;&#1074;&#1083;&#1077;&#1085;&#1080;&#1077;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2;&#1072;&#1083;&#1099;&#1081;%20&#1073;&#1080;&#1079;&#1085;&#1077;&#1089;/&#1052;&#1072;&#1083;&#1099;&#1081;%20&#1073;&#1080;&#1079;&#1085;&#1077;&#1089;%20&#1054;&#1090;&#1088;&#1099;&#1074;&#1086;&#1082;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95;&#1072;&#1090;&#1100;%20&#1080;%20&#1087;&#1088;&#1077;&#1091;&#1089;&#1087;&#1077;&#1090;&#1100;%20&#1076;&#1083;&#1103;%20&#1075;&#1080;&#1087;&#1077;&#1088;&#1089;&#1089;&#1099;&#1083;&#1086;&#1082;/&#1048;&#1085;&#1090;&#1077;&#1088;&#1085;&#1077;&#1090;-&#1084;&#1072;&#1075;&#1072;&#1079;&#1080;&#1085;/&#1048;&#1085;&#1090;&#1077;&#1088;&#1085;&#1077;&#1090;-&#1084;&#1072;&#1075;&#1072;&#1079;&#1080;&#1085;%20&#1086;&#1075;&#1083;&#1072;&#1074;&#1083;&#1077;&#1085;&#1080;&#1077;.pd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8;&#1085;&#1090;&#1077;&#1088;&#1085;&#1077;&#1090;-&#1084;&#1072;&#1075;&#1072;&#1079;&#1080;&#1085;/&#1048;&#1085;&#1090;&#1077;&#1088;&#1085;&#1077;&#1090;-&#1084;&#1072;&#1075;&#1072;&#1079;&#1080;&#1085;%20&#1054;&#1090;&#1088;&#1099;&#1074;&#1086;&#1082;.pdf" TargetMode="Externa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48;&#1085;&#1090;&#1077;&#1088;&#1085;&#1077;&#1090;-&#1084;&#1072;&#1075;&#1072;&#1079;&#1080;&#1085;/&#1048;&#1085;&#1090;&#1077;&#1088;&#1085;&#1077;&#1090;-&#1084;&#1072;&#1075;&#1072;&#1079;&#1080;&#1085;%20&#1086;&#1075;&#1083;&#1072;&#1074;&#1083;&#1077;&#1085;&#1080;&#1077;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7;&#1072;&#1083;&#1086;&#1085;%20&#1094;&#1074;&#1077;&#1090;&#1086;&#1074;/&#1057;&#1072;&#1083;&#1086;&#1085;%20&#1094;&#1074;&#1077;&#1090;&#1086;&#1074;%20&#1054;&#1075;&#1083;&#1072;&#1074;&#1083;&#1077;&#1085;&#1080;&#1077;.pd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lib-online.dspl.ru/Data/&#1056;&#1077;&#1089;&#1091;&#1088;&#1089;&#1099;/&#1069;&#1083;&#1077;&#1082;&#1090;&#1088;&#1086;&#1085;&#1085;&#1099;&#1077;%20&#1073;&#1080;&#1073;&#1083;&#1080;&#1086;&#1075;&#1088;&#1072;&#1092;&#1080;&#1095;&#1077;&#1089;&#1082;&#1080;&#1077;%20&#1080;&#1079;&#1076;&#1072;&#1085;&#1080;&#1103;/2014/&#1053;&#1072;&#1095;&#1072;&#1090;&#1100;%20&#1080;%20&#1087;&#1088;&#1077;&#1091;&#1089;&#1087;&#1077;&#1090;&#1100;/&#1053;&#1072;&#1095;&#1072;&#1090;&#1100;%20&#1080;%20&#1087;&#1088;&#1077;&#1091;&#1089;&#1087;&#1077;&#1090;&#1100;%20&#1076;&#1083;&#1103;%20&#1075;&#1080;&#1087;&#1077;&#1088;&#1089;&#1089;&#1099;&#1083;&#1086;&#1082;/&#1057;&#1072;&#1083;&#1086;&#1085;%20&#1094;&#1074;&#1077;&#1090;&#1086;&#1074;/&#1057;&#1072;&#1083;&#1086;&#1085;%20&#1094;&#1074;&#1077;&#1090;&#1086;&#1074;%20&#1054;&#1090;&#1088;&#1099;&#1074;&#1086;&#1082;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84" y="2852936"/>
            <a:ext cx="8085584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cap="all" dirty="0"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НАЧАТЬ И ПРЕУСПЕТЬ!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8064896" cy="57888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Министерство культуры Ростовской области</a:t>
            </a: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ГБУК РО «Донская государственная публичная библиотека»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628800"/>
            <a:ext cx="5544616" cy="646986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Виртуальная выставка:</a:t>
            </a:r>
            <a:endParaRPr lang="ru-RU" sz="32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546812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Листать страницы при помощи клика мыши или клавишами 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324582" y="6711069"/>
            <a:ext cx="279866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7781186" y="6711068"/>
            <a:ext cx="279865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4437112"/>
            <a:ext cx="1152128" cy="16653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49080"/>
            <a:ext cx="1163677" cy="17076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95732"/>
            <a:ext cx="1168462" cy="1707645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93" y="4440448"/>
            <a:ext cx="1124742" cy="166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62" y="4120419"/>
            <a:ext cx="1167142" cy="170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83" y="3795732"/>
            <a:ext cx="1152128" cy="169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61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76672"/>
            <a:ext cx="2016224" cy="292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442797"/>
            <a:ext cx="5832648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Бочарова</a:t>
            </a:r>
            <a:r>
              <a:rPr lang="ru-RU" sz="1200" dirty="0" smtClean="0">
                <a:latin typeface="Bookman Old Style" pitchFamily="18" charset="0"/>
              </a:rPr>
              <a:t> Анна</a:t>
            </a:r>
          </a:p>
          <a:p>
            <a:pPr lvl="0"/>
            <a:r>
              <a:rPr lang="ru-RU" sz="1200" b="1" dirty="0" smtClean="0">
                <a:latin typeface="Bookman Old Style" pitchFamily="18" charset="0"/>
              </a:rPr>
              <a:t>     Розничный  магазин </a:t>
            </a:r>
            <a:r>
              <a:rPr lang="ru-RU" sz="1200" dirty="0" smtClean="0"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с чего начать, как преуспеть : советы владельцам и 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2013 г.</a:t>
            </a:r>
          </a:p>
          <a:p>
            <a:r>
              <a:rPr lang="ru-RU" sz="1200" dirty="0" smtClean="0">
                <a:latin typeface="Bookman Old Style" pitchFamily="18" charset="0"/>
              </a:rPr>
              <a:t>174 с.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835489"/>
            <a:ext cx="4176464" cy="174686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    Анна </a:t>
            </a:r>
            <a:r>
              <a:rPr lang="ru-RU" sz="1200" dirty="0" err="1">
                <a:latin typeface="Bookman Old Style"/>
                <a:ea typeface="Calibri"/>
                <a:cs typeface="Times New Roman"/>
              </a:rPr>
              <a:t>Бочарова</a:t>
            </a:r>
            <a:r>
              <a:rPr lang="ru-RU" sz="1200" dirty="0">
                <a:latin typeface="Bookman Old Style"/>
                <a:ea typeface="Calibri"/>
                <a:cs typeface="Times New Roman"/>
              </a:rPr>
              <a:t> – консультант по организационному развитию, бизнес-тренер по продажам, маркетингу, управлению.  В работе применяет авторские методики, совмещающие лучшие российские и западные практики. Клиенты – компании из России, а также из Чехии, Китая, Италии и США.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906" y="3789040"/>
            <a:ext cx="8183557" cy="255389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     В </a:t>
            </a:r>
            <a:r>
              <a:rPr lang="ru-RU" sz="1200" dirty="0">
                <a:latin typeface="Bookman Old Style"/>
                <a:ea typeface="Calibri"/>
                <a:cs typeface="Times New Roman"/>
              </a:rPr>
              <a:t>книге представлены эффективные и прошедшие проверку временем и российскими реалиями рекомендации для всех, кто собирается стать предпринимателем или уже занимается розничным бизнесом, - от собственников магазинов до управляющих розничных сетей</a:t>
            </a: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.</a:t>
            </a:r>
          </a:p>
          <a:p>
            <a:pPr algn="just"/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В </a:t>
            </a:r>
            <a:r>
              <a:rPr lang="ru-RU" sz="1200" dirty="0">
                <a:latin typeface="Bookman Old Style"/>
                <a:ea typeface="Calibri"/>
                <a:cs typeface="Times New Roman"/>
              </a:rPr>
              <a:t>издании рассмотрены самые важные вопросы открытия розничного магазина: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Расположение торговой точки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Оформление торговой точки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Показатели эффективности работы магазина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Реклама и маркетинг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Подбор персонала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Управление магазином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Подбор и закупка товара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Техники успешных продаж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10947" y="2212775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781129" y="2902915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27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183562" cy="851297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Услуги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9915"/>
            <a:ext cx="1185394" cy="1732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96952"/>
            <a:ext cx="1171119" cy="1708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12" y="2996952"/>
            <a:ext cx="1164113" cy="1708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63694"/>
            <a:ext cx="1154995" cy="1669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46280"/>
            <a:ext cx="1135417" cy="1677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73079"/>
            <a:ext cx="1114923" cy="1660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52401"/>
            <a:ext cx="1140369" cy="1669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4" y="2996952"/>
            <a:ext cx="1121314" cy="1656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69" y="2852936"/>
            <a:ext cx="1120711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03" y="3808019"/>
            <a:ext cx="1148454" cy="16900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77" y="3824991"/>
            <a:ext cx="1138240" cy="16730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8" y="4878165"/>
            <a:ext cx="1141123" cy="16745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4878165"/>
            <a:ext cx="1140753" cy="16745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88" y="916024"/>
            <a:ext cx="1211010" cy="1742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092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2"/>
            <a:ext cx="2041271" cy="298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404663"/>
            <a:ext cx="5904655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Голованов</a:t>
            </a:r>
            <a:r>
              <a:rPr lang="ru-RU" sz="1200" dirty="0" smtClean="0">
                <a:latin typeface="Bookman Old Style" pitchFamily="18" charset="0"/>
              </a:rPr>
              <a:t> Василий</a:t>
            </a:r>
          </a:p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200" b="1" dirty="0" smtClean="0">
                <a:latin typeface="Bookman Old Style" pitchFamily="18" charset="0"/>
              </a:rPr>
              <a:t>Рекламное </a:t>
            </a:r>
            <a:r>
              <a:rPr lang="ru-RU" sz="1200" b="1" dirty="0">
                <a:latin typeface="Bookman Old Style" pitchFamily="18" charset="0"/>
              </a:rPr>
              <a:t>агентство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2012 г.</a:t>
            </a:r>
          </a:p>
          <a:p>
            <a:r>
              <a:rPr lang="ru-RU" sz="1200" dirty="0" smtClean="0">
                <a:latin typeface="Bookman Old Style" pitchFamily="18" charset="0"/>
              </a:rPr>
              <a:t>254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694635"/>
            <a:ext cx="5904656" cy="132802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Василий </a:t>
            </a:r>
            <a:r>
              <a:rPr lang="ru-RU" sz="1200" dirty="0">
                <a:latin typeface="Bookman Old Style" pitchFamily="18" charset="0"/>
              </a:rPr>
              <a:t>Голованов – выпускник МГТУ им. Н. Э. Баумана. Более 15 лет предпринимательской деятельности в сфере активных продаж. С 2003 по 2007 год – менеджер, руководитель рекламного проекта «Полезные телефоны» и бизнес-тренер ООО «</a:t>
            </a:r>
            <a:r>
              <a:rPr lang="ru-RU" sz="1200" dirty="0" err="1">
                <a:latin typeface="Bookman Old Style" pitchFamily="18" charset="0"/>
              </a:rPr>
              <a:t>Саксес</a:t>
            </a:r>
            <a:r>
              <a:rPr lang="ru-RU" sz="1200" dirty="0">
                <a:latin typeface="Bookman Old Style" pitchFamily="18" charset="0"/>
              </a:rPr>
              <a:t>-Сити». С 2007 года – учредитель и генеральный директор ООО «Успех-Медиа» С 2008 года – заместитель генерального директора ООО «</a:t>
            </a:r>
            <a:r>
              <a:rPr lang="ru-RU" sz="1200" dirty="0" err="1">
                <a:latin typeface="Bookman Old Style" pitchFamily="18" charset="0"/>
              </a:rPr>
              <a:t>Полисет</a:t>
            </a:r>
            <a:r>
              <a:rPr lang="ru-RU" sz="1200" dirty="0">
                <a:latin typeface="Bookman Old Style" pitchFamily="18" charset="0"/>
              </a:rPr>
              <a:t>-СБ».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3" y="3717032"/>
            <a:ext cx="8280921" cy="275820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Главная цель книги – помочь начать предпринимательство в рекламном секторе с минимизацией рисков и расходов, дать пошаговую инструкцию начала  и ведения бизнеса, рассмотреть ключевые вопросы менеджмента, увеличения прибыли и автоматизации бизнеса, чтобы руководство бизнесом занимало минимум времени.</a:t>
            </a:r>
          </a:p>
          <a:p>
            <a:r>
              <a:rPr lang="ru-RU" sz="1200" dirty="0">
                <a:latin typeface="Bookman Old Style" pitchFamily="18" charset="0"/>
              </a:rPr>
              <a:t>Из книги вы узнаете: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организовать рекламное агентство с минимальными рисками, без опыта, без связей, без первоначального капитала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грамотно выбрать и протестировать идею рекламного носителя или услуги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просчитать возможные доходы и расходы, срок окупаемости и прибыль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вести активные продажи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Где брать клиентов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и где нанимать и обучать менеджеров по продажам</a:t>
            </a:r>
          </a:p>
          <a:p>
            <a:r>
              <a:rPr lang="ru-RU" sz="1200" dirty="0">
                <a:latin typeface="Bookman Old Style" pitchFamily="18" charset="0"/>
              </a:rPr>
              <a:t>Материал изложен в виде пошаговых инструкций, рекомендаций и домашних заданий.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03848" y="3234545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96136" y="3234545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83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76672"/>
            <a:ext cx="5544616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Прокофьева </a:t>
            </a:r>
            <a:r>
              <a:rPr lang="ru-RU" sz="1200" dirty="0" smtClean="0">
                <a:latin typeface="Bookman Old Style" pitchFamily="18" charset="0"/>
              </a:rPr>
              <a:t>Надежда</a:t>
            </a:r>
          </a:p>
          <a:p>
            <a:r>
              <a:rPr lang="ru-RU" sz="1200" dirty="0" smtClean="0">
                <a:latin typeface="Bookman Old Style" pitchFamily="18" charset="0"/>
              </a:rPr>
              <a:t>Бизнес-тренинг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руководителям и </a:t>
            </a:r>
            <a:r>
              <a:rPr lang="ru-RU" sz="1200" dirty="0" smtClean="0">
                <a:latin typeface="Bookman Old Style" pitchFamily="18" charset="0"/>
              </a:rPr>
              <a:t>тренерам</a:t>
            </a:r>
          </a:p>
          <a:p>
            <a:r>
              <a:rPr lang="ru-RU" sz="1200" dirty="0" smtClean="0">
                <a:latin typeface="Bookman Old Style" pitchFamily="18" charset="0"/>
              </a:rPr>
              <a:t>2009 г.</a:t>
            </a:r>
          </a:p>
          <a:p>
            <a:r>
              <a:rPr lang="ru-RU" sz="1200" dirty="0" smtClean="0">
                <a:latin typeface="Bookman Old Style" pitchFamily="18" charset="0"/>
              </a:rPr>
              <a:t>302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1"/>
            <a:ext cx="2088232" cy="305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4010" y="1818186"/>
            <a:ext cx="4104455" cy="1736646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Надежда Прокофьева – </a:t>
            </a:r>
            <a:r>
              <a:rPr lang="ru-RU" sz="1200" dirty="0">
                <a:latin typeface="Bookman Old Style" pitchFamily="18" charset="0"/>
              </a:rPr>
              <a:t>бизнес-тренер, психолог, куратор Школы лидеров Санкт-Петербургского государственного университета, генеральный директор консалтинговой компании «Советник-Н», преподаватель Института практической психологии «ИМАТОН». С 1999 г. Занимается тренерской деятельностью.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3" y="3861048"/>
            <a:ext cx="8208912" cy="234957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Предлагаемые в книге методы и идеи помогут: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Самостоятельно разработать новые программы тренингов по продажам, ведению переговоров, работе с возражениями, </a:t>
            </a:r>
            <a:r>
              <a:rPr lang="ru-RU" sz="1200" dirty="0" err="1">
                <a:latin typeface="Bookman Old Style" pitchFamily="18" charset="0"/>
              </a:rPr>
              <a:t>командообразованию</a:t>
            </a:r>
            <a:r>
              <a:rPr lang="ru-RU" sz="1200" dirty="0">
                <a:latin typeface="Bookman Old Style" pitchFamily="18" charset="0"/>
              </a:rPr>
              <a:t>, управлению конфликтов и другие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Адаптировать их под нужды конкретного клиента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Провести бизнес-тренинг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Успешно справиться с непредвиденными обстоятельствами, возникающими в процессе группового взаимодействия</a:t>
            </a:r>
          </a:p>
          <a:p>
            <a:r>
              <a:rPr lang="ru-RU" sz="1200" dirty="0">
                <a:latin typeface="Bookman Old Style" pitchFamily="18" charset="0"/>
              </a:rPr>
              <a:t>Предлагается подборка авторских кейсов и упражнений для тренинга. Рекомендуется начинающим и действующим тренерам в области межличностной и межгрупповой коммуникации, </a:t>
            </a:r>
            <a:r>
              <a:rPr lang="en-US" sz="1200" dirty="0">
                <a:latin typeface="Bookman Old Style" pitchFamily="18" charset="0"/>
              </a:rPr>
              <a:t>HR</a:t>
            </a:r>
            <a:r>
              <a:rPr lang="ru-RU" sz="1200" dirty="0">
                <a:latin typeface="Bookman Old Style" pitchFamily="18" charset="0"/>
              </a:rPr>
              <a:t>-менеджерам и руководителям компаний, а также студентам факультетов психологии и менеджмента.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15816" y="2132856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15815" y="2987074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83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76672"/>
            <a:ext cx="5904656" cy="132802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Тимофеева</a:t>
            </a:r>
            <a:r>
              <a:rPr lang="ru-RU" sz="1200" dirty="0" smtClean="0">
                <a:latin typeface="Bookman Old Style" pitchFamily="18" charset="0"/>
              </a:rPr>
              <a:t> Софья</a:t>
            </a:r>
          </a:p>
          <a:p>
            <a:r>
              <a:rPr lang="ru-RU" sz="1200" b="1" dirty="0" smtClean="0">
                <a:latin typeface="Bookman Old Style" pitchFamily="18" charset="0"/>
              </a:rPr>
              <a:t>     Прибыльный детский клуб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 : практическое руководство по работе детского развивающего центра</a:t>
            </a:r>
            <a:endParaRPr lang="ru-RU" sz="1200" dirty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2013 г.</a:t>
            </a:r>
          </a:p>
          <a:p>
            <a:r>
              <a:rPr lang="ru-RU" sz="1200" dirty="0" smtClean="0">
                <a:latin typeface="Bookman Old Style" pitchFamily="18" charset="0"/>
              </a:rPr>
              <a:t>190 с.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2060848"/>
            <a:ext cx="4176464" cy="1532334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Софья Тимофеева – генеральный директор детского эко-клуба «</a:t>
            </a:r>
            <a:r>
              <a:rPr lang="ru-RU" sz="1200" dirty="0" err="1" smtClean="0">
                <a:latin typeface="Bookman Old Style" pitchFamily="18" charset="0"/>
              </a:rPr>
              <a:t>Умничка</a:t>
            </a:r>
            <a:r>
              <a:rPr lang="ru-RU" sz="1200" dirty="0" smtClean="0">
                <a:latin typeface="Bookman Old Style" pitchFamily="18" charset="0"/>
              </a:rPr>
              <a:t>» (г. Москва). В бизнесе услуг для детей и  их родителей  с 2008 г. Руководит проектом по обучению владельцев детских развивающих центров основам профессиональной организации работы в детском клубе.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627784" y="2204864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2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48677" y="3081311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3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462" y="3861048"/>
            <a:ext cx="8208912" cy="255389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В книге рассмотрены вопросы создания и функционирования детского клуба, организация деятельности клуба с нуля</a:t>
            </a:r>
            <a:r>
              <a:rPr lang="ru-RU" sz="1200" dirty="0">
                <a:latin typeface="Bookman Old Style" pitchFamily="18" charset="0"/>
              </a:rPr>
              <a:t>.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Из книги вы узнаете: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Разновидности детских клубов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Этапы создания детского клуба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Способы организации занятий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Стоит ли открывать детский клуб по франшизе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Особенности первого года работы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Где и как лучше размещать рекламу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Как обеспечить грамотное документально сопровождение</a:t>
            </a:r>
          </a:p>
          <a:p>
            <a:r>
              <a:rPr lang="ru-RU" sz="1200" dirty="0" smtClean="0">
                <a:latin typeface="Bookman Old Style" pitchFamily="18" charset="0"/>
              </a:rPr>
              <a:t>Предложена уникальная методика, которая позволит определиться с возможными вариантами развития детского клуба и перейти к образовательной деятельности.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657"/>
            <a:ext cx="2134437" cy="315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98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1017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476672"/>
            <a:ext cx="5904656" cy="132802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Тимофеева</a:t>
            </a:r>
            <a:r>
              <a:rPr lang="ru-RU" sz="1200" dirty="0" smtClean="0">
                <a:latin typeface="Bookman Old Style" pitchFamily="18" charset="0"/>
              </a:rPr>
              <a:t> Софья</a:t>
            </a:r>
          </a:p>
          <a:p>
            <a:r>
              <a:rPr lang="ru-RU" sz="1200" b="1" dirty="0" smtClean="0">
                <a:latin typeface="Bookman Old Style" pitchFamily="18" charset="0"/>
              </a:rPr>
              <a:t>     Прибыльный детский клуб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 : практическое руководство по работе детского развивающего центра</a:t>
            </a:r>
            <a:endParaRPr lang="ru-RU" sz="1200" dirty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2013 г.</a:t>
            </a:r>
          </a:p>
          <a:p>
            <a:r>
              <a:rPr lang="ru-RU" sz="1200" dirty="0" smtClean="0">
                <a:latin typeface="Bookman Old Style" pitchFamily="18" charset="0"/>
              </a:rPr>
              <a:t>190 с.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2060848"/>
            <a:ext cx="4176464" cy="1532334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Софья Тимофеева – генеральный директор детского эко-клуба «</a:t>
            </a:r>
            <a:r>
              <a:rPr lang="ru-RU" sz="1200" dirty="0" err="1" smtClean="0">
                <a:latin typeface="Bookman Old Style" pitchFamily="18" charset="0"/>
              </a:rPr>
              <a:t>Умничка</a:t>
            </a:r>
            <a:r>
              <a:rPr lang="ru-RU" sz="1200" dirty="0" smtClean="0">
                <a:latin typeface="Bookman Old Style" pitchFamily="18" charset="0"/>
              </a:rPr>
              <a:t>» (г. Москва). В бизнесе услуг для детей и  их родителей  с 2008 г. Руководит проектом по обучению владельцев детских развивающих центров основам профессиональной организации работы в детском клубе.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079" y="4005064"/>
            <a:ext cx="8208912" cy="234957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Как организовать работу детского клуба таким образом, чтобы он приносил достойную прибыль.</a:t>
            </a:r>
          </a:p>
          <a:p>
            <a:r>
              <a:rPr lang="ru-RU" sz="1200" dirty="0" smtClean="0">
                <a:latin typeface="Bookman Old Style" pitchFamily="18" charset="0"/>
              </a:rPr>
              <a:t>В книге рассмотрены все нюансы, которые влияют на прибыльность детского клуба: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Секреты развивающих занятий, составляющих основной доход детского клуба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Возможные формы дополнительного дохода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Специфика обслуживания клиентов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Организация получения дохода во внесезонный период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Пути привлечения новых клиентов и удержания старых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Элементы организации продаж в детском клубе</a:t>
            </a:r>
          </a:p>
          <a:p>
            <a:r>
              <a:rPr lang="ru-RU" sz="1200" dirty="0" smtClean="0">
                <a:latin typeface="Bookman Old Style" pitchFamily="18" charset="0"/>
              </a:rPr>
              <a:t>Даны конкретные практические рекомендации с пошаговыми инструкциями и домашними заданиями.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27784" y="2204864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48677" y="3081311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558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0" y="476672"/>
            <a:ext cx="2057438" cy="303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1772816"/>
            <a:ext cx="5976664" cy="1736646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Константин </a:t>
            </a:r>
            <a:r>
              <a:rPr lang="ru-RU" sz="1200" dirty="0">
                <a:latin typeface="Bookman Old Style" pitchFamily="18" charset="0"/>
              </a:rPr>
              <a:t>Бородин – основатель, руководитель и идеолог проекта </a:t>
            </a:r>
            <a:r>
              <a:rPr lang="en-US" sz="1200" dirty="0" err="1">
                <a:latin typeface="Bookman Old Style" pitchFamily="18" charset="0"/>
              </a:rPr>
              <a:t>DENTmarketing</a:t>
            </a:r>
            <a:r>
              <a:rPr lang="ru-RU" sz="1200" dirty="0">
                <a:latin typeface="Bookman Old Style" pitchFamily="18" charset="0"/>
              </a:rPr>
              <a:t>.</a:t>
            </a:r>
            <a:r>
              <a:rPr lang="en-US" sz="1200" dirty="0" err="1">
                <a:latin typeface="Bookman Old Style" pitchFamily="18" charset="0"/>
              </a:rPr>
              <a:t>Ru</a:t>
            </a:r>
            <a:r>
              <a:rPr lang="ru-RU" sz="1200" dirty="0">
                <a:latin typeface="Bookman Old Style" pitchFamily="18" charset="0"/>
              </a:rPr>
              <a:t> для владельцев и управляющих стоматологией. Бизнес-консультант, профессиональный бизнес-тренер, автор тренингов и семинаров. Совладелец консалтинговой компании «Центр увеличения прибыли».</a:t>
            </a:r>
          </a:p>
          <a:p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     Гульнара </a:t>
            </a:r>
            <a:r>
              <a:rPr lang="ru-RU" sz="1200" dirty="0" err="1">
                <a:latin typeface="Bookman Old Style" pitchFamily="18" charset="0"/>
              </a:rPr>
              <a:t>Гиззатуллина</a:t>
            </a:r>
            <a:r>
              <a:rPr lang="ru-RU" sz="1200" dirty="0">
                <a:latin typeface="Bookman Old Style" pitchFamily="18" charset="0"/>
              </a:rPr>
              <a:t> – бизнес-консультант, бизнес-тренер, профессиональный копирайтер.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402" y="4256788"/>
            <a:ext cx="8181054" cy="2145268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В книге изложен системный подход к увеличению прибыли в стоматологии, который состоит из пяти главных принципов, даны ответы на самые актуальные вопросы: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Секретная формула прибыли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Создание потока клиентов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Увеличение суммы среднего чека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Сервис для пациентов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Успешное позиционирование своей стоматологии на рынке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Принципы эффективной рекламы</a:t>
            </a:r>
          </a:p>
          <a:p>
            <a:r>
              <a:rPr lang="ru-RU" sz="1200" dirty="0">
                <a:latin typeface="Bookman Old Style" pitchFamily="18" charset="0"/>
              </a:rPr>
              <a:t>Только конкретные рекомендации по увеличению прибыли в стоматологии, их внедрение без существенных затрат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10800000" flipV="1">
            <a:off x="2699792" y="468152"/>
            <a:ext cx="5976664" cy="1123712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Бородин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Константин,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Гиззатуллина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 Гульнара</a:t>
            </a:r>
            <a:endParaRPr lang="ru-RU" sz="1200" dirty="0" smtClean="0">
              <a:solidFill>
                <a:schemeClr val="tx1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Прибыльная стоматология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 с чего начать, как преуспеть : советы владельцам и управляющим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2012 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168 с.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03848" y="3778428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012160" y="3765604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5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7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2145"/>
            <a:ext cx="1776023" cy="2567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9469" y="475372"/>
            <a:ext cx="6208104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Каюмов</a:t>
            </a:r>
            <a:r>
              <a:rPr lang="ru-RU" sz="1200" dirty="0" smtClean="0">
                <a:latin typeface="Bookman Old Style" pitchFamily="18" charset="0"/>
              </a:rPr>
              <a:t> Спартак, </a:t>
            </a:r>
            <a:r>
              <a:rPr lang="ru-RU" sz="1200" b="1" dirty="0" smtClean="0">
                <a:latin typeface="Bookman Old Style" pitchFamily="18" charset="0"/>
              </a:rPr>
              <a:t>Сергеев </a:t>
            </a:r>
            <a:r>
              <a:rPr lang="ru-RU" sz="1200" dirty="0" smtClean="0">
                <a:latin typeface="Bookman Old Style" pitchFamily="18" charset="0"/>
              </a:rPr>
              <a:t>Максим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Прибыльный </a:t>
            </a:r>
            <a:r>
              <a:rPr lang="ru-RU" sz="1200" b="1" dirty="0">
                <a:latin typeface="Bookman Old Style" pitchFamily="18" charset="0"/>
              </a:rPr>
              <a:t>салон красоты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2012 г.</a:t>
            </a:r>
          </a:p>
          <a:p>
            <a:r>
              <a:rPr lang="ru-RU" sz="1200" dirty="0" smtClean="0">
                <a:latin typeface="Bookman Old Style" pitchFamily="18" charset="0"/>
              </a:rPr>
              <a:t>318 </a:t>
            </a:r>
            <a:r>
              <a:rPr lang="ru-RU" sz="1200" dirty="0">
                <a:latin typeface="Bookman Old Style" pitchFamily="18" charset="0"/>
              </a:rPr>
              <a:t>с.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9469" y="1700808"/>
            <a:ext cx="6208104" cy="2536865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Bookman Old Style" pitchFamily="18" charset="0"/>
              </a:rPr>
              <a:t>     Спартак </a:t>
            </a:r>
            <a:r>
              <a:rPr lang="ru-RU" sz="1100" dirty="0" err="1">
                <a:latin typeface="Bookman Old Style" pitchFamily="18" charset="0"/>
              </a:rPr>
              <a:t>Каюмов</a:t>
            </a:r>
            <a:r>
              <a:rPr lang="ru-RU" sz="1100" dirty="0">
                <a:latin typeface="Bookman Old Style" pitchFamily="18" charset="0"/>
              </a:rPr>
              <a:t> – руководитель консалтингового объединения «Наутилус». В индустрии красоты с 1996 года. Председатель общества </a:t>
            </a:r>
            <a:r>
              <a:rPr lang="ru-RU" sz="1100" dirty="0" err="1">
                <a:latin typeface="Bookman Old Style" pitchFamily="18" charset="0"/>
              </a:rPr>
              <a:t>трихологов</a:t>
            </a:r>
            <a:r>
              <a:rPr lang="ru-RU" sz="1100" dirty="0">
                <a:latin typeface="Bookman Old Style" pitchFamily="18" charset="0"/>
              </a:rPr>
              <a:t>. Член научно-практического общества врачей-косметологов Санкт-Петербурга. Ассистент кафедры физиотерапии и курортологии с курсом аппаратной косметологии и рефлексотерапии Санкт-Петербургской медицинской академии им. И. И. Мечникова.</a:t>
            </a:r>
          </a:p>
          <a:p>
            <a:endParaRPr lang="ru-RU" sz="1100" dirty="0" smtClean="0">
              <a:latin typeface="Bookman Old Style" pitchFamily="18" charset="0"/>
            </a:endParaRPr>
          </a:p>
          <a:p>
            <a:r>
              <a:rPr lang="ru-RU" sz="1100" dirty="0" smtClean="0">
                <a:latin typeface="Bookman Old Style" pitchFamily="18" charset="0"/>
              </a:rPr>
              <a:t>    Максим </a:t>
            </a:r>
            <a:r>
              <a:rPr lang="ru-RU" sz="1100" dirty="0">
                <a:latin typeface="Bookman Old Style" pitchFamily="18" charset="0"/>
              </a:rPr>
              <a:t>Сергеев – независимый консультант по открытию центров красоты и антикризисному управлению. Три высших образования – медицинское, театральное, бизнес-образование. Руководил крупнейшим на Северо-Западе России медицинским косметическим центром «Ева». Автор первого в России профессионального курса по подготовке руководящего состава предприятий индустрии красоты.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411757"/>
            <a:ext cx="8332037" cy="1940957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Как эффективно управлять салоном красоты и сделать его максимально прибыльным? </a:t>
            </a:r>
            <a:r>
              <a:rPr lang="ru-RU" sz="1200" dirty="0" smtClean="0">
                <a:latin typeface="Bookman Old Style" pitchFamily="18" charset="0"/>
              </a:rPr>
              <a:t>Как сделать </a:t>
            </a:r>
            <a:r>
              <a:rPr lang="ru-RU" sz="1200" dirty="0">
                <a:latin typeface="Bookman Old Style" pitchFamily="18" charset="0"/>
              </a:rPr>
              <a:t>жизнеспособный проект, который повышает общие показатели рентабельности и формирует позитивный опыт </a:t>
            </a:r>
            <a:r>
              <a:rPr lang="ru-RU" sz="1200" dirty="0" smtClean="0">
                <a:latin typeface="Bookman Old Style" pitchFamily="18" charset="0"/>
              </a:rPr>
              <a:t>клиентов? Издание </a:t>
            </a:r>
            <a:r>
              <a:rPr lang="ru-RU" sz="1200" dirty="0">
                <a:latin typeface="Bookman Old Style" pitchFamily="18" charset="0"/>
              </a:rPr>
              <a:t>раскрывает секреты организации дела: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Определение оптимального перечня услуг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Подбор и обучение персонала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Стимулирование сотрудников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Создание программы продвижения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Методы привлечения и удержания клиентов</a:t>
            </a:r>
          </a:p>
          <a:p>
            <a:r>
              <a:rPr lang="ru-RU" sz="1200" dirty="0">
                <a:latin typeface="Bookman Old Style" pitchFamily="18" charset="0"/>
              </a:rPr>
              <a:t>Прилагаются стандарты, требования  и нормативы по лицензированию и работе салонов красоты.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536" y="3260167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27584" y="3817031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83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1" y="404664"/>
            <a:ext cx="2109877" cy="311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76668" y="476672"/>
            <a:ext cx="5827779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Уланов</a:t>
            </a:r>
            <a:r>
              <a:rPr lang="ru-RU" sz="1200" dirty="0" smtClean="0">
                <a:latin typeface="Bookman Old Style" pitchFamily="18" charset="0"/>
              </a:rPr>
              <a:t> Андрей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Кофейня</a:t>
            </a:r>
            <a:r>
              <a:rPr lang="ru-RU" sz="1200" b="1" dirty="0">
                <a:latin typeface="Bookman Old Style" pitchFamily="18" charset="0"/>
              </a:rPr>
              <a:t>: </a:t>
            </a:r>
            <a:r>
              <a:rPr lang="ru-RU" sz="1200" dirty="0">
                <a:latin typeface="Bookman Old Style" pitchFamily="18" charset="0"/>
              </a:rPr>
              <a:t>с чего начать, как преуспеть : советы владельцам и управляющим 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2011 г. </a:t>
            </a:r>
          </a:p>
          <a:p>
            <a:r>
              <a:rPr lang="ru-RU" sz="1200" dirty="0" smtClean="0">
                <a:latin typeface="Bookman Old Style" pitchFamily="18" charset="0"/>
              </a:rPr>
              <a:t>173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780302"/>
            <a:ext cx="4037316" cy="2145268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Андрей </a:t>
            </a:r>
            <a:r>
              <a:rPr lang="ru-RU" sz="1200" dirty="0">
                <a:latin typeface="Bookman Old Style" pitchFamily="18" charset="0"/>
              </a:rPr>
              <a:t>Уланов – выпускник факультета общего менеджмента Санкт-Петербургского инженерно-экономического университета. В кофейном бизнесе с 1996 года. В Санкт-Петербурге помогал в реализации проектов: «Кофейный дом Гурме», «Кафе Марко», «Джеймс Кук», «</a:t>
            </a:r>
            <a:r>
              <a:rPr lang="ru-RU" sz="1200" dirty="0" err="1">
                <a:latin typeface="Bookman Old Style" pitchFamily="18" charset="0"/>
              </a:rPr>
              <a:t>Барабу</a:t>
            </a:r>
            <a:r>
              <a:rPr lang="ru-RU" sz="1200" dirty="0">
                <a:latin typeface="Bookman Old Style" pitchFamily="18" charset="0"/>
              </a:rPr>
              <a:t> кофе». Принимал непосредственное участие в организации и управлении </a:t>
            </a:r>
            <a:r>
              <a:rPr lang="ru-RU" sz="1200" dirty="0" smtClean="0">
                <a:latin typeface="Bookman Old Style" pitchFamily="18" charset="0"/>
              </a:rPr>
              <a:t>кофейнями «</a:t>
            </a:r>
            <a:r>
              <a:rPr lang="ru-RU" sz="1200" dirty="0" err="1" smtClean="0">
                <a:latin typeface="Bookman Old Style" pitchFamily="18" charset="0"/>
              </a:rPr>
              <a:t>Эльдорадокофе</a:t>
            </a:r>
            <a:r>
              <a:rPr lang="ru-RU" sz="1200" dirty="0">
                <a:latin typeface="Bookman Old Style" pitchFamily="18" charset="0"/>
              </a:rPr>
              <a:t>», «</a:t>
            </a:r>
            <a:r>
              <a:rPr lang="ru-RU" sz="1200" dirty="0" err="1">
                <a:latin typeface="Bookman Old Style" pitchFamily="18" charset="0"/>
              </a:rPr>
              <a:t>Абрикосовъ</a:t>
            </a:r>
            <a:r>
              <a:rPr lang="ru-RU" sz="1200" dirty="0">
                <a:latin typeface="Bookman Old Style" pitchFamily="18" charset="0"/>
              </a:rPr>
              <a:t>», «</a:t>
            </a:r>
            <a:r>
              <a:rPr lang="ru-RU" sz="1200" dirty="0" err="1">
                <a:latin typeface="Bookman Old Style" pitchFamily="18" charset="0"/>
              </a:rPr>
              <a:t>Бомбилья</a:t>
            </a:r>
            <a:r>
              <a:rPr lang="ru-RU" sz="1200" dirty="0">
                <a:latin typeface="Bookman Old Style" pitchFamily="18" charset="0"/>
              </a:rPr>
              <a:t> &amp; </a:t>
            </a:r>
            <a:r>
              <a:rPr lang="ru-RU" sz="1200" dirty="0" err="1">
                <a:latin typeface="Bookman Old Style" pitchFamily="18" charset="0"/>
              </a:rPr>
              <a:t>Калебаса</a:t>
            </a:r>
            <a:r>
              <a:rPr lang="ru-RU" sz="1200" dirty="0">
                <a:latin typeface="Bookman Old Style" pitchFamily="18" charset="0"/>
              </a:rPr>
              <a:t>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031" y="4077072"/>
            <a:ext cx="8208912" cy="234957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Книга </a:t>
            </a:r>
            <a:r>
              <a:rPr lang="ru-RU" sz="1200" dirty="0">
                <a:latin typeface="Bookman Old Style" pitchFamily="18" charset="0"/>
              </a:rPr>
              <a:t>будет интересна тем, кто планирует открыть кофейное заведение, а также владельцам и управляющим кофеен. Автор дает практические знания, основываясь на конкретных примерах из собственного опыта: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проработать основную концепцию кофейного заведения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выбрать месторасположение будущей кофейни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Каким образом максимально эффективно учесть возможности помещения, организовать и провести дизайнерские и строительные работы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спланировать и внедрить процессы по функционированию кофейни, разработать меню, подобрать персонал, а также внедрить программу лояльности клиентов</a:t>
            </a:r>
          </a:p>
          <a:p>
            <a:r>
              <a:rPr lang="ru-RU" sz="1200" dirty="0">
                <a:latin typeface="Bookman Old Style" pitchFamily="18" charset="0"/>
              </a:rPr>
              <a:t>В издании приведены реальные и успешно работающие процедуры и методики, которые можно использовать для конкретного предприятия.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41024" y="2060848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76668" y="2873997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4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0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476672"/>
            <a:ext cx="1880565" cy="28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440160"/>
            <a:ext cx="6048672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Затуливетров</a:t>
            </a:r>
            <a:r>
              <a:rPr lang="ru-RU" sz="1200" dirty="0" smtClean="0">
                <a:latin typeface="Bookman Old Style" pitchFamily="18" charset="0"/>
              </a:rPr>
              <a:t> Александр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Ресторан</a:t>
            </a:r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  советы владельцам и управляющим 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2007 г.</a:t>
            </a:r>
          </a:p>
          <a:p>
            <a:r>
              <a:rPr lang="ru-RU" sz="1200" dirty="0" smtClean="0">
                <a:latin typeface="Bookman Old Style" pitchFamily="18" charset="0"/>
              </a:rPr>
              <a:t>221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744842"/>
            <a:ext cx="4320479" cy="1532334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Александр </a:t>
            </a:r>
            <a:r>
              <a:rPr lang="ru-RU" sz="1200" dirty="0" err="1">
                <a:latin typeface="Bookman Old Style" pitchFamily="18" charset="0"/>
              </a:rPr>
              <a:t>Затуливетров</a:t>
            </a:r>
            <a:r>
              <a:rPr lang="ru-RU" sz="1200" dirty="0">
                <a:latin typeface="Bookman Old Style" pitchFamily="18" charset="0"/>
              </a:rPr>
              <a:t> – известный петербургский ресторатор, принимавший участие в реализации десяти успешных ресторанных проектов Санкт-Петербурга, среди которых «Греческая таверна ОЛИВА», «</a:t>
            </a:r>
            <a:r>
              <a:rPr lang="ru-RU" sz="1200" dirty="0" err="1">
                <a:latin typeface="Bookman Old Style" pitchFamily="18" charset="0"/>
              </a:rPr>
              <a:t>Мариус</a:t>
            </a:r>
            <a:r>
              <a:rPr lang="ru-RU" sz="1200" dirty="0">
                <a:latin typeface="Bookman Old Style" pitchFamily="18" charset="0"/>
              </a:rPr>
              <a:t>-Паб», кофейня «РО», «</a:t>
            </a:r>
            <a:r>
              <a:rPr lang="ru-RU" sz="1200" dirty="0" err="1">
                <a:latin typeface="Bookman Old Style" pitchFamily="18" charset="0"/>
              </a:rPr>
              <a:t>Black&amp;White</a:t>
            </a:r>
            <a:r>
              <a:rPr lang="ru-RU" sz="1200" dirty="0">
                <a:latin typeface="Bookman Old Style" pitchFamily="18" charset="0"/>
              </a:rPr>
              <a:t>», «Галерея Кофе-Брейк».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832" y="3501008"/>
            <a:ext cx="8208912" cy="292846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100" dirty="0" smtClean="0">
                <a:latin typeface="Bookman Old Style" pitchFamily="18" charset="0"/>
              </a:rPr>
              <a:t>Книга </a:t>
            </a:r>
            <a:r>
              <a:rPr lang="ru-RU" sz="1100" dirty="0">
                <a:latin typeface="Bookman Old Style" pitchFamily="18" charset="0"/>
              </a:rPr>
              <a:t>о том, как открываются рестораны. И в, не меньшей степени о том, как, когда и почему они закрываются. При открытии ресторана многие предприниматели не в полной мере осознают те трудности, с которыми им придется столкнуться как на этапе строительства, так и в процессе дальнейшего управления: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начать свой ресторанный бизнес и преуспеть в нем?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избегать конфликтов между управляющим и собственником, чтобы перспективные проекты работали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сделать так, чтобы персонал работал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Какие тайны хранит меню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Технологии успешного управления рестораном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Стратегии выхода на безубыточность и рентабельность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Рекомендации по избеганию воровства и защите своих инвестиций</a:t>
            </a:r>
          </a:p>
          <a:p>
            <a:r>
              <a:rPr lang="ru-RU" sz="1100" dirty="0" smtClean="0">
                <a:latin typeface="Bookman Old Style" pitchFamily="18" charset="0"/>
              </a:rPr>
              <a:t>Дается пошаговый </a:t>
            </a:r>
            <a:r>
              <a:rPr lang="ru-RU" sz="1100" dirty="0">
                <a:latin typeface="Bookman Old Style" pitchFamily="18" charset="0"/>
              </a:rPr>
              <a:t>план открытия ресторана, представлены уникальные советы по выживанию в первый год работы, анализ ярких решений и типичных ошибок, сопровождающих открытие и работу заведения общественного питания.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52737" y="198884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452736" y="2718948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74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08912" cy="1055608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ookman Old Style" pitchFamily="18" charset="0"/>
              </a:rPr>
              <a:t>     Книги </a:t>
            </a:r>
            <a:r>
              <a:rPr lang="ru-RU" sz="1400" b="1" dirty="0">
                <a:latin typeface="Bookman Old Style" pitchFamily="18" charset="0"/>
              </a:rPr>
              <a:t>по предпринимательству написаны опытными бизнесменами, которые дают множество полезной информации о том, как создать успешную компанию в России, как взаимодействовать с органами власти, как добиться максимальной прибыли и превзойти конкурентов.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253" y="1922199"/>
            <a:ext cx="3312368" cy="4078545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Представленная </a:t>
            </a:r>
            <a:r>
              <a:rPr lang="ru-RU" sz="1200" dirty="0">
                <a:latin typeface="Bookman Old Style" pitchFamily="18" charset="0"/>
              </a:rPr>
              <a:t>серия книг «</a:t>
            </a:r>
            <a:r>
              <a:rPr lang="ru-RU" sz="1200" b="1" dirty="0">
                <a:latin typeface="Bookman Old Style" pitchFamily="18" charset="0"/>
              </a:rPr>
              <a:t>Начать и преуспеть</a:t>
            </a:r>
            <a:r>
              <a:rPr lang="ru-RU" sz="1200" b="1" dirty="0" smtClean="0">
                <a:latin typeface="Bookman Old Style" pitchFamily="18" charset="0"/>
              </a:rPr>
              <a:t>» </a:t>
            </a:r>
            <a:r>
              <a:rPr lang="ru-RU" sz="1200" dirty="0">
                <a:latin typeface="Bookman Old Style" pitchFamily="18" charset="0"/>
              </a:rPr>
              <a:t>издательства </a:t>
            </a:r>
            <a:r>
              <a:rPr lang="ru-RU" sz="1200" b="1" dirty="0">
                <a:latin typeface="Bookman Old Style" pitchFamily="18" charset="0"/>
              </a:rPr>
              <a:t>«Питер</a:t>
            </a:r>
            <a:r>
              <a:rPr lang="ru-RU" sz="1200" b="1" dirty="0" smtClean="0">
                <a:latin typeface="Bookman Old Style" pitchFamily="18" charset="0"/>
              </a:rPr>
              <a:t>», </a:t>
            </a:r>
            <a:r>
              <a:rPr lang="ru-RU" sz="1200" dirty="0" smtClean="0">
                <a:latin typeface="Bookman Old Style" pitchFamily="18" charset="0"/>
              </a:rPr>
              <a:t>а</a:t>
            </a:r>
            <a:r>
              <a:rPr lang="en-US" sz="1200" dirty="0" smtClean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также другие книги из фонда библиотеки, посвященные созданию и развитию своего бизнеса  -</a:t>
            </a:r>
            <a:r>
              <a:rPr lang="en-US" sz="1200" dirty="0" smtClean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это  </a:t>
            </a:r>
            <a:r>
              <a:rPr lang="ru-RU" sz="1200" dirty="0">
                <a:latin typeface="Bookman Old Style" pitchFamily="18" charset="0"/>
              </a:rPr>
              <a:t>сборники пошаговых инструкций, рекомендаций и секретов для желающих получить практические советы по открытию и успешному управлению бизнесом и как сделать его максимально </a:t>
            </a:r>
            <a:r>
              <a:rPr lang="ru-RU" sz="1200" dirty="0" smtClean="0">
                <a:latin typeface="Bookman Old Style" pitchFamily="18" charset="0"/>
              </a:rPr>
              <a:t>прибыльным.</a:t>
            </a:r>
          </a:p>
          <a:p>
            <a:r>
              <a:rPr lang="ru-RU" sz="1200" dirty="0" smtClean="0">
                <a:latin typeface="Bookman Old Style" pitchFamily="18" charset="0"/>
              </a:rPr>
              <a:t>     Издания </a:t>
            </a:r>
            <a:r>
              <a:rPr lang="ru-RU" sz="1200" dirty="0">
                <a:latin typeface="Bookman Old Style" pitchFamily="18" charset="0"/>
              </a:rPr>
              <a:t>представляют </a:t>
            </a:r>
            <a:r>
              <a:rPr lang="ru-RU" sz="1200" b="1" dirty="0">
                <a:latin typeface="Bookman Old Style" pitchFamily="18" charset="0"/>
              </a:rPr>
              <a:t>различные сферы деятельности</a:t>
            </a:r>
            <a:r>
              <a:rPr lang="ru-RU" sz="1200" dirty="0" smtClean="0">
                <a:latin typeface="Bookman Old Style" pitchFamily="18" charset="0"/>
              </a:rPr>
              <a:t>:</a:t>
            </a: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Bookman Old Style" pitchFamily="18" charset="0"/>
              </a:rPr>
              <a:t>интернет-торговля</a:t>
            </a:r>
            <a:r>
              <a:rPr lang="ru-RU" sz="1200" dirty="0" smtClean="0">
                <a:latin typeface="Bookman Old Style" pitchFamily="18" charset="0"/>
              </a:rPr>
              <a:t>,</a:t>
            </a:r>
            <a:r>
              <a:rPr lang="ru-RU" sz="1200" dirty="0">
                <a:solidFill>
                  <a:schemeClr val="tx1"/>
                </a:solidFill>
                <a:latin typeface="Bookman Old Style" pitchFamily="18" charset="0"/>
              </a:rPr>
              <a:t> детские </a:t>
            </a: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клубы,</a:t>
            </a:r>
            <a:r>
              <a:rPr lang="ru-RU" sz="1200" dirty="0" smtClean="0">
                <a:latin typeface="Bookman Old Style" pitchFamily="18" charset="0"/>
              </a:rPr>
              <a:t> гостиничный </a:t>
            </a:r>
            <a:r>
              <a:rPr lang="ru-RU" sz="1200" dirty="0">
                <a:latin typeface="Bookman Old Style" pitchFamily="18" charset="0"/>
              </a:rPr>
              <a:t>бизнес, туризм, предприятия сферы обслуживания и общественного питания, </a:t>
            </a:r>
            <a:r>
              <a:rPr lang="ru-RU" sz="1200" dirty="0" smtClean="0">
                <a:latin typeface="Bookman Old Style" pitchFamily="18" charset="0"/>
              </a:rPr>
              <a:t>автомойки и </a:t>
            </a:r>
            <a:r>
              <a:rPr lang="ru-RU" sz="1200" dirty="0">
                <a:latin typeface="Bookman Old Style" pitchFamily="18" charset="0"/>
              </a:rPr>
              <a:t>др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812363"/>
            <a:ext cx="4680520" cy="439269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Возможна </a:t>
            </a:r>
            <a:r>
              <a:rPr lang="ru-RU" sz="1200" b="1" dirty="0">
                <a:latin typeface="Bookman Old Style" pitchFamily="18" charset="0"/>
              </a:rPr>
              <a:t>электронная доставка </a:t>
            </a:r>
            <a:r>
              <a:rPr lang="ru-RU" sz="1200" dirty="0" smtClean="0">
                <a:latin typeface="Bookman Old Style" pitchFamily="18" charset="0"/>
              </a:rPr>
              <a:t>заинтересовавших Вас документов</a:t>
            </a:r>
            <a:r>
              <a:rPr lang="ru-RU" sz="1200" dirty="0">
                <a:latin typeface="Bookman Old Style" pitchFamily="18" charset="0"/>
              </a:rPr>
              <a:t>, представленных в данной презентации. Необходимые данные для заказа  - в прилагаемом списке </a:t>
            </a:r>
            <a:r>
              <a:rPr lang="ru-RU" sz="1200" dirty="0" smtClean="0">
                <a:latin typeface="Bookman Old Style" pitchFamily="18" charset="0"/>
              </a:rPr>
              <a:t>книг:</a:t>
            </a:r>
          </a:p>
          <a:p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     Можно </a:t>
            </a:r>
            <a:r>
              <a:rPr lang="ru-RU" sz="1200" dirty="0">
                <a:latin typeface="Bookman Old Style" pitchFamily="18" charset="0"/>
              </a:rPr>
              <a:t>заказать копии в объеме </a:t>
            </a:r>
            <a:r>
              <a:rPr lang="ru-RU" sz="1200" b="1" dirty="0">
                <a:latin typeface="Bookman Old Style" pitchFamily="18" charset="0"/>
              </a:rPr>
              <a:t>не более 30 % </a:t>
            </a:r>
            <a:r>
              <a:rPr lang="ru-RU" sz="1200" dirty="0">
                <a:latin typeface="Bookman Old Style" pitchFamily="18" charset="0"/>
              </a:rPr>
              <a:t>издания. </a:t>
            </a:r>
            <a:r>
              <a:rPr lang="ru-RU" sz="1200" b="1" dirty="0">
                <a:latin typeface="Bookman Old Style" pitchFamily="18" charset="0"/>
              </a:rPr>
              <a:t>Копирование изданий в полном объеме не выполняется.</a:t>
            </a:r>
          </a:p>
          <a:p>
            <a:r>
              <a:rPr lang="ru-RU" sz="1200" dirty="0">
                <a:latin typeface="Bookman Old Style" pitchFamily="18" charset="0"/>
              </a:rPr>
              <a:t> Электронные копии документов пересылаются по указанному Вами адресу электронной почты.</a:t>
            </a:r>
          </a:p>
          <a:p>
            <a:r>
              <a:rPr lang="ru-RU" sz="1200" dirty="0">
                <a:solidFill>
                  <a:schemeClr val="tx1"/>
                </a:solidFill>
                <a:latin typeface="Bookman Old Style" pitchFamily="18" charset="0"/>
              </a:rPr>
              <a:t>     </a:t>
            </a:r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Bookman Old Style" pitchFamily="18" charset="0"/>
              </a:rPr>
              <a:t>соответствии с законодательством об охране авторских прав </a:t>
            </a:r>
            <a:r>
              <a:rPr lang="ru-RU" sz="1200" dirty="0">
                <a:solidFill>
                  <a:schemeClr val="tx1"/>
                </a:solidFill>
                <a:latin typeface="Bookman Old Style" pitchFamily="18" charset="0"/>
              </a:rPr>
              <a:t>(Гражданский кодекс РФ, часть 4) полученные </a:t>
            </a:r>
            <a:r>
              <a:rPr lang="ru-RU" sz="1200" b="1" dirty="0">
                <a:solidFill>
                  <a:schemeClr val="tx1"/>
                </a:solidFill>
                <a:latin typeface="Bookman Old Style" pitchFamily="18" charset="0"/>
              </a:rPr>
              <a:t>электронные копии </a:t>
            </a:r>
            <a:r>
              <a:rPr lang="ru-RU" sz="1200" dirty="0">
                <a:solidFill>
                  <a:schemeClr val="tx1"/>
                </a:solidFill>
                <a:latin typeface="Bookman Old Style" pitchFamily="18" charset="0"/>
              </a:rPr>
              <a:t>документов пользователь может использовать </a:t>
            </a:r>
            <a:r>
              <a:rPr lang="ru-RU" sz="1200" b="1" dirty="0">
                <a:solidFill>
                  <a:schemeClr val="tx1"/>
                </a:solidFill>
                <a:latin typeface="Bookman Old Style" pitchFamily="18" charset="0"/>
              </a:rPr>
              <a:t>исключительно только в научных и образовательных целях.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     Для </a:t>
            </a:r>
            <a:r>
              <a:rPr lang="ru-RU" sz="1200" dirty="0">
                <a:solidFill>
                  <a:schemeClr val="tx1"/>
                </a:solidFill>
                <a:latin typeface="Bookman Old Style" pitchFamily="18" charset="0"/>
              </a:rPr>
              <a:t>выполнения заказа необходимо заполнить </a:t>
            </a:r>
            <a:r>
              <a:rPr lang="ru-RU" sz="1200" b="1" dirty="0">
                <a:solidFill>
                  <a:schemeClr val="tx1"/>
                </a:solidFill>
                <a:latin typeface="Bookman Old Style" pitchFamily="18" charset="0"/>
              </a:rPr>
              <a:t>электронную форму </a:t>
            </a:r>
            <a:r>
              <a:rPr lang="ru-RU" sz="1200" dirty="0">
                <a:solidFill>
                  <a:schemeClr val="tx1"/>
                </a:solidFill>
                <a:latin typeface="Bookman Old Style" pitchFamily="18" charset="0"/>
              </a:rPr>
              <a:t>по ссылке: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   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473730" y="2842101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2"/>
              </a:rPr>
              <a:t>Список книг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022558" y="5430953"/>
            <a:ext cx="1584325" cy="510778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Электронная доставка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9" y="404663"/>
            <a:ext cx="2287711" cy="334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80724" y="413385"/>
            <a:ext cx="5472608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Мтвралашвили</a:t>
            </a:r>
            <a:r>
              <a:rPr lang="ru-RU" sz="1200" dirty="0" smtClean="0">
                <a:latin typeface="Bookman Old Style" pitchFamily="18" charset="0"/>
              </a:rPr>
              <a:t> Георгий</a:t>
            </a:r>
          </a:p>
          <a:p>
            <a:r>
              <a:rPr lang="ru-RU" sz="1200" b="1" dirty="0" smtClean="0">
                <a:latin typeface="Bookman Old Style" pitchFamily="18" charset="0"/>
              </a:rPr>
              <a:t>    Прибыльный </a:t>
            </a:r>
            <a:r>
              <a:rPr lang="ru-RU" sz="1200" b="1" dirty="0">
                <a:latin typeface="Bookman Old Style" pitchFamily="18" charset="0"/>
              </a:rPr>
              <a:t>ресторан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2011 г.</a:t>
            </a:r>
          </a:p>
          <a:p>
            <a:r>
              <a:rPr lang="ru-RU" sz="1200" dirty="0" smtClean="0">
                <a:latin typeface="Bookman Old Style" pitchFamily="18" charset="0"/>
              </a:rPr>
              <a:t>255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833614"/>
            <a:ext cx="5621492" cy="2145268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Bookman Old Style" pitchFamily="18" charset="0"/>
              </a:rPr>
              <a:t>     </a:t>
            </a:r>
            <a:r>
              <a:rPr lang="ru-RU" sz="1200" dirty="0" smtClean="0">
                <a:latin typeface="Bookman Old Style" pitchFamily="18" charset="0"/>
              </a:rPr>
              <a:t>Георгий </a:t>
            </a:r>
            <a:r>
              <a:rPr lang="ru-RU" sz="1200" dirty="0" err="1">
                <a:latin typeface="Bookman Old Style" pitchFamily="18" charset="0"/>
              </a:rPr>
              <a:t>Мтвралашвили</a:t>
            </a:r>
            <a:r>
              <a:rPr lang="ru-RU" sz="1200" dirty="0">
                <a:latin typeface="Bookman Old Style" pitchFamily="18" charset="0"/>
              </a:rPr>
              <a:t> – известный санкт-петербургский управляющий, тренер в области </a:t>
            </a:r>
            <a:r>
              <a:rPr lang="ru-RU" sz="1200" dirty="0" err="1">
                <a:latin typeface="Bookman Old Style" pitchFamily="18" charset="0"/>
              </a:rPr>
              <a:t>командообразования</a:t>
            </a:r>
            <a:r>
              <a:rPr lang="ru-RU" sz="1200" dirty="0">
                <a:latin typeface="Bookman Old Style" pitchFamily="18" charset="0"/>
              </a:rPr>
              <a:t> и консультант по сервисным технологиям для </a:t>
            </a:r>
            <a:r>
              <a:rPr lang="en-US" sz="1200" dirty="0">
                <a:latin typeface="Bookman Old Style" pitchFamily="18" charset="0"/>
              </a:rPr>
              <a:t>HR</a:t>
            </a:r>
            <a:r>
              <a:rPr lang="ru-RU" sz="1200" dirty="0">
                <a:latin typeface="Bookman Old Style" pitchFamily="18" charset="0"/>
              </a:rPr>
              <a:t>-менеджера в ресторанном бизнесе. Директор и ведущий специалист компании «Бюро ресторанного советника», руководитель нескольких ресторанных проектов. В ресторанном бизнесе с 1990 года. Реализовал более тридцати успешных ресторанных проектов: ресторанные комплексы «</a:t>
            </a:r>
            <a:r>
              <a:rPr lang="en-US" sz="1200" dirty="0">
                <a:latin typeface="Bookman Old Style" pitchFamily="18" charset="0"/>
              </a:rPr>
              <a:t>Le Club</a:t>
            </a:r>
            <a:r>
              <a:rPr lang="ru-RU" sz="1200" dirty="0">
                <a:latin typeface="Bookman Old Style" pitchFamily="18" charset="0"/>
              </a:rPr>
              <a:t>» и «Два капитана», ресторанная группа «Тритон», рестораны «Родео-Бар», «Садко» гостиницы «</a:t>
            </a:r>
            <a:r>
              <a:rPr lang="en-US" sz="1200" dirty="0">
                <a:latin typeface="Bookman Old Style" pitchFamily="18" charset="0"/>
              </a:rPr>
              <a:t>Grand Hotel Europe</a:t>
            </a:r>
            <a:r>
              <a:rPr lang="ru-RU" sz="1200" dirty="0">
                <a:latin typeface="Bookman Old Style" pitchFamily="18" charset="0"/>
              </a:rPr>
              <a:t>» и др.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967" y="4694761"/>
            <a:ext cx="8249365" cy="1532334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Издание раскрывает секреты организации дела: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подбирать, обучать и развивать персонал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Каким образом организовать работу кухни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Какую ценовую политику применять, чтобы меню было продаваемым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привлечь гостей и сделать так, чтобы они к вам возвращались</a:t>
            </a:r>
          </a:p>
          <a:p>
            <a:r>
              <a:rPr lang="ru-RU" sz="1200" dirty="0">
                <a:latin typeface="Bookman Old Style" pitchFamily="18" charset="0"/>
              </a:rPr>
              <a:t>Рассмотрены вопросы создания управленческого учета, оперативного управления, сокращения расходов, инвентаризации.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63613" y="4251863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04048" y="4251863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55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699" y="404665"/>
            <a:ext cx="5832040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Погодин </a:t>
            </a:r>
            <a:r>
              <a:rPr lang="ru-RU" sz="1200" dirty="0" smtClean="0">
                <a:latin typeface="Bookman Old Style" pitchFamily="18" charset="0"/>
              </a:rPr>
              <a:t>Кирилл</a:t>
            </a:r>
          </a:p>
          <a:p>
            <a:r>
              <a:rPr lang="ru-RU" sz="1200" b="1" dirty="0" smtClean="0">
                <a:latin typeface="Bookman Old Style" pitchFamily="18" charset="0"/>
              </a:rPr>
              <a:t>     Ресторан </a:t>
            </a:r>
            <a:r>
              <a:rPr lang="ru-RU" sz="1200" b="1" dirty="0">
                <a:latin typeface="Bookman Old Style" pitchFamily="18" charset="0"/>
              </a:rPr>
              <a:t>выездного обслуживания </a:t>
            </a:r>
            <a:r>
              <a:rPr lang="ru-RU" sz="1200" dirty="0">
                <a:latin typeface="Bookman Old Style" pitchFamily="18" charset="0"/>
              </a:rPr>
              <a:t>(</a:t>
            </a:r>
            <a:r>
              <a:rPr lang="ru-RU" sz="1200" dirty="0" err="1">
                <a:latin typeface="Bookman Old Style" pitchFamily="18" charset="0"/>
              </a:rPr>
              <a:t>кейтеринг</a:t>
            </a:r>
            <a:r>
              <a:rPr lang="ru-RU" sz="1200" dirty="0">
                <a:latin typeface="Bookman Old Style" pitchFamily="18" charset="0"/>
              </a:rPr>
              <a:t>) : с чего начать, как преуспеть : советы владельцам и управляющим 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2012 г.</a:t>
            </a:r>
          </a:p>
          <a:p>
            <a:r>
              <a:rPr lang="ru-RU" sz="1200" dirty="0" smtClean="0">
                <a:latin typeface="Bookman Old Style" pitchFamily="18" charset="0"/>
              </a:rPr>
              <a:t>220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7" y="404665"/>
            <a:ext cx="190147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536" y="1939355"/>
            <a:ext cx="4023319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Кирилл Погодин – независимый консультант по ресторанному и </a:t>
            </a:r>
            <a:r>
              <a:rPr lang="ru-RU" sz="1200" dirty="0" err="1">
                <a:latin typeface="Bookman Old Style" pitchFamily="18" charset="0"/>
              </a:rPr>
              <a:t>кейтеринг</a:t>
            </a:r>
            <a:r>
              <a:rPr lang="ru-RU" sz="1200" dirty="0">
                <a:latin typeface="Bookman Old Style" pitchFamily="18" charset="0"/>
              </a:rPr>
              <a:t>-сервису, руководитель проекта CateringConsulting.ru, эксперт профильных выставок и отраслевых интернет-порталов.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967" y="4005064"/>
            <a:ext cx="8249772" cy="2145268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В </a:t>
            </a:r>
            <a:r>
              <a:rPr lang="ru-RU" sz="1200" dirty="0">
                <a:latin typeface="Bookman Old Style" pitchFamily="18" charset="0"/>
              </a:rPr>
              <a:t>книге освещены основные этапы запуска ресторана выездного обслуживания, даны ответы на самые насущные и практичные вопросы, которые раньше некому было задать: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организовать </a:t>
            </a:r>
            <a:r>
              <a:rPr lang="ru-RU" sz="1200" dirty="0" err="1">
                <a:latin typeface="Bookman Old Style" pitchFamily="18" charset="0"/>
              </a:rPr>
              <a:t>кейтеринг</a:t>
            </a:r>
            <a:r>
              <a:rPr lang="ru-RU" sz="1200" dirty="0">
                <a:latin typeface="Bookman Old Style" pitchFamily="18" charset="0"/>
              </a:rPr>
              <a:t>-обслуживание без опыта, связей, первоначального капитала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просчитать возможные доходы и расходы, срок окупаемости и прибыль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разрекламировать данный вид услуг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Где брать клиентов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и где нанимать и обучать персонал</a:t>
            </a:r>
          </a:p>
          <a:p>
            <a:r>
              <a:rPr lang="ru-RU" sz="1200" dirty="0">
                <a:latin typeface="Bookman Old Style" pitchFamily="18" charset="0"/>
              </a:rPr>
              <a:t>Для тех, кто планирует открыть ресторан выездного обслуживание и сделать его максимально прибыльным. Материал дополнен фотографиями крупнейших ресторанов выездного обслуживания России.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71800" y="2077718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02756" y="290651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58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04664"/>
            <a:ext cx="6192688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Мохова</a:t>
            </a:r>
            <a:r>
              <a:rPr lang="ru-RU" sz="1200" dirty="0" smtClean="0">
                <a:latin typeface="Bookman Old Style" pitchFamily="18" charset="0"/>
              </a:rPr>
              <a:t> Юлия, </a:t>
            </a:r>
            <a:r>
              <a:rPr lang="ru-RU" sz="1200" b="1" dirty="0" smtClean="0">
                <a:latin typeface="Bookman Old Style" pitchFamily="18" charset="0"/>
              </a:rPr>
              <a:t>Мохов</a:t>
            </a:r>
            <a:r>
              <a:rPr lang="ru-RU" sz="1200" dirty="0" smtClean="0">
                <a:latin typeface="Bookman Old Style" pitchFamily="18" charset="0"/>
              </a:rPr>
              <a:t> Георгий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Турфирма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2009 г.</a:t>
            </a:r>
          </a:p>
          <a:p>
            <a:r>
              <a:rPr lang="ru-RU" sz="1200" dirty="0" smtClean="0">
                <a:latin typeface="Bookman Old Style" pitchFamily="18" charset="0"/>
              </a:rPr>
              <a:t>235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4" y="476672"/>
            <a:ext cx="1760393" cy="260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82776" y="1719947"/>
            <a:ext cx="6265688" cy="141315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Bookman Old Style" pitchFamily="18" charset="0"/>
              </a:rPr>
              <a:t>    Юлия </a:t>
            </a:r>
            <a:r>
              <a:rPr lang="ru-RU" sz="1100" dirty="0">
                <a:latin typeface="Bookman Old Style" pitchFamily="18" charset="0"/>
              </a:rPr>
              <a:t>Мохова – маркетолог, специалист по продвижению услуг в сфере туризма, руководитель изданий профессиональной серии компании «</a:t>
            </a:r>
            <a:r>
              <a:rPr lang="ru-RU" sz="1100" dirty="0" err="1">
                <a:latin typeface="Bookman Old Style" pitchFamily="18" charset="0"/>
              </a:rPr>
              <a:t>Тревел</a:t>
            </a:r>
            <a:r>
              <a:rPr lang="ru-RU" sz="1100" dirty="0">
                <a:latin typeface="Bookman Old Style" pitchFamily="18" charset="0"/>
              </a:rPr>
              <a:t> Эксперт», разработчик практического курса «Организация турфирмы от А до Я», генеральный директор Консалтинговой группы «</a:t>
            </a:r>
            <a:r>
              <a:rPr lang="ru-RU" sz="1100" dirty="0" err="1">
                <a:latin typeface="Bookman Old Style" pitchFamily="18" charset="0"/>
              </a:rPr>
              <a:t>Тревел</a:t>
            </a:r>
            <a:r>
              <a:rPr lang="ru-RU" sz="1100" dirty="0">
                <a:latin typeface="Bookman Old Style" pitchFamily="18" charset="0"/>
              </a:rPr>
              <a:t> Экспорт».</a:t>
            </a:r>
          </a:p>
          <a:p>
            <a:endParaRPr lang="ru-RU" sz="1100" dirty="0" smtClean="0">
              <a:latin typeface="Bookman Old Style" pitchFamily="18" charset="0"/>
            </a:endParaRPr>
          </a:p>
          <a:p>
            <a:r>
              <a:rPr lang="ru-RU" sz="1100" dirty="0">
                <a:latin typeface="Bookman Old Style" pitchFamily="18" charset="0"/>
              </a:rPr>
              <a:t> </a:t>
            </a:r>
            <a:r>
              <a:rPr lang="ru-RU" sz="1100" dirty="0" smtClean="0">
                <a:latin typeface="Bookman Old Style" pitchFamily="18" charset="0"/>
              </a:rPr>
              <a:t>    Георгий </a:t>
            </a:r>
            <a:r>
              <a:rPr lang="ru-RU" sz="1100" dirty="0">
                <a:latin typeface="Bookman Old Style" pitchFamily="18" charset="0"/>
              </a:rPr>
              <a:t>Мохов – практикующий в сфере туризма юрист с 1998 года. Член правления и председатель Правовой комиссии Российского союза туриндустрии.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682" y="3861048"/>
            <a:ext cx="8280920" cy="2536865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latin typeface="Bookman Old Style" pitchFamily="18" charset="0"/>
              </a:rPr>
              <a:t>Как начать туристский бизнес и преуспеть в нем? Из книги вы узнаете: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написать бизнес-план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зарегистрировать компанию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подобрать название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вести бухгалтерию и документооборот турфирмы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выбрать и подготовить офис к работе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подобрать и обучить персонал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выбирать партнёров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Какие существуют методы привлечения и удержания клиентов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>
                <a:latin typeface="Bookman Old Style" pitchFamily="18" charset="0"/>
              </a:rPr>
              <a:t>Как автоматизировать работу турфирмы</a:t>
            </a:r>
          </a:p>
          <a:p>
            <a:r>
              <a:rPr lang="ru-RU" sz="1100" dirty="0">
                <a:latin typeface="Bookman Old Style" pitchFamily="18" charset="0"/>
              </a:rPr>
              <a:t>Учтены последние законодательные изменения в сфере туризма. Прилагается типовая форма туристической путевки, данные по популярности отдельных стран среди граждан РФ, список компаний, предлагающих франшизу, перечень информационных ресурсов для бизнеса, нормативные акты и другое.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843808" y="3358926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16612" y="3358925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1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512317" cy="222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73571" y="404664"/>
            <a:ext cx="6002885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Ватутин</a:t>
            </a:r>
            <a:r>
              <a:rPr lang="ru-RU" sz="1200" dirty="0" smtClean="0">
                <a:latin typeface="Bookman Old Style" pitchFamily="18" charset="0"/>
              </a:rPr>
              <a:t> Сергей, </a:t>
            </a:r>
            <a:r>
              <a:rPr lang="ru-RU" sz="1200" b="1" dirty="0" err="1" smtClean="0">
                <a:latin typeface="Bookman Old Style" pitchFamily="18" charset="0"/>
              </a:rPr>
              <a:t>Дашкиев</a:t>
            </a:r>
            <a:r>
              <a:rPr lang="ru-RU" sz="1200" dirty="0" smtClean="0">
                <a:latin typeface="Bookman Old Style" pitchFamily="18" charset="0"/>
              </a:rPr>
              <a:t> Михаил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Прибыльная </a:t>
            </a:r>
            <a:r>
              <a:rPr lang="ru-RU" sz="1200" b="1" dirty="0">
                <a:latin typeface="Bookman Old Style" pitchFamily="18" charset="0"/>
              </a:rPr>
              <a:t>турфирма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2012 г.</a:t>
            </a:r>
          </a:p>
          <a:p>
            <a:r>
              <a:rPr lang="ru-RU" sz="1200" dirty="0" smtClean="0">
                <a:latin typeface="Bookman Old Style" pitchFamily="18" charset="0"/>
              </a:rPr>
              <a:t>208 с.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623254"/>
            <a:ext cx="5976664" cy="180474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100" dirty="0" smtClean="0">
                <a:latin typeface="Bookman Old Style" pitchFamily="18" charset="0"/>
              </a:rPr>
              <a:t>Сергей </a:t>
            </a:r>
            <a:r>
              <a:rPr lang="ru-RU" sz="1100" dirty="0">
                <a:latin typeface="Bookman Old Style" pitchFamily="18" charset="0"/>
              </a:rPr>
              <a:t>Ватутин – выпускник Российской экономической академии им. Г. В. Плеханова, руководитель крупнейшего туристического интернет-портала </a:t>
            </a:r>
            <a:r>
              <a:rPr lang="en-US" sz="1100" dirty="0" err="1">
                <a:latin typeface="Bookman Old Style" pitchFamily="18" charset="0"/>
              </a:rPr>
              <a:t>Turizm</a:t>
            </a:r>
            <a:r>
              <a:rPr lang="ru-RU" sz="1100" dirty="0">
                <a:latin typeface="Bookman Old Style" pitchFamily="18" charset="0"/>
              </a:rPr>
              <a:t>.</a:t>
            </a:r>
            <a:r>
              <a:rPr lang="en-US" sz="1100" dirty="0" err="1">
                <a:latin typeface="Bookman Old Style" pitchFamily="18" charset="0"/>
              </a:rPr>
              <a:t>ru</a:t>
            </a:r>
            <a:r>
              <a:rPr lang="ru-RU" sz="1100" dirty="0">
                <a:latin typeface="Bookman Old Style" pitchFamily="18" charset="0"/>
              </a:rPr>
              <a:t>, а также сети турагентств «1001 Тур» (более 100 офисов по всей России). В 2011 году открыл проект «</a:t>
            </a:r>
            <a:r>
              <a:rPr lang="en-US" sz="1100" dirty="0" err="1">
                <a:latin typeface="Bookman Old Style" pitchFamily="18" charset="0"/>
              </a:rPr>
              <a:t>Turdelo</a:t>
            </a:r>
            <a:r>
              <a:rPr lang="ru-RU" sz="1100" dirty="0">
                <a:latin typeface="Bookman Old Style" pitchFamily="18" charset="0"/>
              </a:rPr>
              <a:t>.</a:t>
            </a:r>
            <a:r>
              <a:rPr lang="en-US" sz="1100" dirty="0" err="1">
                <a:latin typeface="Bookman Old Style" pitchFamily="18" charset="0"/>
              </a:rPr>
              <a:t>ru</a:t>
            </a:r>
            <a:r>
              <a:rPr lang="ru-RU" sz="1100" dirty="0">
                <a:latin typeface="Bookman Old Style" pitchFamily="18" charset="0"/>
              </a:rPr>
              <a:t>», направленный на обучение владельцев турагентств основам успешного туристического бизнеса.</a:t>
            </a:r>
          </a:p>
          <a:p>
            <a:endParaRPr lang="ru-RU" sz="1100" dirty="0" smtClean="0">
              <a:latin typeface="Bookman Old Style" pitchFamily="18" charset="0"/>
            </a:endParaRPr>
          </a:p>
          <a:p>
            <a:r>
              <a:rPr lang="ru-RU" sz="1100" dirty="0" smtClean="0">
                <a:latin typeface="Bookman Old Style" pitchFamily="18" charset="0"/>
              </a:rPr>
              <a:t>     Михаил </a:t>
            </a:r>
            <a:r>
              <a:rPr lang="ru-RU" sz="1100" dirty="0" err="1">
                <a:latin typeface="Bookman Old Style" pitchFamily="18" charset="0"/>
              </a:rPr>
              <a:t>Дашкиев</a:t>
            </a:r>
            <a:r>
              <a:rPr lang="ru-RU" sz="1100" dirty="0">
                <a:latin typeface="Bookman Old Style" pitchFamily="18" charset="0"/>
              </a:rPr>
              <a:t> – выпускник Высшей школы экономики, мастер продаж, управляющий партнер консалтингового агентства «</a:t>
            </a:r>
            <a:r>
              <a:rPr lang="ru-RU" sz="1100" dirty="0" err="1">
                <a:latin typeface="Bookman Old Style" pitchFamily="18" charset="0"/>
              </a:rPr>
              <a:t>Mokselle</a:t>
            </a:r>
            <a:r>
              <a:rPr lang="ru-RU" sz="1100" dirty="0">
                <a:latin typeface="Bookman Old Style" pitchFamily="18" charset="0"/>
              </a:rPr>
              <a:t>» и проекта «Turdelo.ru».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645024"/>
            <a:ext cx="8208912" cy="275820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Издание раскрывает секреты организации дела: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сформировать ассортимент услуг, чтобы зарабатывать круглый год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Какие показатели работы нужно контролировать в первую очередь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сделать из офиса пространство, которое помогает продавать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подобрать и обучить персонал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выгодно работать с туроператорами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Что учесть в рекламе для повышения ее эффективности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грамотно выстроить систему продажи туров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Что предпринять для юридической защищенности компании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увеличит средний чек и прибыльность фирмы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Существующие методы привлечения и удержания клиентов</a:t>
            </a:r>
          </a:p>
          <a:p>
            <a:r>
              <a:rPr lang="ru-RU" sz="1200" dirty="0">
                <a:latin typeface="Bookman Old Style" pitchFamily="18" charset="0"/>
              </a:rPr>
              <a:t>Выигрышная комбинация приумножения своего дохода и расширения точек продаж для занятия лидирующих позиций в турбизнесе.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5536" y="285447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89246" y="3283824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09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76672"/>
            <a:ext cx="5684170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Мусакин</a:t>
            </a:r>
            <a:r>
              <a:rPr lang="ru-RU" sz="1200" dirty="0" smtClean="0">
                <a:latin typeface="Bookman Old Style" pitchFamily="18" charset="0"/>
              </a:rPr>
              <a:t> Алексей</a:t>
            </a:r>
            <a:endParaRPr lang="ru-RU" sz="1200" dirty="0">
              <a:latin typeface="Bookman Old Style" pitchFamily="18" charset="0"/>
            </a:endParaRPr>
          </a:p>
          <a:p>
            <a:r>
              <a:rPr lang="ru-RU" sz="1200" b="1" dirty="0" smtClean="0">
                <a:latin typeface="Bookman Old Style" pitchFamily="18" charset="0"/>
              </a:rPr>
              <a:t>     Малый </a:t>
            </a:r>
            <a:r>
              <a:rPr lang="ru-RU" sz="1200" b="1" dirty="0">
                <a:latin typeface="Bookman Old Style" pitchFamily="18" charset="0"/>
              </a:rPr>
              <a:t>отель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2007 г.</a:t>
            </a:r>
          </a:p>
          <a:p>
            <a:r>
              <a:rPr lang="ru-RU" sz="1200" dirty="0" smtClean="0">
                <a:latin typeface="Bookman Old Style" pitchFamily="18" charset="0"/>
              </a:rPr>
              <a:t>317 с.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872208" cy="275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1916832"/>
            <a:ext cx="3811962" cy="132802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Алексей </a:t>
            </a:r>
            <a:r>
              <a:rPr lang="ru-RU" sz="1200" dirty="0" err="1">
                <a:latin typeface="Bookman Old Style" pitchFamily="18" charset="0"/>
              </a:rPr>
              <a:t>Мусакин</a:t>
            </a:r>
            <a:r>
              <a:rPr lang="ru-RU" sz="1200" dirty="0">
                <a:latin typeface="Bookman Old Style" pitchFamily="18" charset="0"/>
              </a:rPr>
              <a:t> – кандидат экономических наук, генеральный директор отеля «</a:t>
            </a:r>
            <a:r>
              <a:rPr lang="en-US" sz="1200" dirty="0" err="1">
                <a:latin typeface="Bookman Old Style" pitchFamily="18" charset="0"/>
              </a:rPr>
              <a:t>Shelfort</a:t>
            </a:r>
            <a:r>
              <a:rPr lang="ru-RU" sz="1200" dirty="0">
                <a:latin typeface="Bookman Old Style" pitchFamily="18" charset="0"/>
              </a:rPr>
              <a:t>», руководитель консалтинговой компании «Центр развития малых отелей». В гостиничном бизнесе с 2000 года.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933056"/>
            <a:ext cx="8060434" cy="234957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Книга </a:t>
            </a:r>
            <a:r>
              <a:rPr lang="ru-RU" sz="1200" dirty="0">
                <a:latin typeface="Bookman Old Style" pitchFamily="18" charset="0"/>
              </a:rPr>
              <a:t>дает практические знания по всем направлениям управления малым отелем, основываясь на конкретных примерах из реального опыта: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составить бизнес-план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спланировать отель, который будет удобен и постояльцам и обслуживающему персоналу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сформировать цены и ассортимент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Где и как искать клиентов, не имея для этого достаточно средств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рекламировать отель, формировать цены и какие дополнительные услуги лучше предлагать гостям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правильно подбирать, контролировать и поощрять персонал</a:t>
            </a:r>
          </a:p>
          <a:p>
            <a:r>
              <a:rPr lang="ru-RU" sz="1200" dirty="0">
                <a:latin typeface="Bookman Old Style" pitchFamily="18" charset="0"/>
              </a:rPr>
              <a:t>В книге приведены реальные и успешно работающие процедуры и методики, которые можно использовать для конкретного дела.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71800" y="2274376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43808" y="3075317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34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717" y="476672"/>
            <a:ext cx="5589849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Волгин</a:t>
            </a:r>
            <a:r>
              <a:rPr lang="ru-RU" sz="1200" dirty="0" smtClean="0">
                <a:latin typeface="Bookman Old Style" pitchFamily="18" charset="0"/>
              </a:rPr>
              <a:t> Владислав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Малый </a:t>
            </a:r>
            <a:r>
              <a:rPr lang="ru-RU" sz="1200" b="1" dirty="0">
                <a:latin typeface="Bookman Old Style" pitchFamily="18" charset="0"/>
              </a:rPr>
              <a:t>автобизнес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2012 г.</a:t>
            </a:r>
          </a:p>
          <a:p>
            <a:r>
              <a:rPr lang="ru-RU" sz="1200" dirty="0" smtClean="0">
                <a:latin typeface="Bookman Old Style" pitchFamily="18" charset="0"/>
              </a:rPr>
              <a:t>304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2016223" cy="295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74933" y="2060848"/>
            <a:ext cx="5566726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Владислав </a:t>
            </a:r>
            <a:r>
              <a:rPr lang="ru-RU" sz="1200" dirty="0">
                <a:latin typeface="Bookman Old Style" pitchFamily="18" charset="0"/>
              </a:rPr>
              <a:t>Васильевич Волгин – инженер-механик, экономист-международник. Издал более 60 книг для автобизнеса и автомобилистов. Материалы его книг применяются для подготовки лекций в вузах. Автодилеры, автосервисы и автошколы используют его книги для обучения специалистов.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8159014" cy="1532334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В книге приведена информация для инвесторов и предпринимателей: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организовать бизнес-процессы на малых и средних предприятиях автобизнеса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организовать прокатную фирму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организовать торговлю автомобилей с пробегом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организовать независимый автосервис</a:t>
            </a:r>
          </a:p>
          <a:p>
            <a:r>
              <a:rPr lang="ru-RU" sz="1200" dirty="0">
                <a:latin typeface="Bookman Old Style" pitchFamily="18" charset="0"/>
              </a:rPr>
              <a:t>Рассмотрены реально и успешно работающие процедуры и методики, основанные на богатом практическом опыте.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108717" y="3786884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Отрывок</a:t>
            </a:r>
            <a:endParaRPr lang="ru-RU" sz="12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79412" y="3786884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4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232242" y="3684728"/>
            <a:ext cx="1584325" cy="510778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5"/>
              </a:rPr>
              <a:t>Другие книги автора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43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46940"/>
            <a:ext cx="5400600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Дубровский</a:t>
            </a:r>
            <a:r>
              <a:rPr lang="ru-RU" sz="1200" dirty="0" smtClean="0">
                <a:latin typeface="Bookman Old Style" pitchFamily="18" charset="0"/>
              </a:rPr>
              <a:t> Дмитрий</a:t>
            </a:r>
          </a:p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200" b="1" dirty="0" smtClean="0">
                <a:latin typeface="Bookman Old Style" pitchFamily="18" charset="0"/>
              </a:rPr>
              <a:t>Открываем </a:t>
            </a:r>
            <a:r>
              <a:rPr lang="ru-RU" sz="1200" b="1" dirty="0">
                <a:latin typeface="Bookman Old Style" pitchFamily="18" charset="0"/>
              </a:rPr>
              <a:t>автосервис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2011 г.</a:t>
            </a:r>
          </a:p>
          <a:p>
            <a:r>
              <a:rPr lang="ru-RU" sz="1200" dirty="0" smtClean="0">
                <a:latin typeface="Bookman Old Style" pitchFamily="18" charset="0"/>
              </a:rPr>
              <a:t>249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2896"/>
            <a:ext cx="2035980" cy="298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1772816"/>
            <a:ext cx="3672408" cy="1532334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Дмитрий </a:t>
            </a:r>
            <a:r>
              <a:rPr lang="ru-RU" sz="1200" dirty="0">
                <a:latin typeface="Bookman Old Style" pitchFamily="18" charset="0"/>
              </a:rPr>
              <a:t>Дубровский – бизнес-тренер, независимый консультант. Занимается проектом по обучению владельцев независимых автосервисов и автомоек извлекать из бизнеса максимум прибыли.  С 2004 года ведет предпринимательскую деятельность.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728" y="3933056"/>
            <a:ext cx="8208912" cy="234957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В </a:t>
            </a:r>
            <a:r>
              <a:rPr lang="ru-RU" sz="1200" dirty="0">
                <a:latin typeface="Bookman Old Style" pitchFamily="18" charset="0"/>
              </a:rPr>
              <a:t>книге рассмотрены такие аспекты работы, как диагностика, </a:t>
            </a:r>
            <a:r>
              <a:rPr lang="ru-RU" sz="1200" dirty="0" err="1">
                <a:latin typeface="Bookman Old Style" pitchFamily="18" charset="0"/>
              </a:rPr>
              <a:t>шиномонтаж</a:t>
            </a:r>
            <a:r>
              <a:rPr lang="ru-RU" sz="1200" dirty="0">
                <a:latin typeface="Bookman Old Style" pitchFamily="18" charset="0"/>
              </a:rPr>
              <a:t>, кузовной ремонт, покраска, мойка, продажа автозапчастей. Также из книги вы узнаете: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составить бизнес-план и бюджет своего предприятия, даже если никогда этим не занимались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арендовать или построить помещение автосервиса с нуля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Какое оборудование выбрать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формировать услуги и цены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Каким образом привлекать клиентов, не имея для этого достаточно средств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правильно подбирать, контролировать и поощрять персонал</a:t>
            </a:r>
          </a:p>
          <a:p>
            <a:r>
              <a:rPr lang="ru-RU" sz="1200" dirty="0">
                <a:latin typeface="Bookman Old Style" pitchFamily="18" charset="0"/>
              </a:rPr>
              <a:t>Приведены реальные и успешно работающие процедуры и методики, основанные на практическом опыте.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92227" y="2232516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00859" y="2998683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82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1" y="452571"/>
            <a:ext cx="5616624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Дубровский</a:t>
            </a:r>
            <a:r>
              <a:rPr lang="ru-RU" sz="1200" dirty="0" smtClean="0">
                <a:latin typeface="Bookman Old Style" pitchFamily="18" charset="0"/>
              </a:rPr>
              <a:t> Дмитрий</a:t>
            </a:r>
          </a:p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200" b="1" dirty="0" smtClean="0">
                <a:latin typeface="Bookman Old Style" pitchFamily="18" charset="0"/>
              </a:rPr>
              <a:t>Автомойка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2009 г.</a:t>
            </a:r>
          </a:p>
          <a:p>
            <a:r>
              <a:rPr lang="ru-RU" sz="1200" dirty="0" smtClean="0">
                <a:latin typeface="Bookman Old Style" pitchFamily="18" charset="0"/>
              </a:rPr>
              <a:t>207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79"/>
            <a:ext cx="2088232" cy="306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1559" y="4246740"/>
            <a:ext cx="8136093" cy="1940957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Издание раскрывает секреты организации дела: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увеличить средний чек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посадить клиентов «на цепь», чтобы они от вас не сбежали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Каким образом расширить перечень услуг, не прилагая дополнительных усилий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получить неиссякаемый поток новых посетителей независимо от сезона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эффективно проводить ценообразование</a:t>
            </a:r>
          </a:p>
          <a:p>
            <a:r>
              <a:rPr lang="ru-RU" sz="1200" dirty="0">
                <a:latin typeface="Bookman Old Style" pitchFamily="18" charset="0"/>
              </a:rPr>
              <a:t>Книга адресована как владельцам и руководителям независимых автосервисов, так и официальным дилерам, которые ищут способы добиться от бизнеса больше прибыли в кратчайшие сроки.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205" y="1844824"/>
            <a:ext cx="3671448" cy="1532334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Дмитрий </a:t>
            </a:r>
            <a:r>
              <a:rPr lang="ru-RU" sz="1200" dirty="0">
                <a:latin typeface="Bookman Old Style" pitchFamily="18" charset="0"/>
              </a:rPr>
              <a:t>Дубровский – бизнес-тренер, независимый консультант. Занимается проектом по обучению владельцев независимых автосервисов и автомоек извлекать из бизнеса максимум прибыли.  С 2004 года ведет предпринимательскую деятельность.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15816" y="2304524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38016" y="3145262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08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48680"/>
            <a:ext cx="5749484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Дубровский</a:t>
            </a:r>
            <a:r>
              <a:rPr lang="ru-RU" sz="1200" dirty="0" smtClean="0">
                <a:latin typeface="Bookman Old Style" pitchFamily="18" charset="0"/>
              </a:rPr>
              <a:t> Дмитрий</a:t>
            </a:r>
          </a:p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200" b="1" dirty="0" smtClean="0">
                <a:latin typeface="Bookman Old Style" pitchFamily="18" charset="0"/>
              </a:rPr>
              <a:t>Прибыльный </a:t>
            </a:r>
            <a:r>
              <a:rPr lang="ru-RU" sz="1200" b="1" dirty="0">
                <a:latin typeface="Bookman Old Style" pitchFamily="18" charset="0"/>
              </a:rPr>
              <a:t>автосервис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2011 г.</a:t>
            </a:r>
          </a:p>
          <a:p>
            <a:r>
              <a:rPr lang="ru-RU" sz="1200" dirty="0" smtClean="0">
                <a:latin typeface="Bookman Old Style" pitchFamily="18" charset="0"/>
              </a:rPr>
              <a:t>253 с.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5" y="414943"/>
            <a:ext cx="1743891" cy="254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58572" y="1916832"/>
            <a:ext cx="4106728" cy="132802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 Дмитрий </a:t>
            </a:r>
            <a:r>
              <a:rPr lang="ru-RU" sz="1200" dirty="0">
                <a:latin typeface="Bookman Old Style" pitchFamily="18" charset="0"/>
              </a:rPr>
              <a:t>Дубровский – бизнес-тренер, независимый консультант. Занимается проектом по обучению владельцев независимых автосервисов и автомоек извлекать из бизнеса максимум прибыли.  С 2004 года ведет предпринимательскую деятельность.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845" y="3662164"/>
            <a:ext cx="8213455" cy="2656046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Как открыть автомойку и преуспеть? Из книги вы узнаете: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Алгоритм открытия предприятия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Где взять стартовый капитал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составить бизнес план, даже если вы этим никогда не занимались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арендовать или построить помещение автомойки с нуля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Какое оборудование выбрать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малобюджетными средствами привлекать клиентов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правильно отбирать, контролировать и поощрять персонал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Каким образом формировать цены</a:t>
            </a:r>
          </a:p>
          <a:p>
            <a:r>
              <a:rPr lang="ru-RU" sz="1200" dirty="0">
                <a:latin typeface="Bookman Old Style" pitchFamily="18" charset="0"/>
              </a:rPr>
              <a:t>Предлагаются способы по увеличению среднего чека клиента. Приведен практический опыт успешных российских автомоек.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54759" y="2132856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55627" y="2981085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3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20" y="332656"/>
            <a:ext cx="8183880" cy="2321496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Другие издания, посвященные созданию своего бизнеса, имеющиеся в фонде библиотеки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20" y="2812663"/>
            <a:ext cx="1095228" cy="16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43" y="4825681"/>
            <a:ext cx="966286" cy="1385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1" y="2748776"/>
            <a:ext cx="1054468" cy="16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60" y="4797152"/>
            <a:ext cx="1006806" cy="1412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97152"/>
            <a:ext cx="1008112" cy="14136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70" y="2867220"/>
            <a:ext cx="1080120" cy="15963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64" y="4798029"/>
            <a:ext cx="996740" cy="1412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51" y="2878981"/>
            <a:ext cx="1080120" cy="15728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282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902" y="404664"/>
            <a:ext cx="8136904" cy="763528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>Разделы выставки:</a:t>
            </a:r>
            <a:endParaRPr lang="ru-RU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22856"/>
            <a:ext cx="8591012" cy="398406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Создание </a:t>
            </a:r>
            <a:r>
              <a:rPr lang="ru-RU" b="1" dirty="0">
                <a:solidFill>
                  <a:srgbClr val="FF0000"/>
                </a:solidFill>
              </a:rPr>
              <a:t>своего бизнеса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sz="1400" b="1" dirty="0" smtClean="0">
                <a:solidFill>
                  <a:srgbClr val="FF0000"/>
                </a:solidFill>
              </a:rPr>
              <a:t>общие вопросы 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2. Торговля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3. Услуги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4. Другие </a:t>
            </a:r>
            <a:r>
              <a:rPr lang="ru-RU" b="1" dirty="0">
                <a:solidFill>
                  <a:srgbClr val="FF0000"/>
                </a:solidFill>
              </a:rPr>
              <a:t>издания, посвященные созданию </a:t>
            </a:r>
            <a:r>
              <a:rPr lang="ru-RU" b="1" dirty="0" smtClean="0">
                <a:solidFill>
                  <a:srgbClr val="FF0000"/>
                </a:solidFill>
              </a:rPr>
              <a:t>своего </a:t>
            </a:r>
            <a:r>
              <a:rPr lang="ru-RU" b="1" dirty="0">
                <a:solidFill>
                  <a:srgbClr val="FF0000"/>
                </a:solidFill>
              </a:rPr>
              <a:t>бизнеса, имеющиеся в фонде </a:t>
            </a:r>
            <a:r>
              <a:rPr lang="ru-RU" b="1" dirty="0" smtClean="0">
                <a:solidFill>
                  <a:srgbClr val="FF0000"/>
                </a:solidFill>
              </a:rPr>
              <a:t>библиотеки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85675" y="2781786"/>
            <a:ext cx="1800200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latin typeface="Arial"/>
                <a:ea typeface="Times New Roman"/>
                <a:cs typeface="Times New Roman"/>
                <a:hlinkClick r:id="rId2" action="ppaction://hlinksldjump"/>
              </a:rPr>
              <a:t>Перейти к разделу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42650" y="4344678"/>
            <a:ext cx="1800200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 action="ppaction://hlinksldjump"/>
              </a:rPr>
              <a:t>Перейти к разделу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27584" y="3536356"/>
            <a:ext cx="1800200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4" action="ppaction://hlinksldjump"/>
              </a:rPr>
              <a:t>Перейти к разделу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85675" y="5573750"/>
            <a:ext cx="1800200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5" action="ppaction://hlinksldjump"/>
              </a:rPr>
              <a:t>Перейти к разделу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588" y="1348978"/>
            <a:ext cx="8496944" cy="34051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Перейти к интересующему разделу можно при помощи клика мыши по кнопке: 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051429" y="1700808"/>
            <a:ext cx="1800200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latin typeface="Arial"/>
                <a:ea typeface="Times New Roman"/>
                <a:cs typeface="Times New Roman"/>
              </a:rPr>
              <a:t>Перейти к разделу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81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629494"/>
            <a:ext cx="5400600" cy="91940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Литвин</a:t>
            </a:r>
            <a:r>
              <a:rPr lang="ru-RU" sz="1200" dirty="0" smtClean="0">
                <a:latin typeface="Bookman Old Style" pitchFamily="18" charset="0"/>
              </a:rPr>
              <a:t> Евгений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Прибыльный </a:t>
            </a:r>
            <a:r>
              <a:rPr lang="ru-RU" sz="1200" b="1" dirty="0">
                <a:latin typeface="Bookman Old Style" pitchFamily="18" charset="0"/>
              </a:rPr>
              <a:t>блог </a:t>
            </a:r>
            <a:r>
              <a:rPr lang="ru-RU" sz="1200" dirty="0">
                <a:latin typeface="Bookman Old Style" pitchFamily="18" charset="0"/>
              </a:rPr>
              <a:t>: создай, раскрути и </a:t>
            </a:r>
            <a:r>
              <a:rPr lang="ru-RU" sz="1200" dirty="0" smtClean="0">
                <a:latin typeface="Bookman Old Style" pitchFamily="18" charset="0"/>
              </a:rPr>
              <a:t>заработай</a:t>
            </a:r>
          </a:p>
          <a:p>
            <a:r>
              <a:rPr lang="ru-RU" sz="1200" dirty="0" smtClean="0">
                <a:latin typeface="Bookman Old Style" pitchFamily="18" charset="0"/>
              </a:rPr>
              <a:t>Питер</a:t>
            </a:r>
            <a:r>
              <a:rPr lang="ru-RU" sz="1200" dirty="0">
                <a:latin typeface="Bookman Old Style" pitchFamily="18" charset="0"/>
              </a:rPr>
              <a:t>, </a:t>
            </a:r>
            <a:r>
              <a:rPr lang="ru-RU" sz="1200" dirty="0" smtClean="0">
                <a:latin typeface="Bookman Old Style" pitchFamily="18" charset="0"/>
              </a:rPr>
              <a:t>2011</a:t>
            </a:r>
          </a:p>
          <a:p>
            <a:r>
              <a:rPr lang="ru-RU" sz="1200" dirty="0" smtClean="0">
                <a:latin typeface="Bookman Old Style" pitchFamily="18" charset="0"/>
              </a:rPr>
              <a:t>266 </a:t>
            </a:r>
            <a:r>
              <a:rPr lang="ru-RU" sz="1200" dirty="0">
                <a:latin typeface="Bookman Old Style" pitchFamily="18" charset="0"/>
              </a:rPr>
              <a:t>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9493"/>
            <a:ext cx="2304256" cy="340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96458" y="1922515"/>
            <a:ext cx="5389374" cy="71508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Евгений Литвин – успешный предприниматель и консультант по вопросам </a:t>
            </a:r>
            <a:r>
              <a:rPr lang="ru-RU" sz="1200" dirty="0" err="1">
                <a:latin typeface="Bookman Old Style" pitchFamily="18" charset="0"/>
              </a:rPr>
              <a:t>блогинга</a:t>
            </a:r>
            <a:r>
              <a:rPr lang="ru-RU" sz="1200" dirty="0">
                <a:latin typeface="Bookman Old Style" pitchFamily="18" charset="0"/>
              </a:rPr>
              <a:t>. Автор собственных методик создания блогов, демонстрирующих феноменальную эффективность.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187" y="4581128"/>
            <a:ext cx="7970471" cy="132802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сделать свое увлечение прибыльным: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«заставить» блог приносить деньги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создать и раскрутить свой блог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выбрать целевую аудиторию и тематику</a:t>
            </a:r>
          </a:p>
          <a:p>
            <a:r>
              <a:rPr lang="ru-RU" sz="1200" dirty="0">
                <a:latin typeface="Bookman Old Style" pitchFamily="18" charset="0"/>
              </a:rPr>
              <a:t>Книга открывает профессиональные секреты успеха, и рассказывает о том, как хобби может приносить прибыль.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75855" y="3250538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183993" y="4031492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06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2274727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511763"/>
            <a:ext cx="5832648" cy="91940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Акила</a:t>
            </a:r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 err="1" smtClean="0">
                <a:latin typeface="Bookman Old Style" pitchFamily="18" charset="0"/>
              </a:rPr>
              <a:t>Кристиан</a:t>
            </a:r>
            <a:r>
              <a:rPr lang="ru-RU" sz="1200" dirty="0" smtClean="0">
                <a:latin typeface="Bookman Old Style" pitchFamily="18" charset="0"/>
              </a:rPr>
              <a:t>, </a:t>
            </a:r>
            <a:r>
              <a:rPr lang="ru-RU" sz="1200" b="1" dirty="0" err="1" smtClean="0">
                <a:latin typeface="Bookman Old Style" pitchFamily="18" charset="0"/>
              </a:rPr>
              <a:t>Еремеевский</a:t>
            </a:r>
            <a:r>
              <a:rPr lang="ru-RU" sz="1200" dirty="0" smtClean="0">
                <a:latin typeface="Bookman Old Style" pitchFamily="18" charset="0"/>
              </a:rPr>
              <a:t> Артём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Интернет-магазин с нуля </a:t>
            </a:r>
            <a:r>
              <a:rPr lang="ru-RU" sz="1200" dirty="0" smtClean="0">
                <a:latin typeface="Bookman Old Style" pitchFamily="18" charset="0"/>
              </a:rPr>
              <a:t>: полное пошаговое руководство</a:t>
            </a:r>
          </a:p>
          <a:p>
            <a:r>
              <a:rPr lang="ru-RU" sz="1200" dirty="0" smtClean="0">
                <a:latin typeface="Bookman Old Style" pitchFamily="18" charset="0"/>
              </a:rPr>
              <a:t>Питер, 2013</a:t>
            </a:r>
          </a:p>
          <a:p>
            <a:r>
              <a:rPr lang="ru-RU" sz="1200" dirty="0" smtClean="0">
                <a:latin typeface="Bookman Old Style" pitchFamily="18" charset="0"/>
              </a:rPr>
              <a:t>169 с.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742326"/>
            <a:ext cx="4104456" cy="275820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200" dirty="0" err="1" smtClean="0">
                <a:latin typeface="Bookman Old Style" pitchFamily="18" charset="0"/>
              </a:rPr>
              <a:t>Кристиан</a:t>
            </a:r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 err="1" smtClean="0">
                <a:latin typeface="Bookman Old Style" pitchFamily="18" charset="0"/>
              </a:rPr>
              <a:t>Акила</a:t>
            </a:r>
            <a:r>
              <a:rPr lang="ru-RU" sz="1200" dirty="0" smtClean="0">
                <a:latin typeface="Bookman Old Style" pitchFamily="18" charset="0"/>
              </a:rPr>
              <a:t> – бизнес-тренер, консультант, владелец и совладелец 5 интернет-магазинов. Основатель </a:t>
            </a:r>
            <a:r>
              <a:rPr lang="ru-RU" sz="1200" dirty="0">
                <a:latin typeface="Bookman Old Style" pitchFamily="18" charset="0"/>
              </a:rPr>
              <a:t>проекта «Первая школа интернет-продаж</a:t>
            </a:r>
            <a:r>
              <a:rPr lang="ru-RU" sz="1200" dirty="0" smtClean="0">
                <a:latin typeface="Bookman Old Style" pitchFamily="18" charset="0"/>
              </a:rPr>
              <a:t>». Разработчик методик по созданию и раскрутке интернет-магазинов с нуля.</a:t>
            </a:r>
          </a:p>
          <a:p>
            <a:endParaRPr lang="ru-RU" sz="1200" dirty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     Артём </a:t>
            </a:r>
            <a:r>
              <a:rPr lang="ru-RU" sz="1200" dirty="0" err="1" smtClean="0">
                <a:latin typeface="Bookman Old Style" pitchFamily="18" charset="0"/>
              </a:rPr>
              <a:t>Еремеевский</a:t>
            </a:r>
            <a:r>
              <a:rPr lang="ru-RU" sz="1200" dirty="0" smtClean="0">
                <a:latin typeface="Bookman Old Style" pitchFamily="18" charset="0"/>
              </a:rPr>
              <a:t> – </a:t>
            </a:r>
            <a:r>
              <a:rPr lang="ru-RU" sz="1200" dirty="0" err="1" smtClean="0">
                <a:latin typeface="Bookman Old Style" pitchFamily="18" charset="0"/>
              </a:rPr>
              <a:t>фрилансер</a:t>
            </a:r>
            <a:r>
              <a:rPr lang="ru-RU" sz="1200" dirty="0" smtClean="0">
                <a:latin typeface="Bookman Old Style" pitchFamily="18" charset="0"/>
              </a:rPr>
              <a:t> со стажем более 7 лет, специализирующийся на разработке интернет-магазинов. Основатель проекта «Первая школа интернет-продаж.» Специалист в области </a:t>
            </a:r>
            <a:r>
              <a:rPr lang="ru-RU" sz="1200" dirty="0" err="1" smtClean="0">
                <a:latin typeface="Bookman Old Style" pitchFamily="18" charset="0"/>
              </a:rPr>
              <a:t>юзабилити</a:t>
            </a:r>
            <a:r>
              <a:rPr lang="ru-RU" sz="1200" dirty="0" smtClean="0">
                <a:latin typeface="Bookman Old Style" pitchFamily="18" charset="0"/>
              </a:rPr>
              <a:t> и повышения продаж.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25144"/>
            <a:ext cx="8064896" cy="1532334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В книге представлен пошаговый </a:t>
            </a:r>
            <a:r>
              <a:rPr lang="ru-RU" sz="1200" dirty="0">
                <a:latin typeface="Bookman Old Style" pitchFamily="18" charset="0"/>
              </a:rPr>
              <a:t>план по созданию своего интернет-магазина с </a:t>
            </a:r>
            <a:r>
              <a:rPr lang="ru-RU" sz="1200" dirty="0" smtClean="0">
                <a:latin typeface="Bookman Old Style" pitchFamily="18" charset="0"/>
              </a:rPr>
              <a:t>нуля: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Как протестировать нишу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Как выбрать аудиторию, товары и поставщиков будущего магазина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Как подобрать доменное имя, </a:t>
            </a:r>
            <a:r>
              <a:rPr lang="ru-RU" sz="1200" dirty="0" err="1" smtClean="0">
                <a:latin typeface="Bookman Old Style" pitchFamily="18" charset="0"/>
              </a:rPr>
              <a:t>хостинговую</a:t>
            </a:r>
            <a:r>
              <a:rPr lang="ru-RU" sz="1200" dirty="0" smtClean="0">
                <a:latin typeface="Bookman Old Style" pitchFamily="18" charset="0"/>
              </a:rPr>
              <a:t> компанию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Как разработать структуру и дизайн сайта, которые будут удобны и клиентам и вам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Как организовать платежную систему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ookman Old Style" pitchFamily="18" charset="0"/>
              </a:rPr>
              <a:t>Методы привлечения новых клиентов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15816" y="2132856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58431" y="2968193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487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521027"/>
            <a:ext cx="5616624" cy="91940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Пашутин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Сергей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Открываем аптеку</a:t>
            </a:r>
          </a:p>
          <a:p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 err="1">
                <a:latin typeface="Bookman Old Style" pitchFamily="18" charset="0"/>
              </a:rPr>
              <a:t>Эксмо</a:t>
            </a:r>
            <a:r>
              <a:rPr lang="ru-RU" sz="1200" dirty="0">
                <a:latin typeface="Bookman Old Style" pitchFamily="18" charset="0"/>
              </a:rPr>
              <a:t>, </a:t>
            </a:r>
            <a:r>
              <a:rPr lang="ru-RU" sz="1200" dirty="0" smtClean="0">
                <a:latin typeface="Bookman Old Style" pitchFamily="18" charset="0"/>
              </a:rPr>
              <a:t>2009</a:t>
            </a:r>
            <a:endParaRPr lang="ru-RU" sz="1200" dirty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238 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76672"/>
            <a:ext cx="1864690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1556792"/>
            <a:ext cx="3744416" cy="510778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Сергей Пашутин – доктор биологических наук, независимый консультант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501008"/>
            <a:ext cx="8280920" cy="296251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Эта </a:t>
            </a:r>
            <a:r>
              <a:rPr lang="ru-RU" sz="1200" dirty="0">
                <a:latin typeface="Bookman Old Style" pitchFamily="18" charset="0"/>
              </a:rPr>
              <a:t>книга для тех, кто планирует открыть свою аптеку и избежать непредвиденных осложнений, снизить финансовые риски. Книга содержит: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Коммерческие перспективы и окупаемость аптечного бизнеса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открыть аптеку: пошаговое руководство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Мероприятия по «раскрутке» аптечной сети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Эффективное управление закупками и продажами медикаментов, оптимизация ассортимента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Оценка рентабельности и управление доходностью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err="1">
                <a:latin typeface="Bookman Old Style" pitchFamily="18" charset="0"/>
              </a:rPr>
              <a:t>Промоакции</a:t>
            </a:r>
            <a:r>
              <a:rPr lang="ru-RU" sz="1200" dirty="0">
                <a:latin typeface="Bookman Old Style" pitchFamily="18" charset="0"/>
              </a:rPr>
              <a:t> и дисконтные карты как возможность удержать покупателей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Политика завоевания лояльность покупателей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Интернет-аптека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Борьба с кражами в </a:t>
            </a:r>
            <a:r>
              <a:rPr lang="ru-RU" sz="1200" dirty="0" err="1">
                <a:latin typeface="Bookman Old Style" pitchFamily="18" charset="0"/>
              </a:rPr>
              <a:t>фармамаркете</a:t>
            </a:r>
            <a:endParaRPr lang="ru-RU" sz="1200" dirty="0">
              <a:latin typeface="Bookman Old Style" pitchFamily="18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Франчайзинг – продвижение своего бренда чужими руками</a:t>
            </a:r>
          </a:p>
          <a:p>
            <a:r>
              <a:rPr lang="ru-RU" sz="1200" dirty="0">
                <a:latin typeface="Bookman Old Style" pitchFamily="18" charset="0"/>
              </a:rPr>
              <a:t>Благодаря универсальности изложенного материала, издание может представлять интерес для широкой бизнес-аудитории.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699792" y="206757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32040" y="270892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1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20688"/>
            <a:ext cx="5616624" cy="91940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Ивантер</a:t>
            </a:r>
            <a:r>
              <a:rPr lang="ru-RU" sz="1200" b="1" dirty="0" smtClean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Зарина</a:t>
            </a:r>
          </a:p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200" b="1" dirty="0" smtClean="0">
                <a:latin typeface="Bookman Old Style" pitchFamily="18" charset="0"/>
              </a:rPr>
              <a:t>Детский </a:t>
            </a:r>
            <a:r>
              <a:rPr lang="ru-RU" sz="1200" b="1" dirty="0">
                <a:latin typeface="Bookman Old Style" pitchFamily="18" charset="0"/>
              </a:rPr>
              <a:t>клуб</a:t>
            </a:r>
            <a:r>
              <a:rPr lang="ru-RU" sz="1200" dirty="0">
                <a:latin typeface="Bookman Old Style" pitchFamily="18" charset="0"/>
              </a:rPr>
              <a:t>: как открыть и сделать прибыльным 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Манн</a:t>
            </a:r>
            <a:r>
              <a:rPr lang="ru-RU" sz="1200" dirty="0">
                <a:latin typeface="Bookman Old Style" pitchFamily="18" charset="0"/>
              </a:rPr>
              <a:t>, Иванов и Фербер, </a:t>
            </a:r>
            <a:r>
              <a:rPr lang="ru-RU" sz="1200" dirty="0" smtClean="0">
                <a:latin typeface="Bookman Old Style" pitchFamily="18" charset="0"/>
              </a:rPr>
              <a:t>2012</a:t>
            </a:r>
          </a:p>
          <a:p>
            <a:r>
              <a:rPr lang="ru-RU" sz="1200" dirty="0" smtClean="0">
                <a:latin typeface="Bookman Old Style" pitchFamily="18" charset="0"/>
              </a:rPr>
              <a:t>153 </a:t>
            </a:r>
            <a:r>
              <a:rPr lang="ru-RU" sz="1200" dirty="0">
                <a:latin typeface="Bookman Old Style" pitchFamily="18" charset="0"/>
              </a:rPr>
              <a:t>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46"/>
            <a:ext cx="2160240" cy="321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1893025"/>
            <a:ext cx="3528392" cy="132802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Зарина </a:t>
            </a:r>
            <a:r>
              <a:rPr lang="ru-RU" sz="1200" dirty="0" err="1">
                <a:latin typeface="Bookman Old Style" pitchFamily="18" charset="0"/>
              </a:rPr>
              <a:t>Ивантер</a:t>
            </a:r>
            <a:r>
              <a:rPr lang="ru-RU" sz="1200" dirty="0">
                <a:latin typeface="Bookman Old Style" pitchFamily="18" charset="0"/>
              </a:rPr>
              <a:t> – выпускница историко-филологический факультет РГГУ, работала в журнале «Эксперт», соучредитель и руководитель детских центров «Лас-</a:t>
            </a:r>
            <a:r>
              <a:rPr lang="ru-RU" sz="1200" dirty="0" err="1">
                <a:latin typeface="Bookman Old Style" pitchFamily="18" charset="0"/>
              </a:rPr>
              <a:t>Мамас</a:t>
            </a:r>
            <a:r>
              <a:rPr lang="ru-RU" sz="1200" dirty="0">
                <a:latin typeface="Bookman Old Style" pitchFamily="18" charset="0"/>
              </a:rPr>
              <a:t>», «Классики» и «Уголок».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933056"/>
            <a:ext cx="8136904" cy="234957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В книге даны рекомендации, советы и поддержка по вопросам, касающимся детских клубов: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отрыть клуб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Где искать деньги на детский клуб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зарегистрировать клуб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Поиск и оформление помещения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Поиск и обучение сотрудников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рекламировать детский клуб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Когда лучше открывать клуб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работать с клиентами</a:t>
            </a:r>
          </a:p>
          <a:p>
            <a:r>
              <a:rPr lang="ru-RU" sz="1200" dirty="0">
                <a:latin typeface="Bookman Old Style" pitchFamily="18" charset="0"/>
              </a:rPr>
              <a:t>Книга представляет собой пошаговое руководство по открытию детского клуба, снабжена необходимой информацией об открытии семейного бизнеса.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151515" y="2054413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151515" y="2761347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69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1240001" cy="177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33871"/>
            <a:ext cx="1267567" cy="177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82" y="604867"/>
            <a:ext cx="1277985" cy="1793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78" y="625961"/>
            <a:ext cx="1265208" cy="1793302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85428" y="266614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6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34911" y="2678002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7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040578" y="266614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8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9397" y="2678003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9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39397" y="3284984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10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685428" y="3356992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6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34911" y="3356991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11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040578" y="3354576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12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788" y="3964850"/>
            <a:ext cx="4000197" cy="91940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Волгин</a:t>
            </a:r>
            <a:r>
              <a:rPr lang="ru-RU" sz="1200" dirty="0" smtClean="0">
                <a:latin typeface="Bookman Old Style" pitchFamily="18" charset="0"/>
              </a:rPr>
              <a:t> Владислав</a:t>
            </a:r>
          </a:p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200" b="1" dirty="0" smtClean="0">
                <a:latin typeface="Bookman Old Style" pitchFamily="18" charset="0"/>
              </a:rPr>
              <a:t>Малый </a:t>
            </a:r>
            <a:r>
              <a:rPr lang="ru-RU" sz="1200" b="1" dirty="0">
                <a:latin typeface="Bookman Old Style" pitchFamily="18" charset="0"/>
              </a:rPr>
              <a:t>автосервис </a:t>
            </a:r>
            <a:r>
              <a:rPr lang="ru-RU" sz="1200" dirty="0">
                <a:latin typeface="Bookman Old Style" pitchFamily="18" charset="0"/>
              </a:rPr>
              <a:t>: практическое </a:t>
            </a:r>
            <a:r>
              <a:rPr lang="ru-RU" sz="1200" dirty="0" smtClean="0">
                <a:latin typeface="Bookman Old Style" pitchFamily="18" charset="0"/>
              </a:rPr>
              <a:t>пособие </a:t>
            </a:r>
            <a:r>
              <a:rPr lang="ru-RU" sz="1200" dirty="0">
                <a:latin typeface="Bookman Old Style" pitchFamily="18" charset="0"/>
              </a:rPr>
              <a:t>Дашков и Ко, </a:t>
            </a:r>
            <a:r>
              <a:rPr lang="ru-RU" sz="1200" dirty="0" smtClean="0">
                <a:latin typeface="Bookman Old Style" pitchFamily="18" charset="0"/>
              </a:rPr>
              <a:t>2010</a:t>
            </a:r>
          </a:p>
          <a:p>
            <a:r>
              <a:rPr lang="ru-RU" sz="1200" dirty="0" smtClean="0">
                <a:latin typeface="Bookman Old Style" pitchFamily="18" charset="0"/>
              </a:rPr>
              <a:t>562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9397" y="5229200"/>
            <a:ext cx="4011963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Волгин</a:t>
            </a:r>
            <a:r>
              <a:rPr lang="ru-RU" sz="1200" dirty="0" smtClean="0">
                <a:latin typeface="Bookman Old Style" pitchFamily="18" charset="0"/>
              </a:rPr>
              <a:t> Владислав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Открываю </a:t>
            </a:r>
            <a:r>
              <a:rPr lang="ru-RU" sz="1200" b="1" dirty="0" err="1">
                <a:latin typeface="Bookman Old Style" pitchFamily="18" charset="0"/>
              </a:rPr>
              <a:t>шиноремонт</a:t>
            </a:r>
            <a:r>
              <a:rPr lang="ru-RU" sz="1200" b="1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: практическое </a:t>
            </a:r>
            <a:r>
              <a:rPr lang="ru-RU" sz="1200" dirty="0" smtClean="0">
                <a:latin typeface="Bookman Old Style" pitchFamily="18" charset="0"/>
              </a:rPr>
              <a:t>пособие</a:t>
            </a:r>
          </a:p>
          <a:p>
            <a:r>
              <a:rPr lang="ru-RU" sz="1200" dirty="0" smtClean="0">
                <a:latin typeface="Bookman Old Style" pitchFamily="18" charset="0"/>
              </a:rPr>
              <a:t>Дашков </a:t>
            </a:r>
            <a:r>
              <a:rPr lang="ru-RU" sz="1200" dirty="0">
                <a:latin typeface="Bookman Old Style" pitchFamily="18" charset="0"/>
              </a:rPr>
              <a:t>и К°, </a:t>
            </a:r>
            <a:r>
              <a:rPr lang="ru-RU" sz="1200" dirty="0" smtClean="0">
                <a:latin typeface="Bookman Old Style" pitchFamily="18" charset="0"/>
              </a:rPr>
              <a:t>2010</a:t>
            </a:r>
          </a:p>
          <a:p>
            <a:r>
              <a:rPr lang="ru-RU" sz="1200" dirty="0" smtClean="0">
                <a:latin typeface="Bookman Old Style" pitchFamily="18" charset="0"/>
              </a:rPr>
              <a:t>175 с.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51795" y="3862695"/>
            <a:ext cx="4032448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Волгин</a:t>
            </a:r>
            <a:r>
              <a:rPr lang="ru-RU" sz="1200" dirty="0" smtClean="0">
                <a:latin typeface="Bookman Old Style" pitchFamily="18" charset="0"/>
              </a:rPr>
              <a:t> Владислав</a:t>
            </a:r>
          </a:p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200" b="1" dirty="0" smtClean="0">
                <a:latin typeface="Bookman Old Style" pitchFamily="18" charset="0"/>
              </a:rPr>
              <a:t>Открываю </a:t>
            </a:r>
            <a:r>
              <a:rPr lang="ru-RU" sz="1200" b="1" dirty="0">
                <a:latin typeface="Bookman Old Style" pitchFamily="18" charset="0"/>
              </a:rPr>
              <a:t>автомастерскую </a:t>
            </a:r>
            <a:r>
              <a:rPr lang="ru-RU" sz="1200" dirty="0">
                <a:latin typeface="Bookman Old Style" pitchFamily="18" charset="0"/>
              </a:rPr>
              <a:t>: </a:t>
            </a:r>
            <a:r>
              <a:rPr lang="ru-RU" sz="1200" dirty="0" smtClean="0">
                <a:latin typeface="Bookman Old Style" pitchFamily="18" charset="0"/>
              </a:rPr>
              <a:t>практическое пособие</a:t>
            </a:r>
          </a:p>
          <a:p>
            <a:r>
              <a:rPr lang="ru-RU" sz="1200" dirty="0" smtClean="0">
                <a:latin typeface="Bookman Old Style" pitchFamily="18" charset="0"/>
              </a:rPr>
              <a:t>Дашков </a:t>
            </a:r>
            <a:r>
              <a:rPr lang="ru-RU" sz="1200" dirty="0">
                <a:latin typeface="Bookman Old Style" pitchFamily="18" charset="0"/>
              </a:rPr>
              <a:t>и К, </a:t>
            </a:r>
            <a:r>
              <a:rPr lang="ru-RU" sz="1200" dirty="0" smtClean="0">
                <a:latin typeface="Bookman Old Style" pitchFamily="18" charset="0"/>
              </a:rPr>
              <a:t>2010</a:t>
            </a:r>
          </a:p>
          <a:p>
            <a:r>
              <a:rPr lang="ru-RU" sz="1200" dirty="0" smtClean="0">
                <a:latin typeface="Bookman Old Style" pitchFamily="18" charset="0"/>
              </a:rPr>
              <a:t>185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66805" y="5229200"/>
            <a:ext cx="4032448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Волгин</a:t>
            </a:r>
            <a:r>
              <a:rPr lang="ru-RU" sz="1200" dirty="0" smtClean="0">
                <a:latin typeface="Bookman Old Style" pitchFamily="18" charset="0"/>
              </a:rPr>
              <a:t> Владислав</a:t>
            </a:r>
          </a:p>
          <a:p>
            <a:r>
              <a:rPr lang="ru-RU" sz="1200" dirty="0" smtClean="0">
                <a:latin typeface="Bookman Old Style" pitchFamily="18" charset="0"/>
              </a:rPr>
              <a:t>     </a:t>
            </a:r>
            <a:r>
              <a:rPr lang="ru-RU" sz="1200" b="1" dirty="0" smtClean="0">
                <a:latin typeface="Bookman Old Style" pitchFamily="18" charset="0"/>
              </a:rPr>
              <a:t>Приемщик </a:t>
            </a:r>
            <a:r>
              <a:rPr lang="ru-RU" sz="1200" b="1" dirty="0">
                <a:latin typeface="Bookman Old Style" pitchFamily="18" charset="0"/>
              </a:rPr>
              <a:t>автосервиса </a:t>
            </a:r>
            <a:r>
              <a:rPr lang="ru-RU" sz="1200" dirty="0">
                <a:latin typeface="Bookman Old Style" pitchFamily="18" charset="0"/>
              </a:rPr>
              <a:t>: практическое пособие 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Дашков </a:t>
            </a:r>
            <a:r>
              <a:rPr lang="ru-RU" sz="1200" dirty="0">
                <a:latin typeface="Bookman Old Style" pitchFamily="18" charset="0"/>
              </a:rPr>
              <a:t>и </a:t>
            </a:r>
            <a:r>
              <a:rPr lang="ru-RU" sz="1200" dirty="0" smtClean="0">
                <a:latin typeface="Bookman Old Style" pitchFamily="18" charset="0"/>
              </a:rPr>
              <a:t>Ко, 2010</a:t>
            </a:r>
          </a:p>
          <a:p>
            <a:r>
              <a:rPr lang="ru-RU" sz="1200" dirty="0" smtClean="0">
                <a:latin typeface="Bookman Old Style" pitchFamily="18" charset="0"/>
              </a:rPr>
              <a:t>451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3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68152"/>
            <a:ext cx="8136904" cy="2145268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Владислав </a:t>
            </a:r>
            <a:r>
              <a:rPr lang="ru-RU" sz="1200" dirty="0">
                <a:latin typeface="Bookman Old Style" pitchFamily="18" charset="0"/>
              </a:rPr>
              <a:t>Васильевич Волгин - консультант в области организации бизнес-процессов. Инженер-механик (Московский автомеханический институт), экономист-международник (Всесоюзная Академия Внешней Торговли). Член Международной Академии Наук информации, информационных процессов и технологий, эксперт и образовательный партнер Автомобильной Сервисной Ассоциации</a:t>
            </a:r>
            <a:r>
              <a:rPr lang="ru-RU" sz="1200" dirty="0" smtClean="0">
                <a:latin typeface="Bookman Old Style" pitchFamily="18" charset="0"/>
              </a:rPr>
              <a:t>. Автор книг для предпринимателей и автомобилистов.</a:t>
            </a:r>
            <a:endParaRPr lang="ru-RU" sz="1200" dirty="0">
              <a:latin typeface="Bookman Old Style" pitchFamily="18" charset="0"/>
            </a:endParaRPr>
          </a:p>
          <a:p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      Практика</a:t>
            </a:r>
            <a:r>
              <a:rPr lang="ru-RU" sz="1200" dirty="0">
                <a:latin typeface="Bookman Old Style" pitchFamily="18" charset="0"/>
              </a:rPr>
              <a:t>: фрезеровщик ТРЗ, ЗИЛ, АЗЛК, завгар нефтеразведки, конструктор ВНИИТЭ, разные должности, связанные с экспортом техники и запчастей в Министерстве Внешней Торговли СССР, в Торгпредстве СССР в Сирии, в совместных предприятиях в Копенгагене и Москве.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4" y="2924944"/>
            <a:ext cx="8280921" cy="3371136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Книги </a:t>
            </a:r>
            <a:r>
              <a:rPr lang="ru-RU" sz="1200" dirty="0">
                <a:latin typeface="Bookman Old Style" pitchFamily="18" charset="0"/>
              </a:rPr>
              <a:t>предназначены для практической помощи владельцам и менеджерам малых и индивидуальных </a:t>
            </a:r>
            <a:r>
              <a:rPr lang="ru-RU" sz="1200" dirty="0" err="1">
                <a:latin typeface="Bookman Old Style" pitchFamily="18" charset="0"/>
              </a:rPr>
              <a:t>автосервисных</a:t>
            </a:r>
            <a:r>
              <a:rPr lang="ru-RU" sz="1200" dirty="0">
                <a:latin typeface="Bookman Old Style" pitchFamily="18" charset="0"/>
              </a:rPr>
              <a:t> предприятий, начинающим свой бизнес, специалистам автосервиса.</a:t>
            </a:r>
          </a:p>
          <a:p>
            <a:r>
              <a:rPr lang="ru-RU" sz="1200" dirty="0">
                <a:latin typeface="Bookman Old Style" pitchFamily="18" charset="0"/>
              </a:rPr>
              <a:t> </a:t>
            </a:r>
          </a:p>
          <a:p>
            <a:r>
              <a:rPr lang="ru-RU" sz="1200" dirty="0" smtClean="0">
                <a:latin typeface="Bookman Old Style" pitchFamily="18" charset="0"/>
              </a:rPr>
              <a:t>     Образовательный </a:t>
            </a:r>
            <a:r>
              <a:rPr lang="ru-RU" sz="1200" dirty="0">
                <a:latin typeface="Bookman Old Style" pitchFamily="18" charset="0"/>
              </a:rPr>
              <a:t>ресурс и источник профессиональной информации о современных методах организации деятельности малых </a:t>
            </a:r>
            <a:r>
              <a:rPr lang="ru-RU" sz="1200" dirty="0" err="1">
                <a:latin typeface="Bookman Old Style" pitchFamily="18" charset="0"/>
              </a:rPr>
              <a:t>автосервисных</a:t>
            </a:r>
            <a:r>
              <a:rPr lang="ru-RU" sz="1200" dirty="0">
                <a:latin typeface="Bookman Old Style" pitchFamily="18" charset="0"/>
              </a:rPr>
              <a:t> предприятий: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Виды предприятий на рынке автосервиса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Предпринимательские аспекты организации бизнеса </a:t>
            </a:r>
            <a:r>
              <a:rPr lang="ru-RU" sz="1200" dirty="0" err="1">
                <a:latin typeface="Bookman Old Style" pitchFamily="18" charset="0"/>
              </a:rPr>
              <a:t>микропредприятий</a:t>
            </a:r>
            <a:r>
              <a:rPr lang="ru-RU" sz="1200" dirty="0">
                <a:latin typeface="Bookman Old Style" pitchFamily="18" charset="0"/>
              </a:rPr>
              <a:t> – мастерских по различным видам автосервиса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Организация работы </a:t>
            </a:r>
            <a:r>
              <a:rPr lang="ru-RU" sz="1200" dirty="0" err="1">
                <a:latin typeface="Bookman Old Style" pitchFamily="18" charset="0"/>
              </a:rPr>
              <a:t>автосервисных</a:t>
            </a:r>
            <a:r>
              <a:rPr lang="ru-RU" sz="1200" dirty="0">
                <a:latin typeface="Bookman Old Style" pitchFamily="18" charset="0"/>
              </a:rPr>
              <a:t> предприятий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Практическая деятельность </a:t>
            </a:r>
            <a:r>
              <a:rPr lang="ru-RU" sz="1200" dirty="0" err="1">
                <a:latin typeface="Bookman Old Style" pitchFamily="18" charset="0"/>
              </a:rPr>
              <a:t>автосервисных</a:t>
            </a:r>
            <a:r>
              <a:rPr lang="ru-RU" sz="1200" dirty="0">
                <a:latin typeface="Bookman Old Style" pitchFamily="18" charset="0"/>
              </a:rPr>
              <a:t> предприятий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Подбор персонала и работа с ним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Привлечение клиентов, общение с ними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Узкопрофильный сервис</a:t>
            </a:r>
          </a:p>
          <a:p>
            <a:r>
              <a:rPr lang="ru-RU" sz="1200" dirty="0">
                <a:latin typeface="Bookman Old Style" pitchFamily="18" charset="0"/>
              </a:rPr>
              <a:t>В книгах даны советы бывалых мастеров, практиков своего дела, формы договоров, полезные адреса, справочная информация.</a:t>
            </a:r>
          </a:p>
        </p:txBody>
      </p:sp>
    </p:spTree>
    <p:extLst>
      <p:ext uri="{BB962C8B-B14F-4D97-AF65-F5344CB8AC3E}">
        <p14:creationId xmlns:p14="http://schemas.microsoft.com/office/powerpoint/2010/main" val="18789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4658" y="4293096"/>
            <a:ext cx="4332650" cy="200906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Bookman Old Style" pitchFamily="18" charset="0"/>
              </a:rPr>
              <a:t>Отдел деловой и социальной </a:t>
            </a:r>
            <a:endParaRPr lang="ru-RU" sz="1400" b="1" dirty="0" smtClean="0"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latin typeface="Bookman Old Style" pitchFamily="18" charset="0"/>
              </a:rPr>
              <a:t>информации  библиотеки</a:t>
            </a:r>
          </a:p>
          <a:p>
            <a:pPr algn="r"/>
            <a:endParaRPr lang="ru-RU" sz="1400" dirty="0">
              <a:latin typeface="Bookman Old Style" pitchFamily="18" charset="0"/>
            </a:endParaRPr>
          </a:p>
          <a:p>
            <a:pPr algn="r"/>
            <a:r>
              <a:rPr lang="ru-RU" sz="1400" i="1" dirty="0" smtClean="0">
                <a:latin typeface="Bookman Old Style" pitchFamily="18" charset="0"/>
              </a:rPr>
              <a:t>Сост. Л. А. Бондаренко</a:t>
            </a:r>
          </a:p>
          <a:p>
            <a:pPr algn="r"/>
            <a:r>
              <a:rPr lang="ru-RU" sz="1400" i="1" dirty="0" smtClean="0">
                <a:latin typeface="Bookman Old Style" pitchFamily="18" charset="0"/>
              </a:rPr>
              <a:t>Тех. редактор Т. Ф. </a:t>
            </a:r>
            <a:r>
              <a:rPr lang="ru-RU" sz="1400" i="1" dirty="0" err="1" smtClean="0">
                <a:latin typeface="Bookman Old Style" pitchFamily="18" charset="0"/>
              </a:rPr>
              <a:t>Землянухина</a:t>
            </a:r>
            <a:endParaRPr lang="ru-RU" sz="1400" i="1" dirty="0" smtClean="0">
              <a:latin typeface="Bookman Old Style" pitchFamily="18" charset="0"/>
            </a:endParaRPr>
          </a:p>
          <a:p>
            <a:pPr algn="r"/>
            <a:r>
              <a:rPr lang="ru-RU" sz="1400" i="1" dirty="0">
                <a:latin typeface="Bookman Old Style" pitchFamily="18" charset="0"/>
              </a:rPr>
              <a:t>Ред.: Л. А. </a:t>
            </a:r>
            <a:r>
              <a:rPr lang="ru-RU" sz="1400" i="1" dirty="0" err="1">
                <a:latin typeface="Bookman Old Style" pitchFamily="18" charset="0"/>
              </a:rPr>
              <a:t>Баятова</a:t>
            </a:r>
            <a:endParaRPr lang="ru-RU" sz="1400" i="1" dirty="0">
              <a:latin typeface="Bookman Old Style" pitchFamily="18" charset="0"/>
            </a:endParaRPr>
          </a:p>
          <a:p>
            <a:pPr algn="r"/>
            <a:r>
              <a:rPr lang="ru-RU" sz="1400" dirty="0" smtClean="0">
                <a:latin typeface="Bookman Old Style" pitchFamily="18" charset="0"/>
              </a:rPr>
              <a:t>Тел</a:t>
            </a:r>
            <a:r>
              <a:rPr lang="ru-RU" sz="1400" dirty="0">
                <a:latin typeface="Bookman Old Style" pitchFamily="18" charset="0"/>
              </a:rPr>
              <a:t>./факс: 264-46-94 </a:t>
            </a:r>
            <a:r>
              <a:rPr lang="en-US" sz="1400" dirty="0">
                <a:latin typeface="Bookman Old Style" pitchFamily="18" charset="0"/>
              </a:rPr>
              <a:t>e</a:t>
            </a:r>
            <a:r>
              <a:rPr lang="ru-RU" sz="1400" dirty="0">
                <a:latin typeface="Bookman Old Style" pitchFamily="18" charset="0"/>
              </a:rPr>
              <a:t>-</a:t>
            </a:r>
            <a:r>
              <a:rPr lang="en-US" sz="1400" dirty="0">
                <a:latin typeface="Bookman Old Style" pitchFamily="18" charset="0"/>
              </a:rPr>
              <a:t>mail</a:t>
            </a:r>
            <a:r>
              <a:rPr lang="ru-RU" sz="1400" dirty="0">
                <a:latin typeface="Bookman Old Style" pitchFamily="18" charset="0"/>
              </a:rPr>
              <a:t>: </a:t>
            </a:r>
            <a:r>
              <a:rPr lang="en-US" sz="1400" u="sng" dirty="0" err="1">
                <a:latin typeface="Bookman Old Style" pitchFamily="18" charset="0"/>
                <a:hlinkClick r:id="rId2"/>
              </a:rPr>
              <a:t>odi</a:t>
            </a:r>
            <a:r>
              <a:rPr lang="ru-RU" sz="1400" u="sng" dirty="0">
                <a:latin typeface="Bookman Old Style" pitchFamily="18" charset="0"/>
                <a:hlinkClick r:id="rId2"/>
              </a:rPr>
              <a:t>@</a:t>
            </a:r>
            <a:r>
              <a:rPr lang="en-US" sz="1400" u="sng" dirty="0" err="1">
                <a:latin typeface="Bookman Old Style" pitchFamily="18" charset="0"/>
                <a:hlinkClick r:id="rId2"/>
              </a:rPr>
              <a:t>dspl</a:t>
            </a:r>
            <a:r>
              <a:rPr lang="ru-RU" sz="1400" u="sng" dirty="0">
                <a:latin typeface="Bookman Old Style" pitchFamily="18" charset="0"/>
                <a:hlinkClick r:id="rId2"/>
              </a:rPr>
              <a:t>.</a:t>
            </a:r>
            <a:r>
              <a:rPr lang="en-US" sz="1400" u="sng" dirty="0" err="1">
                <a:latin typeface="Bookman Old Style" pitchFamily="18" charset="0"/>
                <a:hlinkClick r:id="rId2"/>
              </a:rPr>
              <a:t>ru</a:t>
            </a:r>
            <a:endParaRPr lang="ru-RU" sz="1400" dirty="0">
              <a:latin typeface="Bookman Old Style" pitchFamily="18" charset="0"/>
            </a:endParaRPr>
          </a:p>
          <a:p>
            <a:pPr algn="r"/>
            <a:endParaRPr lang="ru-RU" sz="14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80728"/>
            <a:ext cx="7272808" cy="234957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Желаем ВАМ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успешно начать и преуспеть!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183562" cy="1396127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Создание своего бизнеса: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общие вопросы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2160240" cy="3214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8" y="2420888"/>
            <a:ext cx="2186501" cy="3214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051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431450"/>
            <a:ext cx="5832648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Агаркова</a:t>
            </a:r>
            <a:r>
              <a:rPr lang="ru-RU" sz="1200" b="1" dirty="0" smtClean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Лилия</a:t>
            </a:r>
          </a:p>
          <a:p>
            <a:r>
              <a:rPr lang="ru-RU" sz="1200" b="1" dirty="0" smtClean="0">
                <a:latin typeface="Bookman Old Style" pitchFamily="18" charset="0"/>
              </a:rPr>
              <a:t>    Свой </a:t>
            </a:r>
            <a:r>
              <a:rPr lang="ru-RU" sz="1200" b="1" dirty="0">
                <a:latin typeface="Bookman Old Style" pitchFamily="18" charset="0"/>
              </a:rPr>
              <a:t>бизнес </a:t>
            </a:r>
            <a:r>
              <a:rPr lang="ru-RU" sz="1200" dirty="0">
                <a:latin typeface="Bookman Old Style" pitchFamily="18" charset="0"/>
              </a:rPr>
              <a:t>[+ антикризисный блок]: с чего начать, как преуспеть: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2011 г.</a:t>
            </a:r>
          </a:p>
          <a:p>
            <a:r>
              <a:rPr lang="ru-RU" sz="1200" dirty="0" smtClean="0">
                <a:latin typeface="Bookman Old Style" pitchFamily="18" charset="0"/>
              </a:rPr>
              <a:t>349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1641894"/>
            <a:ext cx="5688632" cy="2553891"/>
          </a:xfrm>
          <a:prstGeom prst="roundRect">
            <a:avLst/>
          </a:prstGeom>
          <a:gradFill>
            <a:gsLst>
              <a:gs pos="0">
                <a:schemeClr val="lt1">
                  <a:shade val="35000"/>
                  <a:satMod val="150000"/>
                </a:schemeClr>
              </a:gs>
              <a:gs pos="48000">
                <a:schemeClr val="lt1">
                  <a:shade val="68000"/>
                  <a:satMod val="155000"/>
                </a:schemeClr>
              </a:gs>
              <a:gs pos="100000">
                <a:schemeClr val="lt1">
                  <a:tint val="70000"/>
                  <a:satMod val="175000"/>
                </a:schemeClr>
              </a:gs>
            </a:gsLst>
          </a:gradFill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    </a:t>
            </a:r>
            <a:r>
              <a:rPr lang="ru-RU" sz="1200" dirty="0" smtClean="0">
                <a:latin typeface="Bookman Old Style" pitchFamily="18" charset="0"/>
              </a:rPr>
              <a:t>Лилия </a:t>
            </a:r>
            <a:r>
              <a:rPr lang="ru-RU" sz="1200" dirty="0">
                <a:latin typeface="Bookman Old Style" pitchFamily="18" charset="0"/>
              </a:rPr>
              <a:t>Николаевна </a:t>
            </a:r>
            <a:r>
              <a:rPr lang="ru-RU" sz="1200" b="1" dirty="0" err="1">
                <a:latin typeface="Bookman Old Style" pitchFamily="18" charset="0"/>
              </a:rPr>
              <a:t>Агаркова</a:t>
            </a:r>
            <a:r>
              <a:rPr lang="ru-RU" sz="1200" b="1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– редактор приложения «Свое дело» газеты «Деловой Петербург». С 2000 года занимается темой малого и среднего бизнеса в данной газете. </a:t>
            </a:r>
          </a:p>
          <a:p>
            <a:endParaRPr lang="en-US" sz="1200" dirty="0" smtClean="0">
              <a:latin typeface="Bookman Old Style" pitchFamily="18" charset="0"/>
            </a:endParaRPr>
          </a:p>
          <a:p>
            <a:pPr algn="just"/>
            <a:r>
              <a:rPr lang="ru-RU" sz="1200" dirty="0" smtClean="0">
                <a:latin typeface="Bookman Old Style" pitchFamily="18" charset="0"/>
              </a:rPr>
              <a:t>    Журналистами </a:t>
            </a:r>
            <a:r>
              <a:rPr lang="ru-RU" sz="1200" dirty="0">
                <a:latin typeface="Bookman Old Style" pitchFamily="18" charset="0"/>
              </a:rPr>
              <a:t>газеты «Деловой Петербург» собраны более 70 инструкций от предпринимателей, успешных в своем бизнесе. Инструкции составлены на основании реальных историй, дополнены анализом рынка и мнениями специалистов. Представленный материал позволяет сделать вполне определенные выводы, насколько этот бизнес может быть интересным, успешным и приносить материальное и моральное удовлетворение.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619" y="4437112"/>
            <a:ext cx="8217837" cy="1736646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Итак, в книге: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Пошаговые руководства по созданию различных объектов бизнеса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Подробно рассматриваются более 70 вариантов собственного предприятия – от автомастерской  и обменного пункта до салона тату и частного музея.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 каждому виду компаний приводятся расчеты затрат и доходов.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Охвачены основные сферы бизнеса: производство, торговля, предоставление услуг.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Все рекомендации основаны на российском опыте.</a:t>
            </a:r>
          </a:p>
          <a:p>
            <a:r>
              <a:rPr lang="ru-RU" sz="1200" dirty="0">
                <a:latin typeface="Bookman Old Style" pitchFamily="18" charset="0"/>
              </a:rPr>
              <a:t>В книгу  включен специальный раздел по управлению бизнесом в условиях финансового кризиса.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87624" y="401456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3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1968" y="3539252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4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2" y="431450"/>
            <a:ext cx="1930454" cy="287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7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6" y="423729"/>
            <a:ext cx="1756171" cy="258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5978" y="423730"/>
            <a:ext cx="5688632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Медведев </a:t>
            </a:r>
            <a:r>
              <a:rPr lang="ru-RU" sz="1200" dirty="0" smtClean="0">
                <a:latin typeface="Bookman Old Style" pitchFamily="18" charset="0"/>
              </a:rPr>
              <a:t>Артём</a:t>
            </a:r>
          </a:p>
          <a:p>
            <a:r>
              <a:rPr lang="ru-RU" sz="1200" dirty="0" smtClean="0">
                <a:latin typeface="Bookman Old Style" pitchFamily="18" charset="0"/>
              </a:rPr>
              <a:t>    </a:t>
            </a:r>
            <a:r>
              <a:rPr lang="ru-RU" sz="1200" b="1" dirty="0" smtClean="0">
                <a:latin typeface="Bookman Old Style" pitchFamily="18" charset="0"/>
              </a:rPr>
              <a:t>Малый </a:t>
            </a:r>
            <a:r>
              <a:rPr lang="ru-RU" sz="1200" b="1" dirty="0">
                <a:latin typeface="Bookman Old Style" pitchFamily="18" charset="0"/>
              </a:rPr>
              <a:t>бизнес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2010 г.</a:t>
            </a:r>
          </a:p>
          <a:p>
            <a:r>
              <a:rPr lang="ru-RU" sz="1200" dirty="0" smtClean="0">
                <a:latin typeface="Bookman Old Style" pitchFamily="18" charset="0"/>
              </a:rPr>
              <a:t>222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1" y="1789889"/>
            <a:ext cx="3872813" cy="1328023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Bookman Old Style" pitchFamily="18" charset="0"/>
              </a:rPr>
              <a:t>     Артем Медведев – </a:t>
            </a:r>
            <a:r>
              <a:rPr lang="ru-RU" sz="1200" dirty="0">
                <a:latin typeface="Bookman Old Style" pitchFamily="18" charset="0"/>
              </a:rPr>
              <a:t>молодой и успешный предприниматель из Ижевска. Совладелец нескольких компаний: сеть открытых ледовых катков, предприятие по продаже стройматериалов, автосервис по кузовному ремонту.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284984"/>
            <a:ext cx="8277066" cy="3166824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Из книги Вы узнаете, как на самом деле ведется бизнес в современной </a:t>
            </a:r>
            <a:r>
              <a:rPr lang="ru-RU" sz="1200" dirty="0" smtClean="0">
                <a:latin typeface="Bookman Old Style" pitchFamily="18" charset="0"/>
              </a:rPr>
              <a:t>России, а именно:</a:t>
            </a:r>
          </a:p>
          <a:p>
            <a:endParaRPr lang="ru-RU" sz="1200" dirty="0">
              <a:latin typeface="Bookman Old Style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Пошаговый план открытия малого предприятия с нуля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Наиболее перспективные отрасли бизнеса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Поиск идей и написание бизнес-плана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Правильный выбор системы налогообложения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Регистрация ИП и ООО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Подбор персонала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Учет расходов и организация продаж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Защита своих прав при судебных разбирательствах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Оперативное управление и развитие бизнеса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Возможные ошибки, способы их избегания или минимизации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Практические советы по ведению бизнеса в различных ситуациях</a:t>
            </a:r>
          </a:p>
          <a:p>
            <a:endParaRPr lang="ru-RU" sz="1200" dirty="0">
              <a:latin typeface="Bookman Old Style" pitchFamily="18" charset="0"/>
            </a:endParaRPr>
          </a:p>
          <a:p>
            <a:r>
              <a:rPr lang="ru-RU" sz="1200" dirty="0">
                <a:latin typeface="Bookman Old Style" pitchFamily="18" charset="0"/>
              </a:rPr>
              <a:t>Открой свой бизнес и преуспей в нем.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55776" y="1916832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55775" y="2699003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0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67544" y="949494"/>
            <a:ext cx="8183562" cy="851297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Торговля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26106"/>
            <a:ext cx="2232248" cy="32847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71" y="2327173"/>
            <a:ext cx="2244773" cy="32836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27173"/>
            <a:ext cx="2160895" cy="31329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674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2" y="431186"/>
            <a:ext cx="1984497" cy="299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43808" y="405027"/>
            <a:ext cx="5760640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     Интернет-магазин</a:t>
            </a:r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под </a:t>
            </a:r>
            <a:r>
              <a:rPr lang="ru-RU" sz="1200" dirty="0">
                <a:latin typeface="Bookman Old Style" pitchFamily="18" charset="0"/>
              </a:rPr>
              <a:t>ред. интернет-буржуя Андрея </a:t>
            </a:r>
            <a:r>
              <a:rPr lang="ru-RU" sz="1200" dirty="0" smtClean="0">
                <a:latin typeface="Bookman Old Style" pitchFamily="18" charset="0"/>
              </a:rPr>
              <a:t>Рябых</a:t>
            </a:r>
          </a:p>
          <a:p>
            <a:r>
              <a:rPr lang="ru-RU" sz="1200" dirty="0" smtClean="0">
                <a:latin typeface="Bookman Old Style" pitchFamily="18" charset="0"/>
              </a:rPr>
              <a:t>2012 г.</a:t>
            </a:r>
          </a:p>
          <a:p>
            <a:r>
              <a:rPr lang="ru-RU" sz="1200" dirty="0" smtClean="0">
                <a:latin typeface="Bookman Old Style" pitchFamily="18" charset="0"/>
              </a:rPr>
              <a:t>190 </a:t>
            </a:r>
            <a:r>
              <a:rPr lang="ru-RU" sz="1200" dirty="0">
                <a:latin typeface="Bookman Old Style" pitchFamily="18" charset="0"/>
              </a:rPr>
              <a:t>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772816"/>
            <a:ext cx="3888432" cy="1940957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Андрей Рябых </a:t>
            </a:r>
            <a:r>
              <a:rPr lang="ru-RU" sz="1200" dirty="0">
                <a:latin typeface="Bookman Old Style" pitchFamily="18" charset="0"/>
              </a:rPr>
              <a:t>– кандидат педагогических наук, владелец компании </a:t>
            </a:r>
            <a:r>
              <a:rPr lang="ru-RU" sz="1200" dirty="0" err="1">
                <a:latin typeface="Bookman Old Style" pitchFamily="18" charset="0"/>
              </a:rPr>
              <a:t>WebMaster</a:t>
            </a:r>
            <a:r>
              <a:rPr lang="ru-RU" sz="1200" dirty="0">
                <a:latin typeface="Bookman Old Style" pitchFamily="18" charset="0"/>
              </a:rPr>
              <a:t>. </a:t>
            </a:r>
            <a:r>
              <a:rPr lang="ru-RU" sz="1200" dirty="0" err="1">
                <a:latin typeface="Bookman Old Style" pitchFamily="18" charset="0"/>
              </a:rPr>
              <a:t>Spb</a:t>
            </a:r>
            <a:r>
              <a:rPr lang="ru-RU" sz="1200" dirty="0">
                <a:latin typeface="Bookman Old Style" pitchFamily="18" charset="0"/>
              </a:rPr>
              <a:t>., агентства поисковой оптимизации </a:t>
            </a:r>
            <a:r>
              <a:rPr lang="ru-RU" sz="1200" dirty="0" err="1">
                <a:latin typeface="Bookman Old Style" pitchFamily="18" charset="0"/>
              </a:rPr>
              <a:t>SeoExperts.Ru</a:t>
            </a:r>
            <a:r>
              <a:rPr lang="ru-RU" sz="1200" dirty="0">
                <a:latin typeface="Bookman Old Style" pitchFamily="18" charset="0"/>
              </a:rPr>
              <a:t>, интернет-издательства «Медиа Картель». Персональный бренд – интернет-буржуй. Свой интернет-магазин создал в 2000 году – это был один из первых интернет-магазинов Рунета.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4" y="3933056"/>
            <a:ext cx="8089643" cy="2349579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itchFamily="18" charset="0"/>
              </a:rPr>
              <a:t>Для тех, кто планирует открыть интернет-магазин и сделать его максимально прибыльным.</a:t>
            </a:r>
          </a:p>
          <a:p>
            <a:r>
              <a:rPr lang="ru-RU" sz="1200" dirty="0">
                <a:latin typeface="Bookman Old Style" pitchFamily="18" charset="0"/>
              </a:rPr>
              <a:t>Пошаговое руководство по созданию торговой площадки в Сети с готовыми алгоритмами действий по розничным вопросам.</a:t>
            </a:r>
          </a:p>
          <a:p>
            <a:r>
              <a:rPr lang="ru-RU" sz="1200" dirty="0">
                <a:latin typeface="Bookman Old Style" pitchFamily="18" charset="0"/>
              </a:rPr>
              <a:t>В издании: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Самостоятельная регистрация предприятия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Организация бухгалтерии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Алгоритм эффективной работы с поставщиками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Удобная для вас и покупателей система оплаты, сбыта и доставки товара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Максимально эффективная система привлечения клиентов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Управление бизнес-процессами</a:t>
            </a:r>
          </a:p>
          <a:p>
            <a:r>
              <a:rPr lang="ru-RU" sz="1200" dirty="0">
                <a:latin typeface="Bookman Old Style" pitchFamily="18" charset="0"/>
              </a:rPr>
              <a:t>Весь материал построен на практических примерах и с учетом особенностей бизнеса в России.</a:t>
            </a:r>
          </a:p>
        </p:txBody>
      </p:sp>
      <p:sp>
        <p:nvSpPr>
          <p:cNvPr id="6" name="Text Box 11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827581" y="198884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4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32652" y="2934686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5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8" y="412168"/>
            <a:ext cx="2013129" cy="29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3564" y="412168"/>
            <a:ext cx="5892890" cy="112371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Bookman Old Style" pitchFamily="18" charset="0"/>
              </a:rPr>
              <a:t>Крутов</a:t>
            </a:r>
            <a:r>
              <a:rPr lang="ru-RU" sz="1200" b="1" dirty="0" smtClean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Дмитрий </a:t>
            </a:r>
            <a:r>
              <a:rPr lang="ru-RU" sz="1200" dirty="0">
                <a:latin typeface="Bookman Old Style" pitchFamily="18" charset="0"/>
              </a:rPr>
              <a:t>   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b="1" dirty="0" smtClean="0">
                <a:latin typeface="Bookman Old Style" pitchFamily="18" charset="0"/>
              </a:rPr>
              <a:t>    Салон </a:t>
            </a:r>
            <a:r>
              <a:rPr lang="ru-RU" sz="1200" b="1" dirty="0">
                <a:latin typeface="Bookman Old Style" pitchFamily="18" charset="0"/>
              </a:rPr>
              <a:t>цветов </a:t>
            </a:r>
            <a:r>
              <a:rPr lang="ru-RU" sz="1200" dirty="0">
                <a:latin typeface="Bookman Old Style" pitchFamily="18" charset="0"/>
              </a:rPr>
              <a:t>: с чего начать, как преуспеть : советы владельцам и </a:t>
            </a:r>
            <a:r>
              <a:rPr lang="ru-RU" sz="1200" dirty="0" smtClean="0">
                <a:latin typeface="Bookman Old Style" pitchFamily="18" charset="0"/>
              </a:rPr>
              <a:t>управляющим</a:t>
            </a:r>
          </a:p>
          <a:p>
            <a:r>
              <a:rPr lang="ru-RU" sz="1200" dirty="0" smtClean="0">
                <a:latin typeface="Bookman Old Style" pitchFamily="18" charset="0"/>
              </a:rPr>
              <a:t>2012 г.</a:t>
            </a:r>
          </a:p>
          <a:p>
            <a:r>
              <a:rPr lang="ru-RU" sz="1200" dirty="0" smtClean="0">
                <a:latin typeface="Bookman Old Style" pitchFamily="18" charset="0"/>
              </a:rPr>
              <a:t>175 </a:t>
            </a:r>
            <a:r>
              <a:rPr lang="ru-RU" sz="1200" dirty="0">
                <a:latin typeface="Bookman Old Style" pitchFamily="18" charset="0"/>
              </a:rPr>
              <a:t>с</a:t>
            </a:r>
            <a:r>
              <a:rPr lang="ru-RU" sz="1200" dirty="0" smtClean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7210" y="1840597"/>
            <a:ext cx="4079245" cy="1736646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Дмитрий </a:t>
            </a:r>
            <a:r>
              <a:rPr lang="ru-RU" sz="1200" dirty="0" err="1">
                <a:latin typeface="Bookman Old Style" pitchFamily="18" charset="0"/>
              </a:rPr>
              <a:t>Крутов</a:t>
            </a:r>
            <a:r>
              <a:rPr lang="ru-RU" sz="1200" dirty="0">
                <a:latin typeface="Bookman Old Style" pitchFamily="18" charset="0"/>
              </a:rPr>
              <a:t> – автор многочисленных курсов по продажам и продвижению бизнеса в Интернете, учредитель проекта </a:t>
            </a:r>
            <a:r>
              <a:rPr lang="en-US" sz="1200" dirty="0" err="1">
                <a:latin typeface="Bookman Old Style" pitchFamily="18" charset="0"/>
              </a:rPr>
              <a:t>FlowersBiz</a:t>
            </a:r>
            <a:r>
              <a:rPr lang="ru-RU" sz="1200" dirty="0">
                <a:latin typeface="Bookman Old Style" pitchFamily="18" charset="0"/>
              </a:rPr>
              <a:t>, специализированного агентства цветочного бизнеса. Является генеральным директором маркетингового агентства </a:t>
            </a:r>
            <a:r>
              <a:rPr lang="ru-RU" sz="1200" dirty="0" err="1">
                <a:latin typeface="Bookman Old Style" pitchFamily="18" charset="0"/>
              </a:rPr>
              <a:t>Mokselle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 err="1">
                <a:latin typeface="Bookman Old Style" pitchFamily="18" charset="0"/>
              </a:rPr>
              <a:t>marketing</a:t>
            </a:r>
            <a:r>
              <a:rPr lang="ru-RU" sz="1200" dirty="0">
                <a:latin typeface="Bookman Old Style" pitchFamily="18" charset="0"/>
              </a:rPr>
              <a:t>, которое реализует консалтинговые проекты полного цикла.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966" y="3861048"/>
            <a:ext cx="8158488" cy="2553891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     В </a:t>
            </a:r>
            <a:r>
              <a:rPr lang="ru-RU" sz="1200" dirty="0">
                <a:latin typeface="Bookman Old Style" pitchFamily="18" charset="0"/>
              </a:rPr>
              <a:t>издании представлен десятилетний опыт флориста-практика и успешных специалистов в области продаж. Рассказывается о тех проблемах, с которыми сталкивается предприниматель, начав заниматься цветочным бизнесом. Материал изложен в виде советов и рекомендаций, подкрепленных примерами из практики.</a:t>
            </a:r>
          </a:p>
          <a:p>
            <a:r>
              <a:rPr lang="ru-RU" sz="1200" dirty="0">
                <a:latin typeface="Bookman Old Style" pitchFamily="18" charset="0"/>
              </a:rPr>
              <a:t>Из данной книги вы получите исчерпывающие ответы на вопросы: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Сколько денег понадобится для открытия салона цветов?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выбрать помещение и максимально эффективно его использовать?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подобрать персонал и выстроить правильные взаимоотношения с покупателями?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правильно работать с ассортиментом, чтобы избежать списаний?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Bookman Old Style" pitchFamily="18" charset="0"/>
              </a:rPr>
              <a:t>Как сделать свой салон уникальным, несмотря на высокую конкуренцию?</a:t>
            </a:r>
          </a:p>
          <a:p>
            <a:r>
              <a:rPr lang="ru-RU" sz="1200" dirty="0">
                <a:latin typeface="Bookman Old Style" pitchFamily="18" charset="0"/>
              </a:rPr>
              <a:t>Эта книга даст вам возможность грамотно начать свой бизнес, выстроить свое дело так, чтобы бизнес работал на вас, а не вы на него.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70368" y="2060846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hlinkClick r:id="rId3"/>
              </a:rPr>
              <a:t>Оглавление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83564" y="2725440"/>
            <a:ext cx="1584325" cy="306467"/>
          </a:xfrm>
          <a:prstGeom prst="roundRect">
            <a:avLst/>
          </a:prstGeom>
          <a:ln w="31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ts val="1080"/>
              </a:spcBef>
              <a:spcAft>
                <a:spcPts val="0"/>
              </a:spcAft>
            </a:pPr>
            <a:r>
              <a:rPr lang="ru-RU" sz="1200" b="1" i="1" u="sng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4"/>
              </a:rPr>
              <a:t>Отрывок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75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0000"/>
      </a:hlink>
      <a:folHlink>
        <a:srgbClr val="FF000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4517</Words>
  <Application>Microsoft Office PowerPoint</Application>
  <PresentationFormat>Экран (4:3)</PresentationFormat>
  <Paragraphs>505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НАЧАТЬ И ПРЕУСПЕТЬ!</vt:lpstr>
      <vt:lpstr>Презентация PowerPoint</vt:lpstr>
      <vt:lpstr>Разделы выставки:</vt:lpstr>
      <vt:lpstr>Создание своего бизнеса: общие вопросы</vt:lpstr>
      <vt:lpstr>Презентация PowerPoint</vt:lpstr>
      <vt:lpstr>Презентация PowerPoint</vt:lpstr>
      <vt:lpstr>Торговля</vt:lpstr>
      <vt:lpstr>Презентация PowerPoint</vt:lpstr>
      <vt:lpstr>Презентация PowerPoint</vt:lpstr>
      <vt:lpstr>Презентация PowerPoint</vt:lpstr>
      <vt:lpstr>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Другие издания, посвященные созданию своего бизнеса, имеющиеся в фонде библиотеки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DGPB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DISI</dc:creator>
  <cp:lastModifiedBy>Kate</cp:lastModifiedBy>
  <cp:revision>164</cp:revision>
  <dcterms:created xsi:type="dcterms:W3CDTF">2013-12-03T08:38:15Z</dcterms:created>
  <dcterms:modified xsi:type="dcterms:W3CDTF">2014-02-18T09:25:07Z</dcterms:modified>
</cp:coreProperties>
</file>