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3" r:id="rId5"/>
    <p:sldId id="266" r:id="rId6"/>
    <p:sldId id="265" r:id="rId7"/>
    <p:sldId id="264" r:id="rId8"/>
    <p:sldId id="261" r:id="rId9"/>
    <p:sldId id="268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  <p:sldId id="276" r:id="rId20"/>
    <p:sldId id="278" r:id="rId21"/>
    <p:sldId id="279" r:id="rId22"/>
    <p:sldId id="282" r:id="rId23"/>
    <p:sldId id="281" r:id="rId24"/>
    <p:sldId id="284" r:id="rId25"/>
    <p:sldId id="283" r:id="rId26"/>
    <p:sldId id="280" r:id="rId27"/>
    <p:sldId id="289" r:id="rId28"/>
    <p:sldId id="287" r:id="rId29"/>
    <p:sldId id="285" r:id="rId30"/>
    <p:sldId id="290" r:id="rId31"/>
    <p:sldId id="293" r:id="rId32"/>
    <p:sldId id="292" r:id="rId33"/>
    <p:sldId id="291" r:id="rId34"/>
    <p:sldId id="296" r:id="rId35"/>
    <p:sldId id="295" r:id="rId36"/>
    <p:sldId id="294" r:id="rId37"/>
    <p:sldId id="297" r:id="rId38"/>
    <p:sldId id="301" r:id="rId39"/>
    <p:sldId id="302" r:id="rId40"/>
    <p:sldId id="304" r:id="rId41"/>
    <p:sldId id="303" r:id="rId42"/>
    <p:sldId id="306" r:id="rId43"/>
    <p:sldId id="305" r:id="rId44"/>
    <p:sldId id="300" r:id="rId45"/>
    <p:sldId id="25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407500.html" TargetMode="External"/><Relationship Id="rId3" Type="http://schemas.openxmlformats.org/officeDocument/2006/relationships/hyperlink" Target="http://img1.liveinternet.ru/images/attach/c/3/77/793/77793315_large_1107399.png" TargetMode="External"/><Relationship Id="rId7" Type="http://schemas.openxmlformats.org/officeDocument/2006/relationships/hyperlink" Target="http://elenaranko.ucoz.ru/" TargetMode="External"/><Relationship Id="rId2" Type="http://schemas.openxmlformats.org/officeDocument/2006/relationships/hyperlink" Target="http://img-fotki.yandex.ru/get/5302/svetlera.1a5/0_575f2_1aec6711_L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oem.in.ua/media/images/pero-l.png" TargetMode="External"/><Relationship Id="rId5" Type="http://schemas.openxmlformats.org/officeDocument/2006/relationships/hyperlink" Target="http://img-fotki.yandex.ru/get/4703/66124276.3b/0_69b6d_c8e1d3f3_M.png" TargetMode="External"/><Relationship Id="rId4" Type="http://schemas.openxmlformats.org/officeDocument/2006/relationships/hyperlink" Target="http://s1.pic4you.ru/allimage/y2012/08-28/12216/2377701.png" TargetMode="External"/><Relationship Id="rId9" Type="http://schemas.openxmlformats.org/officeDocument/2006/relationships/hyperlink" Target="http://rgv.ru/kaznit-nelzya-pomilovat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789040"/>
            <a:ext cx="4484042" cy="22322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МОБУ СОШ № 24</a:t>
            </a:r>
          </a:p>
          <a:p>
            <a:pPr>
              <a:spcBef>
                <a:spcPts val="0"/>
              </a:spcBef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мени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С.И.Климакова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Якутска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 Инна Олеговна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836712"/>
            <a:ext cx="669674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Путешествие по загадочной стране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«Синтаксиса и пунктуации»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(5 класс)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2150" indent="-609600">
              <a:lnSpc>
                <a:spcPct val="80000"/>
              </a:lnSpc>
            </a:pPr>
            <a:r>
              <a:rPr lang="ru-RU" dirty="0">
                <a:latin typeface="Arial" charset="0"/>
              </a:rPr>
              <a:t>В простом предложении_________ грамматическая основа</a:t>
            </a:r>
            <a:r>
              <a:rPr lang="ru-RU" dirty="0" smtClean="0">
                <a:latin typeface="Arial" charset="0"/>
              </a:rPr>
              <a:t>.</a:t>
            </a:r>
          </a:p>
          <a:p>
            <a:pPr marL="692150" indent="-609600">
              <a:lnSpc>
                <a:spcPct val="80000"/>
              </a:lnSpc>
            </a:pPr>
            <a:endParaRPr lang="ru-RU" dirty="0">
              <a:latin typeface="Arial" charset="0"/>
            </a:endParaRPr>
          </a:p>
          <a:p>
            <a:pPr marL="692150" indent="-609600">
              <a:lnSpc>
                <a:spcPct val="80000"/>
              </a:lnSpc>
            </a:pPr>
            <a:r>
              <a:rPr lang="ru-RU" dirty="0">
                <a:latin typeface="Arial" charset="0"/>
              </a:rPr>
              <a:t>В сложном предложении - _________,в отличие от простого.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9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latin typeface="Arial" charset="0"/>
              </a:rPr>
              <a:t>В простом предложении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одна </a:t>
            </a:r>
            <a:r>
              <a:rPr lang="ru-RU" dirty="0">
                <a:latin typeface="Arial" charset="0"/>
              </a:rPr>
              <a:t>грамматическая основа</a:t>
            </a:r>
            <a:r>
              <a:rPr lang="ru-RU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Arial" charset="0"/>
              </a:rPr>
              <a:t>В сложном предложении –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две и более грамматических </a:t>
            </a: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основ</a:t>
            </a:r>
            <a:r>
              <a:rPr lang="ru-RU" dirty="0" smtClean="0">
                <a:latin typeface="Arial" charset="0"/>
              </a:rPr>
              <a:t>.</a:t>
            </a:r>
            <a:endParaRPr lang="ru-RU" dirty="0"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0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Слова, отвечающие на один и тот же вопрос, являющиеся одним членом предложения и относящиеся к одному слову называются _______________.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Слова, отвечающие на один и тот же вопрос, являющиеся одним членом предложения и относящиеся к одному слову называются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однородными членами предложения</a:t>
            </a:r>
            <a:r>
              <a:rPr lang="ru-RU" dirty="0">
                <a:latin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6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Расставьте знаки: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 а.</a:t>
            </a:r>
          </a:p>
          <a:p>
            <a:r>
              <a:rPr lang="ru-RU" dirty="0" smtClean="0"/>
              <a:t>А П?</a:t>
            </a:r>
          </a:p>
          <a:p>
            <a:r>
              <a:rPr lang="ru-RU" dirty="0" smtClean="0"/>
              <a:t>П!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/>
              <a:t>П</a:t>
            </a:r>
            <a:r>
              <a:rPr lang="ru-RU" dirty="0" smtClean="0">
                <a:solidFill>
                  <a:srgbClr val="FF0000"/>
                </a:solidFill>
              </a:rPr>
              <a:t>», -</a:t>
            </a:r>
            <a:r>
              <a:rPr lang="ru-RU" dirty="0" smtClean="0"/>
              <a:t> </a:t>
            </a:r>
            <a:r>
              <a:rPr lang="ru-RU" dirty="0"/>
              <a:t>а.</a:t>
            </a:r>
          </a:p>
          <a:p>
            <a:r>
              <a:rPr lang="ru-RU" dirty="0" smtClean="0"/>
              <a:t>А</a:t>
            </a:r>
            <a:r>
              <a:rPr lang="ru-RU" dirty="0" smtClean="0">
                <a:solidFill>
                  <a:srgbClr val="FF0000"/>
                </a:solidFill>
              </a:rPr>
              <a:t>: «</a:t>
            </a:r>
            <a:r>
              <a:rPr lang="ru-RU" dirty="0" smtClean="0"/>
              <a:t>П?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/>
              <a:t>П</a:t>
            </a:r>
            <a:r>
              <a:rPr lang="ru-RU" dirty="0"/>
              <a:t>!</a:t>
            </a:r>
            <a:r>
              <a:rPr lang="ru-RU" dirty="0" smtClean="0">
                <a:solidFill>
                  <a:srgbClr val="FF0000"/>
                </a:solidFill>
              </a:rPr>
              <a:t>» - </a:t>
            </a:r>
            <a:r>
              <a:rPr lang="ru-RU" dirty="0" smtClean="0"/>
              <a:t>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4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но О.</a:t>
            </a:r>
          </a:p>
          <a:p>
            <a:r>
              <a:rPr lang="ru-RU" dirty="0" smtClean="0"/>
              <a:t>О </a:t>
            </a:r>
            <a:r>
              <a:rPr lang="ru-RU" dirty="0" err="1" smtClean="0"/>
              <a:t>О</a:t>
            </a:r>
            <a:r>
              <a:rPr lang="ru-RU" dirty="0" smtClean="0"/>
              <a:t> </a:t>
            </a:r>
            <a:r>
              <a:rPr lang="ru-RU" dirty="0" err="1" smtClean="0"/>
              <a:t>О</a:t>
            </a:r>
            <a:r>
              <a:rPr lang="ru-RU" dirty="0" smtClean="0"/>
              <a:t> </a:t>
            </a:r>
            <a:r>
              <a:rPr lang="ru-RU" dirty="0" err="1" smtClean="0"/>
              <a:t>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 и О </a:t>
            </a:r>
            <a:r>
              <a:rPr lang="ru-RU" dirty="0" err="1" smtClean="0"/>
              <a:t>О</a:t>
            </a:r>
            <a:r>
              <a:rPr lang="ru-RU" dirty="0" smtClean="0"/>
              <a:t> и 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/>
              <a:t>но О.</a:t>
            </a:r>
          </a:p>
          <a:p>
            <a:r>
              <a:rPr lang="ru-RU" dirty="0" smtClean="0"/>
              <a:t>О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О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О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/>
              <a:t>О.</a:t>
            </a:r>
          </a:p>
          <a:p>
            <a:r>
              <a:rPr lang="ru-RU" dirty="0"/>
              <a:t>О и </a:t>
            </a:r>
            <a:r>
              <a:rPr lang="ru-RU" dirty="0" smtClean="0"/>
              <a:t>О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/>
              <a:t>О и 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0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</a:t>
            </a:r>
            <a:r>
              <a:rPr lang="ru-RU" dirty="0" smtClean="0"/>
              <a:t>бобщение </a:t>
            </a:r>
            <a:r>
              <a:rPr lang="ru-RU" dirty="0"/>
              <a:t>знаний по теме “Синтаксис. Пунктуация”. </a:t>
            </a:r>
          </a:p>
          <a:p>
            <a:r>
              <a:rPr lang="ru-RU" dirty="0"/>
              <a:t> </a:t>
            </a:r>
            <a:r>
              <a:rPr lang="ru-RU" dirty="0" smtClean="0"/>
              <a:t>Повторить </a:t>
            </a:r>
            <a:r>
              <a:rPr lang="ru-RU" dirty="0"/>
              <a:t>теоретические сведения о главных и второстепенных членах предложения, их признаках;</a:t>
            </a:r>
          </a:p>
          <a:p>
            <a:r>
              <a:rPr lang="ru-RU" dirty="0"/>
              <a:t>Закрепить умение составлять словосочетания изученных </a:t>
            </a:r>
            <a:r>
              <a:rPr lang="ru-RU" dirty="0" smtClean="0"/>
              <a:t>видов; </a:t>
            </a:r>
            <a:r>
              <a:rPr lang="ru-RU" dirty="0"/>
              <a:t>находить грамматическую основу и второстепенные члены предложения; </a:t>
            </a:r>
            <a:endParaRPr lang="ru-RU" dirty="0" smtClean="0"/>
          </a:p>
          <a:p>
            <a:r>
              <a:rPr lang="ru-RU" dirty="0"/>
              <a:t>Б</a:t>
            </a:r>
            <a:r>
              <a:rPr lang="ru-RU" dirty="0" smtClean="0"/>
              <a:t>езошибочно </a:t>
            </a:r>
            <a:r>
              <a:rPr lang="ru-RU" dirty="0"/>
              <a:t>ставить запятую </a:t>
            </a:r>
            <a:r>
              <a:rPr lang="ru-RU" dirty="0" smtClean="0"/>
              <a:t>в изученных синтаксических конструкциях. 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словарный запас, коммуникативные умения.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7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Обратимся к словарю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</a:t>
            </a:r>
            <a:r>
              <a:rPr lang="ru-RU" b="1" u="sng" dirty="0">
                <a:solidFill>
                  <a:srgbClr val="0070C0"/>
                </a:solidFill>
              </a:rPr>
              <a:t>и</a:t>
            </a:r>
            <a:r>
              <a:rPr lang="ru-RU" b="1" dirty="0">
                <a:solidFill>
                  <a:srgbClr val="0070C0"/>
                </a:solidFill>
              </a:rPr>
              <a:t>нт</a:t>
            </a:r>
            <a:r>
              <a:rPr lang="ru-RU" b="1" u="sng" dirty="0">
                <a:solidFill>
                  <a:srgbClr val="0070C0"/>
                </a:solidFill>
              </a:rPr>
              <a:t>а</a:t>
            </a:r>
            <a:r>
              <a:rPr lang="ru-RU" b="1" dirty="0">
                <a:solidFill>
                  <a:srgbClr val="0070C0"/>
                </a:solidFill>
              </a:rPr>
              <a:t>ксис</a:t>
            </a:r>
            <a:r>
              <a:rPr lang="ru-RU" b="1" dirty="0"/>
              <a:t> (от греч. </a:t>
            </a:r>
            <a:r>
              <a:rPr lang="en-US" b="1" dirty="0" err="1"/>
              <a:t>syntaxis</a:t>
            </a:r>
            <a:r>
              <a:rPr lang="ru-RU" b="1" dirty="0"/>
              <a:t> – «составление, построение, порядок»)</a:t>
            </a:r>
          </a:p>
          <a:p>
            <a:r>
              <a:rPr lang="ru-RU" dirty="0"/>
              <a:t>В предложениях слова объединяются в словосочетания.  Предложения образуются из слов и словосочетаний.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8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Терминологическая разминка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Синтаксис изучает строение словосочетаний и ______________.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6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859216" cy="5001419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Выпишите из предложения все возможные словосочетания.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Укажите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главное и зависимое слово, задайте вопрос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>Счастливые минуты мы проводим за письменным столом.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Определите вид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словосочетаний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проводим</a:t>
            </a:r>
            <a:r>
              <a:rPr lang="ru-RU" dirty="0" smtClean="0"/>
              <a:t> </a:t>
            </a:r>
            <a:r>
              <a:rPr lang="ru-RU" dirty="0">
                <a:solidFill>
                  <a:srgbClr val="C00000"/>
                </a:solidFill>
              </a:rPr>
              <a:t>(за чем?) </a:t>
            </a:r>
            <a:r>
              <a:rPr lang="ru-RU" dirty="0"/>
              <a:t>за столом;</a:t>
            </a:r>
          </a:p>
          <a:p>
            <a:r>
              <a:rPr lang="ru-RU" dirty="0">
                <a:solidFill>
                  <a:schemeClr val="tx2"/>
                </a:solidFill>
              </a:rPr>
              <a:t>за столом </a:t>
            </a:r>
            <a:r>
              <a:rPr lang="ru-RU" dirty="0">
                <a:solidFill>
                  <a:srgbClr val="C00000"/>
                </a:solidFill>
              </a:rPr>
              <a:t>(каким?) </a:t>
            </a:r>
            <a:r>
              <a:rPr lang="ru-RU" dirty="0"/>
              <a:t>письменным;</a:t>
            </a:r>
          </a:p>
          <a:p>
            <a:r>
              <a:rPr lang="ru-RU" dirty="0">
                <a:solidFill>
                  <a:schemeClr val="tx2"/>
                </a:solidFill>
              </a:rPr>
              <a:t>проводим</a:t>
            </a:r>
            <a:r>
              <a:rPr lang="ru-RU" dirty="0">
                <a:solidFill>
                  <a:srgbClr val="FF99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(что?) </a:t>
            </a:r>
            <a:r>
              <a:rPr lang="ru-RU" dirty="0"/>
              <a:t>минуты;</a:t>
            </a:r>
          </a:p>
          <a:p>
            <a:r>
              <a:rPr lang="ru-RU" dirty="0">
                <a:solidFill>
                  <a:schemeClr val="tx2"/>
                </a:solidFill>
              </a:rPr>
              <a:t>минуты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(какие?) </a:t>
            </a:r>
            <a:r>
              <a:rPr lang="ru-RU" dirty="0"/>
              <a:t>счастливые</a:t>
            </a:r>
            <a:r>
              <a:rPr lang="ru-RU" dirty="0">
                <a:latin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3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Распределите группы слов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dirty="0"/>
              <a:t>я не сомневался  </a:t>
            </a:r>
          </a:p>
          <a:p>
            <a:r>
              <a:rPr lang="ru-RU" dirty="0"/>
              <a:t>золотая роща</a:t>
            </a:r>
          </a:p>
          <a:p>
            <a:r>
              <a:rPr lang="ru-RU" dirty="0"/>
              <a:t>несут хлеб</a:t>
            </a:r>
          </a:p>
          <a:p>
            <a:r>
              <a:rPr lang="ru-RU" dirty="0"/>
              <a:t>встречались часто </a:t>
            </a:r>
          </a:p>
          <a:p>
            <a:r>
              <a:rPr lang="ru-RU" dirty="0"/>
              <a:t>на тропинке</a:t>
            </a:r>
          </a:p>
          <a:p>
            <a:r>
              <a:rPr lang="ru-RU" dirty="0"/>
              <a:t>были в гостях</a:t>
            </a:r>
          </a:p>
          <a:p>
            <a:r>
              <a:rPr lang="ru-RU" dirty="0"/>
              <a:t>пошёл быстро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Проверь себя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888432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u="sng" dirty="0">
                <a:solidFill>
                  <a:srgbClr val="CC0000"/>
                </a:solidFill>
              </a:rPr>
              <a:t>Словосочетания</a:t>
            </a:r>
          </a:p>
          <a:p>
            <a:r>
              <a:rPr lang="ru-RU" sz="3200" dirty="0"/>
              <a:t>золотая роща</a:t>
            </a:r>
          </a:p>
          <a:p>
            <a:r>
              <a:rPr lang="ru-RU" sz="3200" dirty="0"/>
              <a:t>несут хлеб</a:t>
            </a:r>
          </a:p>
          <a:p>
            <a:r>
              <a:rPr lang="ru-RU" sz="3200" dirty="0"/>
              <a:t>встречались часто </a:t>
            </a:r>
          </a:p>
          <a:p>
            <a:r>
              <a:rPr lang="ru-RU" sz="3200" dirty="0"/>
              <a:t>были в гостях</a:t>
            </a:r>
          </a:p>
          <a:p>
            <a:r>
              <a:rPr lang="ru-RU" sz="3200" dirty="0"/>
              <a:t>пошёл быстро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u="sng" dirty="0">
                <a:solidFill>
                  <a:srgbClr val="CC0000"/>
                </a:solidFill>
              </a:rPr>
              <a:t>Не </a:t>
            </a:r>
            <a:r>
              <a:rPr lang="ru-RU" sz="3200" u="sng" dirty="0" smtClean="0">
                <a:solidFill>
                  <a:srgbClr val="CC0000"/>
                </a:solidFill>
              </a:rPr>
              <a:t>являются</a:t>
            </a:r>
          </a:p>
          <a:p>
            <a:pPr>
              <a:buFont typeface="Wingdings 2" pitchFamily="18" charset="2"/>
              <a:buNone/>
            </a:pPr>
            <a:r>
              <a:rPr lang="ru-RU" sz="3200" u="sng" dirty="0" smtClean="0">
                <a:solidFill>
                  <a:srgbClr val="CC0000"/>
                </a:solidFill>
              </a:rPr>
              <a:t>словосочетаниями</a:t>
            </a:r>
            <a:endParaRPr lang="ru-RU" sz="3200" u="sng" dirty="0">
              <a:solidFill>
                <a:srgbClr val="CC0000"/>
              </a:solidFill>
            </a:endParaRPr>
          </a:p>
          <a:p>
            <a:r>
              <a:rPr lang="ru-RU" sz="3200" dirty="0"/>
              <a:t>на тропинке</a:t>
            </a:r>
          </a:p>
          <a:p>
            <a:r>
              <a:rPr lang="ru-RU" sz="3200" dirty="0"/>
              <a:t>я не сомневался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Восстановите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строки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Зима, пора, недаром, Прошла, злится, её, </a:t>
            </a:r>
          </a:p>
          <a:p>
            <a:r>
              <a:rPr lang="ru-RU" dirty="0"/>
              <a:t>Весна, со двора, гонит, И, стучится, в  окно</a:t>
            </a:r>
          </a:p>
          <a:p>
            <a:r>
              <a:rPr lang="ru-RU" dirty="0"/>
              <a:t>всё, И, Зиму, засуетилось, нудит, Всё, вон, </a:t>
            </a:r>
          </a:p>
          <a:p>
            <a:r>
              <a:rPr lang="ru-RU" dirty="0"/>
              <a:t>жаворонки, трезвон, в небе, Уж, подняли, 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8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Докажите, что это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предложения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/>
              <a:t>Зима недаром злится,</a:t>
            </a:r>
          </a:p>
          <a:p>
            <a:pPr>
              <a:lnSpc>
                <a:spcPct val="80000"/>
              </a:lnSpc>
              <a:buNone/>
            </a:pPr>
            <a:r>
              <a:rPr lang="ru-RU" dirty="0"/>
              <a:t>Прошла ее пора –</a:t>
            </a:r>
          </a:p>
          <a:p>
            <a:pPr>
              <a:lnSpc>
                <a:spcPct val="80000"/>
              </a:lnSpc>
              <a:buNone/>
            </a:pPr>
            <a:r>
              <a:rPr lang="ru-RU" dirty="0"/>
              <a:t>Весна в окно стучится</a:t>
            </a:r>
          </a:p>
          <a:p>
            <a:pPr>
              <a:lnSpc>
                <a:spcPct val="80000"/>
              </a:lnSpc>
              <a:buNone/>
            </a:pPr>
            <a:r>
              <a:rPr lang="ru-RU" dirty="0"/>
              <a:t>И гонит со двора.</a:t>
            </a:r>
          </a:p>
          <a:p>
            <a:pPr>
              <a:lnSpc>
                <a:spcPct val="80000"/>
              </a:lnSpc>
              <a:buNone/>
            </a:pPr>
            <a:r>
              <a:rPr lang="ru-RU" dirty="0"/>
              <a:t>И всё засуетилось,</a:t>
            </a:r>
          </a:p>
          <a:p>
            <a:pPr>
              <a:lnSpc>
                <a:spcPct val="80000"/>
              </a:lnSpc>
              <a:buNone/>
            </a:pPr>
            <a:r>
              <a:rPr lang="ru-RU" dirty="0"/>
              <a:t>Всё нудит Зиму вон –</a:t>
            </a:r>
          </a:p>
          <a:p>
            <a:pPr>
              <a:lnSpc>
                <a:spcPct val="80000"/>
              </a:lnSpc>
              <a:buNone/>
            </a:pPr>
            <a:r>
              <a:rPr lang="ru-RU" dirty="0"/>
              <a:t>И жаворонки в небе</a:t>
            </a:r>
          </a:p>
          <a:p>
            <a:pPr>
              <a:lnSpc>
                <a:spcPct val="80000"/>
              </a:lnSpc>
              <a:buNone/>
            </a:pPr>
            <a:r>
              <a:rPr lang="ru-RU" dirty="0"/>
              <a:t>Уж подняли трезвон.</a:t>
            </a:r>
          </a:p>
          <a:p>
            <a:pPr>
              <a:lnSpc>
                <a:spcPct val="80000"/>
              </a:lnSpc>
              <a:buNone/>
            </a:pPr>
            <a:r>
              <a:rPr lang="ru-RU" dirty="0"/>
              <a:t>                  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i="1" dirty="0"/>
              <a:t>  				</a:t>
            </a:r>
            <a:r>
              <a:rPr lang="ru-RU" dirty="0"/>
              <a:t>Ф. И. Тютчев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3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Состав предложения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dirty="0">
                <a:solidFill>
                  <a:srgbClr val="CC0000"/>
                </a:solidFill>
              </a:rPr>
              <a:t>Грамматическая основа</a:t>
            </a:r>
          </a:p>
          <a:p>
            <a:pPr algn="ctr">
              <a:buFont typeface="Wingdings 2" pitchFamily="18" charset="2"/>
              <a:buNone/>
            </a:pPr>
            <a:endParaRPr lang="ru-RU" sz="3600" dirty="0"/>
          </a:p>
          <a:p>
            <a:pPr>
              <a:buFont typeface="Wingdings 2" pitchFamily="18" charset="2"/>
              <a:buNone/>
            </a:pPr>
            <a:r>
              <a:rPr lang="ru-RU" dirty="0"/>
              <a:t>  </a:t>
            </a:r>
            <a:r>
              <a:rPr lang="ru-RU" dirty="0" smtClean="0"/>
              <a:t>    Подлежащее</a:t>
            </a:r>
            <a:r>
              <a:rPr lang="ru-RU" dirty="0"/>
              <a:t>		Сказуемое</a:t>
            </a:r>
          </a:p>
          <a:p>
            <a:pPr>
              <a:buFont typeface="Wingdings 2" pitchFamily="18" charset="2"/>
              <a:buNone/>
            </a:pPr>
            <a:endParaRPr lang="ru-RU" dirty="0"/>
          </a:p>
          <a:p>
            <a:r>
              <a:rPr lang="ru-RU" dirty="0">
                <a:solidFill>
                  <a:schemeClr val="tx2"/>
                </a:solidFill>
              </a:rPr>
              <a:t>Односоставное</a:t>
            </a:r>
          </a:p>
          <a:p>
            <a:r>
              <a:rPr lang="ru-RU" dirty="0">
                <a:solidFill>
                  <a:schemeClr val="tx2"/>
                </a:solidFill>
              </a:rPr>
              <a:t>Двусоставное</a:t>
            </a:r>
          </a:p>
          <a:p>
            <a:endParaRPr lang="ru-RU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H="1">
            <a:off x="3082179" y="2204864"/>
            <a:ext cx="503237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5940152" y="2168351"/>
            <a:ext cx="10080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Найди грамматическую основу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485740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/>
              <a:t>Вода в лесном ручье холодна и прозрачна.</a:t>
            </a:r>
          </a:p>
          <a:p>
            <a:pPr>
              <a:lnSpc>
                <a:spcPct val="80000"/>
              </a:lnSpc>
            </a:pPr>
            <a:r>
              <a:rPr lang="ru-RU" dirty="0"/>
              <a:t>В январский день солнце светит, но не греет.</a:t>
            </a:r>
          </a:p>
          <a:p>
            <a:r>
              <a:rPr lang="ru-RU" dirty="0"/>
              <a:t>Птицы – наши друзья.</a:t>
            </a:r>
          </a:p>
          <a:p>
            <a:r>
              <a:rPr lang="ru-RU" dirty="0"/>
              <a:t>Отец с сыном шли по дороге.</a:t>
            </a:r>
          </a:p>
          <a:p>
            <a:r>
              <a:rPr lang="ru-RU" dirty="0"/>
              <a:t>Три сестрицы под окном пряли поздно вечерком.</a:t>
            </a:r>
          </a:p>
          <a:p>
            <a:r>
              <a:rPr lang="ru-RU" dirty="0"/>
              <a:t>Вечереет.</a:t>
            </a:r>
          </a:p>
          <a:p>
            <a:r>
              <a:rPr lang="ru-RU" dirty="0"/>
              <a:t>Зима.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Произведите разбор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r>
              <a:rPr lang="ru-RU" dirty="0"/>
              <a:t>Утром и вечером в тёмном хвойном лесу хлопочут проворные белки.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Древнерусское письмо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текст древнерусской рукописи.</a:t>
            </a:r>
          </a:p>
          <a:p>
            <a:endParaRPr lang="ru-RU" dirty="0" smtClean="0"/>
          </a:p>
          <a:p>
            <a:r>
              <a:rPr lang="ru-RU" dirty="0" smtClean="0"/>
              <a:t>Сделайте вывод об особенностях строения предложений и текста в целом.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2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Синтаксис изучает строение словосочетаний и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предложений</a:t>
            </a:r>
            <a:r>
              <a:rPr lang="ru-RU" dirty="0">
                <a:latin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7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572727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3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Слова не отделялись друг от друга.</a:t>
            </a:r>
          </a:p>
          <a:p>
            <a:r>
              <a:rPr lang="ru-RU" dirty="0" smtClean="0"/>
              <a:t>Не было знаков препинания.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Знаки препинания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9766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Обратимся к словарю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70C0"/>
                </a:solidFill>
              </a:rPr>
              <a:t>Пунктуация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/>
              <a:t>(</a:t>
            </a:r>
            <a:r>
              <a:rPr lang="ru-RU" dirty="0"/>
              <a:t>от лат. р</a:t>
            </a:r>
            <a:r>
              <a:rPr lang="en-US" dirty="0" err="1"/>
              <a:t>unctum</a:t>
            </a:r>
            <a:r>
              <a:rPr lang="ru-RU" dirty="0"/>
              <a:t> – «точка») </a:t>
            </a:r>
            <a:r>
              <a:rPr lang="ru-RU" i="1" dirty="0"/>
              <a:t>— раздел науки о языке, в котором  излагается система знаков препинания и правил их постановки.</a:t>
            </a:r>
            <a:r>
              <a:rPr lang="ru-RU" dirty="0"/>
              <a:t> </a:t>
            </a:r>
          </a:p>
          <a:p>
            <a:r>
              <a:rPr lang="ru-RU" u="sng" dirty="0" err="1">
                <a:solidFill>
                  <a:srgbClr val="0070C0"/>
                </a:solidFill>
              </a:rPr>
              <a:t>Пунктограмма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/>
              <a:t>от лат. «р</a:t>
            </a:r>
            <a:r>
              <a:rPr lang="en-US" dirty="0" err="1"/>
              <a:t>unctum</a:t>
            </a:r>
            <a:r>
              <a:rPr lang="ru-RU" dirty="0"/>
              <a:t> » — точка, греч. «грамма» — знак, буква).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7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Какие виды предложений по цели высказывания вы знаете?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 цели высказывания предложения бывают: </a:t>
            </a:r>
          </a:p>
          <a:p>
            <a:endParaRPr lang="ru-RU" dirty="0"/>
          </a:p>
          <a:p>
            <a:r>
              <a:rPr lang="ru-RU" b="1" dirty="0">
                <a:solidFill>
                  <a:srgbClr val="CC0000"/>
                </a:solidFill>
              </a:rPr>
              <a:t>Повествовательные</a:t>
            </a:r>
          </a:p>
          <a:p>
            <a:r>
              <a:rPr lang="ru-RU" b="1" dirty="0">
                <a:solidFill>
                  <a:srgbClr val="CC0000"/>
                </a:solidFill>
              </a:rPr>
              <a:t>Побудительные</a:t>
            </a:r>
          </a:p>
          <a:p>
            <a:r>
              <a:rPr lang="ru-RU" b="1" dirty="0">
                <a:solidFill>
                  <a:srgbClr val="CC0000"/>
                </a:solidFill>
              </a:rPr>
              <a:t>Вопросительные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6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499176" cy="5145435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Определите по первым словам вид предложения по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цели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высказывания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/>
              <a:t>Каким будет …</a:t>
            </a:r>
          </a:p>
          <a:p>
            <a:r>
              <a:rPr lang="ru-RU" dirty="0"/>
              <a:t>Идите собирать …</a:t>
            </a:r>
          </a:p>
          <a:p>
            <a:r>
              <a:rPr lang="ru-RU" dirty="0"/>
              <a:t>Зачем приехали …</a:t>
            </a:r>
          </a:p>
          <a:p>
            <a:r>
              <a:rPr lang="ru-RU" dirty="0"/>
              <a:t>Осень пришла …</a:t>
            </a:r>
          </a:p>
          <a:p>
            <a:r>
              <a:rPr lang="ru-RU" dirty="0"/>
              <a:t>Давайте поговорим …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Быль или небылица о том, как от запятой зависела жизнь человека.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3900"/>
            <a:ext cx="769843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Что же значит запятая?!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7211144" cy="47853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Очень-очень странный вид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Речка под окном горит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Чей-то дом хвостом виляет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Пёсик из ружья стреляет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Мальчик чуть не слопал мышку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Кот в очках читает книжку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Старый дед влетел в окно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Воробей схватил зерно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Да как крикнет улетая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dirty="0"/>
              <a:t>Вот что значит запятая!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9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Правильно расставлять знаки препинания учит ______________.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4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Вот что значит запятая!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268760"/>
            <a:ext cx="7067128" cy="48574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Очень-очень странный вид:                            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Речка под окном, горит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Чей-то дом, хвостом виляет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Пёсик, из ружья стреляет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Мальчик, чуть не слопал мышку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Кот, в очках читает книжку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Старый дед, влетел в окно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Воробей, схватил зерно 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Да как крикнет, улетая: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/>
              <a:t>« Вот что значит запятая!»</a:t>
            </a:r>
          </a:p>
        </p:txBody>
      </p:sp>
    </p:spTree>
    <p:extLst>
      <p:ext uri="{BB962C8B-B14F-4D97-AF65-F5344CB8AC3E}">
        <p14:creationId xmlns:p14="http://schemas.microsoft.com/office/powerpoint/2010/main" val="17625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Расставьте знаки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препинания,  постройте схемы предложений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781128"/>
          </a:xfrm>
        </p:spPr>
        <p:txBody>
          <a:bodyPr>
            <a:normAutofit fontScale="92500" lnSpcReduction="20000"/>
          </a:bodyPr>
          <a:lstStyle/>
          <a:p>
            <a:pPr marL="692150" indent="-609600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r>
              <a:rPr lang="ru-RU" sz="3500" dirty="0"/>
              <a:t>Сила свет красота ночи стали ослабевать.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r>
              <a:rPr lang="ru-RU" sz="3500" dirty="0"/>
              <a:t> Зимнее солнце светит  но не греет.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r>
              <a:rPr lang="ru-RU" sz="3500" dirty="0"/>
              <a:t>  Ветер срывал с берёз мокрые и пахучие листья.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r>
              <a:rPr lang="ru-RU" sz="3500" dirty="0"/>
              <a:t>  Блеснула</a:t>
            </a:r>
            <a:r>
              <a:rPr lang="ru-RU" sz="3500" b="1" dirty="0"/>
              <a:t> </a:t>
            </a:r>
            <a:r>
              <a:rPr lang="ru-RU" sz="3500" dirty="0"/>
              <a:t>молния  и загремел</a:t>
            </a:r>
            <a:r>
              <a:rPr lang="ru-RU" sz="3500" b="1" dirty="0"/>
              <a:t> </a:t>
            </a:r>
            <a:r>
              <a:rPr lang="ru-RU" sz="3500" dirty="0"/>
              <a:t>гром.</a:t>
            </a:r>
          </a:p>
          <a:p>
            <a:pPr marL="692150" indent="-609600">
              <a:buFont typeface="Wingdings 2" pitchFamily="18" charset="2"/>
              <a:buAutoNum type="arabicPeriod"/>
              <a:defRPr/>
            </a:pPr>
            <a:r>
              <a:rPr lang="ru-RU" sz="3500" dirty="0"/>
              <a:t>  Незнайка что ты тут написал?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r>
              <a:rPr lang="ru-RU" sz="3500" dirty="0"/>
              <a:t>  Сказки любят читать все и взрослые и дети и старики.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r>
              <a:rPr lang="ru-RU" sz="3500" dirty="0">
                <a:solidFill>
                  <a:srgbClr val="0D0D0D"/>
                </a:solidFill>
              </a:rPr>
              <a:t>  Приплыла к нему рыбка, спросила Чего тебе надобно старче?</a:t>
            </a:r>
            <a:endParaRPr lang="ru-RU" sz="3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5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Подведем итоги: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929411"/>
          </a:xfrm>
        </p:spPr>
        <p:txBody>
          <a:bodyPr>
            <a:normAutofit fontScale="92500" lnSpcReduction="20000"/>
          </a:bodyPr>
          <a:lstStyle/>
          <a:p>
            <a:pPr marL="692150" indent="-609600">
              <a:buFont typeface="Wingdings 2" pitchFamily="18" charset="2"/>
              <a:buAutoNum type="arabicPeriod"/>
            </a:pPr>
            <a:r>
              <a:rPr lang="ru-RU" sz="3500" dirty="0"/>
              <a:t>О чём мы сегодня говорили?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ru-RU" sz="3500" dirty="0"/>
              <a:t>Какой раздел языкознания изучает строение предложений и словосочетаний?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ru-RU" sz="3500" dirty="0"/>
              <a:t>В чем важность знаков препинания?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ru-RU" sz="3500" dirty="0"/>
              <a:t>На какие виды делятся знаки препинания?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ru-RU" sz="3500" dirty="0"/>
              <a:t>Что мы знаем о предложении?</a:t>
            </a:r>
          </a:p>
          <a:p>
            <a:pPr marL="692150" indent="-609600">
              <a:buFont typeface="Wingdings 2" pitchFamily="18" charset="2"/>
              <a:buAutoNum type="arabicPeriod"/>
            </a:pPr>
            <a:r>
              <a:rPr lang="ru-RU" sz="3500" dirty="0"/>
              <a:t>Какие бывают сложные предложения?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1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Домашнее задание: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Подготовиться к контрольной работе (в форме ГИА) по теме «Синтаксис и пунктуация»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6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Источники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Волина </a:t>
            </a:r>
            <a:r>
              <a:rPr lang="ru-RU" dirty="0"/>
              <a:t>В.В. Веселая грамматика.- М.: Знание, </a:t>
            </a:r>
            <a:r>
              <a:rPr lang="ru-RU" dirty="0" smtClean="0"/>
              <a:t>1995</a:t>
            </a:r>
          </a:p>
          <a:p>
            <a:r>
              <a:rPr lang="ru-RU" dirty="0" err="1" smtClean="0"/>
              <a:t>Влодавская</a:t>
            </a:r>
            <a:r>
              <a:rPr lang="ru-RU" dirty="0" smtClean="0"/>
              <a:t> Е.А. Дидактический материал по русскому языку. 5 класс. – М.: «Экзамен», 2014</a:t>
            </a:r>
          </a:p>
          <a:p>
            <a:r>
              <a:rPr lang="ru-RU" dirty="0" smtClean="0"/>
              <a:t>Егорова Н.В. Поурочные разработки по русскому языку. 5 класс. – 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–М.: ВАКО, 2013</a:t>
            </a:r>
          </a:p>
          <a:p>
            <a:r>
              <a:rPr lang="ru-RU" dirty="0" err="1" smtClean="0"/>
              <a:t>Ладыженская</a:t>
            </a:r>
            <a:r>
              <a:rPr lang="ru-RU" dirty="0" smtClean="0"/>
              <a:t> Т.А., Баранов М.Т. Русский язык. 5 класс. Учебник для </a:t>
            </a:r>
            <a:r>
              <a:rPr lang="ru-RU" dirty="0" err="1" smtClean="0"/>
              <a:t>общеобр</a:t>
            </a:r>
            <a:r>
              <a:rPr lang="ru-RU" dirty="0" smtClean="0"/>
              <a:t>. </a:t>
            </a:r>
            <a:r>
              <a:rPr lang="ru-RU" dirty="0" err="1"/>
              <a:t>у</a:t>
            </a:r>
            <a:r>
              <a:rPr lang="ru-RU" dirty="0" err="1" smtClean="0"/>
              <a:t>чрежд</a:t>
            </a:r>
            <a:r>
              <a:rPr lang="ru-RU" dirty="0" smtClean="0"/>
              <a:t>. В 2ч. –Просвещение, 2012г.</a:t>
            </a:r>
            <a:endParaRPr lang="ru-RU" dirty="0"/>
          </a:p>
          <a:p>
            <a:r>
              <a:rPr lang="ru-RU" dirty="0"/>
              <a:t>Лазаренко Г.П. Уроки русского языка в 5 классе: поиски и находки: Учеб.-метод. пособие.- М.: Дрофа. 2004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0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84784"/>
            <a:ext cx="7920880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hlinkClick r:id="rId2"/>
              </a:rPr>
              <a:t>http://img-fotki.yandex.ru/get/5302/svetlera.1a5/0_575f2_1aec6711_L.png </a:t>
            </a:r>
            <a:endParaRPr lang="ru-RU" u="sng" dirty="0" smtClean="0"/>
          </a:p>
          <a:p>
            <a:pPr algn="ctr"/>
            <a:r>
              <a:rPr lang="ru-RU" sz="2400" i="1" dirty="0" smtClean="0"/>
              <a:t>свеча</a:t>
            </a:r>
          </a:p>
          <a:p>
            <a:pPr algn="ctr"/>
            <a:endParaRPr lang="ru-RU" sz="700" i="1" dirty="0" smtClean="0"/>
          </a:p>
          <a:p>
            <a:pPr lvl="0" algn="ctr"/>
            <a:r>
              <a:rPr lang="ru-RU" u="sng" dirty="0" smtClean="0">
                <a:hlinkClick r:id="rId3"/>
              </a:rPr>
              <a:t>http://img1.liveinternet.ru/images/attach/c/3/77/793/77793315_large_1107399.png</a:t>
            </a:r>
            <a:endParaRPr lang="ru-RU" u="sng" dirty="0" smtClean="0"/>
          </a:p>
          <a:p>
            <a:pPr lvl="0" algn="ctr"/>
            <a:r>
              <a:rPr lang="ru-RU" sz="2400" i="1" dirty="0" smtClean="0"/>
              <a:t>угловая виньетка с листьями</a:t>
            </a:r>
          </a:p>
          <a:p>
            <a:pPr lvl="0" algn="ctr"/>
            <a:endParaRPr lang="ru-RU" sz="800" i="1" dirty="0" smtClean="0"/>
          </a:p>
          <a:p>
            <a:pPr algn="ctr"/>
            <a:r>
              <a:rPr lang="ru-RU" dirty="0" smtClean="0">
                <a:hlinkClick r:id="rId4"/>
              </a:rPr>
              <a:t>http://s1.pic4you.ru/allimage/y2012/08-28/12216/2377701.png</a:t>
            </a:r>
            <a:r>
              <a:rPr lang="ru-RU" dirty="0" smtClean="0"/>
              <a:t>   </a:t>
            </a:r>
          </a:p>
          <a:p>
            <a:pPr algn="ctr"/>
            <a:r>
              <a:rPr lang="ru-RU" sz="2400" i="1" dirty="0" smtClean="0"/>
              <a:t>глобус</a:t>
            </a:r>
          </a:p>
          <a:p>
            <a:pPr algn="ctr"/>
            <a:endParaRPr lang="ru-RU" sz="700" dirty="0" smtClean="0"/>
          </a:p>
          <a:p>
            <a:pPr algn="ctr"/>
            <a:r>
              <a:rPr lang="ru-RU" dirty="0" smtClean="0">
                <a:hlinkClick r:id="rId5"/>
              </a:rPr>
              <a:t>http://img-fotki.yandex.ru/get/4703/66124276.3b/0_69b6d_c8e1d3f3_M.png</a:t>
            </a:r>
            <a:r>
              <a:rPr lang="ru-RU" dirty="0" smtClean="0"/>
              <a:t>  </a:t>
            </a:r>
          </a:p>
          <a:p>
            <a:pPr algn="ctr"/>
            <a:r>
              <a:rPr lang="ru-RU" sz="2400" i="1" dirty="0" smtClean="0"/>
              <a:t>книги</a:t>
            </a:r>
          </a:p>
          <a:p>
            <a:pPr algn="ctr"/>
            <a:endParaRPr lang="ru-RU" sz="700" i="1" dirty="0" smtClean="0"/>
          </a:p>
          <a:p>
            <a:pPr lvl="0" algn="ctr"/>
            <a:r>
              <a:rPr lang="ru-RU" dirty="0" smtClean="0">
                <a:hlinkClick r:id="rId6"/>
              </a:rPr>
              <a:t>http://poem.in.ua/media/images/pero-l.png</a:t>
            </a:r>
            <a:r>
              <a:rPr lang="ru-RU" dirty="0" smtClean="0"/>
              <a:t>  </a:t>
            </a:r>
          </a:p>
          <a:p>
            <a:pPr lvl="0" algn="ctr"/>
            <a:r>
              <a:rPr lang="ru-RU" sz="2400" i="1" dirty="0" smtClean="0"/>
              <a:t>перо, </a:t>
            </a:r>
            <a:r>
              <a:rPr lang="ru-RU" sz="2400" i="1" dirty="0" smtClean="0"/>
              <a:t>чернильница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sz="2400" i="1" dirty="0">
                <a:latin typeface="Times New Roman" pitchFamily="18" charset="0"/>
                <a:cs typeface="Arial" pitchFamily="34" charset="0"/>
                <a:hlinkClick r:id="rId7"/>
              </a:rPr>
              <a:t>http://elenaranko.ucoz.ru/</a:t>
            </a:r>
            <a:r>
              <a:rPr lang="ru-RU" sz="2400" i="1" dirty="0">
                <a:latin typeface="Times New Roman" pitchFamily="18" charset="0"/>
                <a:cs typeface="Arial" pitchFamily="34" charset="0"/>
              </a:rPr>
              <a:t>  </a:t>
            </a:r>
            <a:endParaRPr lang="ru-RU" sz="2400" i="1" dirty="0" smtClean="0"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en-US" sz="2400" i="1" dirty="0">
                <a:latin typeface="Times New Roman" pitchFamily="18" charset="0"/>
                <a:cs typeface="Arial" pitchFamily="34" charset="0"/>
                <a:hlinkClick r:id="rId8"/>
              </a:rPr>
              <a:t>http://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8"/>
              </a:rPr>
              <a:t>rudocs.exdat.com/docs/index-407500.html</a:t>
            </a:r>
            <a:endParaRPr lang="ru-RU" sz="2400" i="1" dirty="0" smtClean="0"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en-US" sz="2400" dirty="0">
                <a:hlinkClick r:id="rId9"/>
              </a:rPr>
              <a:t>http://rgv.ru/kaznit-nelzya-pomilovat.html</a:t>
            </a:r>
            <a:endParaRPr lang="ru-RU" sz="2400" dirty="0"/>
          </a:p>
          <a:p>
            <a:pPr algn="ctr"/>
            <a:endParaRPr lang="ru-RU" sz="2400" i="1" dirty="0" smtClean="0">
              <a:latin typeface="Times New Roman" pitchFamily="18" charset="0"/>
              <a:cs typeface="Arial" pitchFamily="34" charset="0"/>
            </a:endParaRPr>
          </a:p>
          <a:p>
            <a:pPr algn="ctr"/>
            <a:endParaRPr lang="ru-RU" sz="2400" i="1" dirty="0" smtClean="0"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/>
            <a:endParaRPr lang="ru-RU" sz="2400" i="1" dirty="0">
              <a:latin typeface="Times New Roman" pitchFamily="18" charset="0"/>
              <a:cs typeface="Arial" pitchFamily="34" charset="0"/>
            </a:endParaRPr>
          </a:p>
          <a:p>
            <a:pPr lvl="0" algn="ctr"/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Правильно расставлять знаки препинания учит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пунктуация</a:t>
            </a:r>
            <a:r>
              <a:rPr lang="ru-RU" dirty="0">
                <a:latin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4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Словосочетание – это два и более слов, связанных по _________ и _________.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Словосочетание – это два и более слов, связанных по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смыслу </a:t>
            </a:r>
            <a:r>
              <a:rPr lang="ru-RU" dirty="0">
                <a:latin typeface="Arial" charset="0"/>
              </a:rPr>
              <a:t>и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 грамматически</a:t>
            </a:r>
            <a:r>
              <a:rPr lang="ru-RU" dirty="0">
                <a:latin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7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2150" indent="-609600">
              <a:lnSpc>
                <a:spcPct val="80000"/>
              </a:lnSpc>
            </a:pPr>
            <a:r>
              <a:rPr lang="ru-RU" dirty="0">
                <a:latin typeface="Arial" charset="0"/>
              </a:rPr>
              <a:t>________ и __________- главные члены предложения</a:t>
            </a:r>
            <a:r>
              <a:rPr lang="ru-RU" dirty="0" smtClean="0">
                <a:latin typeface="Arial" charset="0"/>
              </a:rPr>
              <a:t>.</a:t>
            </a:r>
          </a:p>
          <a:p>
            <a:pPr marL="692150" indent="-609600">
              <a:lnSpc>
                <a:spcPct val="80000"/>
              </a:lnSpc>
            </a:pPr>
            <a:endParaRPr lang="ru-RU" dirty="0">
              <a:latin typeface="Arial" charset="0"/>
            </a:endParaRPr>
          </a:p>
          <a:p>
            <a:pPr marL="692150" indent="-609600">
              <a:lnSpc>
                <a:spcPct val="80000"/>
              </a:lnSpc>
            </a:pPr>
            <a:r>
              <a:rPr lang="ru-RU" dirty="0">
                <a:latin typeface="Arial" charset="0"/>
              </a:rPr>
              <a:t>Дополнение, определение и обстоятельство – это ________.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9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00"/>
                </a:solidFill>
                <a:latin typeface="Arial" charset="0"/>
              </a:rPr>
              <a:t>Подлежащее </a:t>
            </a:r>
            <a:r>
              <a:rPr lang="ru-RU" dirty="0">
                <a:latin typeface="Arial" charset="0"/>
              </a:rPr>
              <a:t>и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сказуемое </a:t>
            </a:r>
            <a:r>
              <a:rPr lang="ru-RU" dirty="0">
                <a:latin typeface="Arial" charset="0"/>
              </a:rPr>
              <a:t>- главные члены предложения</a:t>
            </a:r>
            <a:r>
              <a:rPr lang="ru-RU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Arial" charset="0"/>
              </a:rPr>
              <a:t>Дополнение, определение и обстоятельство – это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второстепенные члены предложения</a:t>
            </a:r>
            <a:r>
              <a:rPr lang="ru-RU" dirty="0">
                <a:latin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5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1078</Words>
  <Application>Microsoft Office PowerPoint</Application>
  <PresentationFormat>Экран (4:3)</PresentationFormat>
  <Paragraphs>202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Терминологическая разминка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Расставьте знаки:</vt:lpstr>
      <vt:lpstr>Презентация PowerPoint</vt:lpstr>
      <vt:lpstr>Презентация PowerPoint</vt:lpstr>
      <vt:lpstr>Презентация PowerPoint</vt:lpstr>
      <vt:lpstr>Цели</vt:lpstr>
      <vt:lpstr>Обратимся к словарю</vt:lpstr>
      <vt:lpstr>Презентация PowerPoint</vt:lpstr>
      <vt:lpstr>Определите вид  словосочетаний</vt:lpstr>
      <vt:lpstr>Распределите группы слов</vt:lpstr>
      <vt:lpstr>Проверь себя</vt:lpstr>
      <vt:lpstr>Восстановите строки</vt:lpstr>
      <vt:lpstr>Докажите, что это предложения </vt:lpstr>
      <vt:lpstr>Состав предложения:</vt:lpstr>
      <vt:lpstr>Найди грамматическую основу</vt:lpstr>
      <vt:lpstr>Произведите разбор</vt:lpstr>
      <vt:lpstr>Древнерусское письмо</vt:lpstr>
      <vt:lpstr>Презентация PowerPoint</vt:lpstr>
      <vt:lpstr>Презентация PowerPoint</vt:lpstr>
      <vt:lpstr>Знаки препинания</vt:lpstr>
      <vt:lpstr>Обратимся к словарю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же значит запятая?!</vt:lpstr>
      <vt:lpstr>Вот что значит запятая!</vt:lpstr>
      <vt:lpstr>Расставьте знаки препинания,  постройте схемы предложений</vt:lpstr>
      <vt:lpstr>Подведем итоги:</vt:lpstr>
      <vt:lpstr>Домашнее задание:</vt:lpstr>
      <vt:lpstr>Источники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sc24</cp:lastModifiedBy>
  <cp:revision>19</cp:revision>
  <dcterms:created xsi:type="dcterms:W3CDTF">2013-08-17T08:34:50Z</dcterms:created>
  <dcterms:modified xsi:type="dcterms:W3CDTF">2014-02-24T09:07:58Z</dcterms:modified>
</cp:coreProperties>
</file>