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4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10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B5C18E-18F7-421B-A246-52ECDBFF463B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263372-332F-4CA7-97BA-E57E0B1988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88fda53c3b8b338c29c25b8fa01c95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85860"/>
            <a:ext cx="6325700" cy="474427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</a:rPr>
              <a:t>Плоды и семена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586" y="214311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Плод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643446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Семена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4786322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Сочная мякоть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571604" y="4214818"/>
            <a:ext cx="1285884" cy="571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4572000" y="3929066"/>
            <a:ext cx="1357322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7000892" y="2214554"/>
            <a:ext cx="1000132" cy="71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s/biologija/Stroenie-semjan-rastenij/0004-004-Stroenie-semeni-faso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968774" cy="5976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500042"/>
            <a:ext cx="868930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2). Внешнее и внутреннее строение зерновки пшеницы.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2.1) А сейчас возьмем сухую и набухшую зерновки пшеницы. Чем они отличаются?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Рассмотрите их форму и окраску.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2.2) Попробуйте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препаровальной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иглой снять стенку плода с набухшей зерновки.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Легко ли это сделать? Почему?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семявход.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2.3) разрежьте зерновку вдоль: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найдите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эндосперм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 Клетки эндосперма заполнены питательными веществами;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зародыш, с помощью лупы рассмотрите его органы: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зародышевый корешок,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стебелек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почечку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семядолю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 (Показ частей зародыша по слайду 7, учащиеся находят их на семенах.)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2.4) Сделайте рисунок в тетради.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20483" name="Picture 3" descr="http://ischenko-ksenia.ucoz.ru/bezymjannyj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00438"/>
            <a:ext cx="2928958" cy="3103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1429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Общее в строении семени фасоли и пшеницы то, что семена имеют семенную кожуру, запас питательных веществ и зародыш.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Различаются: </a:t>
            </a:r>
            <a:r>
              <a:rPr lang="ru-RU" dirty="0">
                <a:solidFill>
                  <a:srgbClr val="7030A0"/>
                </a:solidFill>
              </a:rPr>
              <a:t>в семени фасоли две семядоли, в которых </a:t>
            </a:r>
            <a:r>
              <a:rPr lang="ru-RU" dirty="0" smtClean="0">
                <a:solidFill>
                  <a:srgbClr val="7030A0"/>
                </a:solidFill>
              </a:rPr>
              <a:t>находятся </a:t>
            </a:r>
            <a:r>
              <a:rPr lang="ru-RU" dirty="0">
                <a:solidFill>
                  <a:srgbClr val="7030A0"/>
                </a:solidFill>
              </a:rPr>
              <a:t>запасные питательные </a:t>
            </a:r>
            <a:r>
              <a:rPr lang="ru-RU" dirty="0" err="1">
                <a:solidFill>
                  <a:srgbClr val="7030A0"/>
                </a:solidFill>
              </a:rPr>
              <a:t>в-ва</a:t>
            </a:r>
            <a:r>
              <a:rPr lang="ru-RU" dirty="0">
                <a:solidFill>
                  <a:srgbClr val="7030A0"/>
                </a:solidFill>
              </a:rPr>
              <a:t>, а в семени пшеницы одна семядоля, питательные </a:t>
            </a:r>
            <a:r>
              <a:rPr lang="ru-RU" dirty="0" err="1">
                <a:solidFill>
                  <a:srgbClr val="7030A0"/>
                </a:solidFill>
              </a:rPr>
              <a:t>в-ва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находятся </a:t>
            </a:r>
            <a:r>
              <a:rPr lang="ru-RU" dirty="0">
                <a:solidFill>
                  <a:srgbClr val="7030A0"/>
                </a:solidFill>
              </a:rPr>
              <a:t>в эндосперме, кожура у однодольных </a:t>
            </a:r>
            <a:r>
              <a:rPr lang="ru-RU" dirty="0" smtClean="0">
                <a:solidFill>
                  <a:srgbClr val="7030A0"/>
                </a:solidFill>
              </a:rPr>
              <a:t>срастается </a:t>
            </a:r>
            <a:r>
              <a:rPr lang="ru-RU" dirty="0">
                <a:solidFill>
                  <a:srgbClr val="7030A0"/>
                </a:solidFill>
              </a:rPr>
              <a:t>с околоплодником и поэтому ее невозможно отделить.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7554" y="500042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Вывод: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1000listnik.ru/uploads/posts/2010-06/1276450423_fas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111585" cy="3157510"/>
          </a:xfrm>
          <a:prstGeom prst="rect">
            <a:avLst/>
          </a:prstGeom>
          <a:noFill/>
        </p:spPr>
      </p:pic>
      <p:pic>
        <p:nvPicPr>
          <p:cNvPr id="22532" name="Picture 4" descr="http://stock-list.ru/wp-content/uploads/2012/06/%D0%9F%D0%BE%D0%BA%D1%83%D0%BF%D0%BA%D0%B0-%D0%BF%D1%88%D0%B5%D0%BD%D0%B8%D1%86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74268" y="1722932"/>
            <a:ext cx="3621117" cy="2318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6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Спасибо за урок!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beylikduzupsikoloji.com/wp-content/uploads/2012/05/beylikd%C3%BCz%C3%BCnde-psiko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54714"/>
            <a:ext cx="7072362" cy="5403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19-019-Plody-i-semena.jpg"/>
          <p:cNvPicPr>
            <a:picLocks noGrp="1"/>
          </p:cNvPicPr>
          <p:nvPr>
            <p:ph idx="4294967295"/>
          </p:nvPr>
        </p:nvPicPr>
        <p:blipFill>
          <a:blip r:embed="rId2"/>
          <a:srcRect t="11538"/>
          <a:stretch>
            <a:fillRect/>
          </a:stretch>
        </p:blipFill>
        <p:spPr>
          <a:xfrm>
            <a:off x="928662" y="285728"/>
            <a:ext cx="7500990" cy="57927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Классификация плодов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14282" y="5410200"/>
            <a:ext cx="4283106" cy="762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Имеют в составе околоплодника сочную мякоть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Не имеют сочной мякоти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1285860"/>
            <a:ext cx="4040188" cy="40846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 </a:t>
            </a:r>
            <a:r>
              <a:rPr lang="ru-RU" sz="4800" dirty="0" smtClean="0">
                <a:solidFill>
                  <a:srgbClr val="00B050"/>
                </a:solidFill>
              </a:rPr>
              <a:t>сочные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41716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сухие</a:t>
            </a:r>
            <a:endParaRPr lang="ru-RU" sz="4800" dirty="0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14348" y="857232"/>
            <a:ext cx="642942" cy="500066"/>
          </a:xfrm>
          <a:prstGeom prst="curvedRightArrow">
            <a:avLst>
              <a:gd name="adj1" fmla="val 25000"/>
              <a:gd name="adj2" fmla="val 29775"/>
              <a:gd name="adj3" fmla="val 26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1916723" flipV="1">
            <a:off x="7680740" y="925011"/>
            <a:ext cx="550773" cy="769188"/>
          </a:xfrm>
          <a:prstGeom prst="curvedRightArrow">
            <a:avLst>
              <a:gd name="adj1" fmla="val 25000"/>
              <a:gd name="adj2" fmla="val 29775"/>
              <a:gd name="adj3" fmla="val 26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stroenie_znacheniesemy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928802"/>
            <a:ext cx="4572000" cy="3429024"/>
          </a:xfrm>
          <a:prstGeom prst="rect">
            <a:avLst/>
          </a:prstGeom>
        </p:spPr>
      </p:pic>
      <p:pic>
        <p:nvPicPr>
          <p:cNvPr id="15" name="Рисунок 14" descr="risunok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471" y="1928802"/>
            <a:ext cx="4537529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500042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Сочные плоды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285852" y="1000108"/>
            <a:ext cx="1500198" cy="5648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034" y="1500174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Ягода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Яблоко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1714488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Померанец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2357430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Костянка </a:t>
            </a:r>
            <a:endParaRPr lang="ru-RU" sz="3200" dirty="0">
              <a:solidFill>
                <a:srgbClr val="7030A0"/>
              </a:solidFill>
            </a:endParaRPr>
          </a:p>
        </p:txBody>
      </p:sp>
      <p:cxnSp>
        <p:nvCxnSpPr>
          <p:cNvPr id="14" name="Прямая со стрелкой 13"/>
          <p:cNvCxnSpPr>
            <a:stCxn id="4" idx="3"/>
            <a:endCxn id="12" idx="0"/>
          </p:cNvCxnSpPr>
          <p:nvPr/>
        </p:nvCxnSpPr>
        <p:spPr>
          <a:xfrm>
            <a:off x="5882467" y="792430"/>
            <a:ext cx="1186855" cy="1565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 rot="5400000">
            <a:off x="2002494" y="1931062"/>
            <a:ext cx="2357451" cy="2097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179091" y="1393017"/>
            <a:ext cx="92869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71604" y="3571876"/>
            <a:ext cx="2401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плод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000232" y="357187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(яблоня, груша, айва, рябина)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857364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плод(</a:t>
            </a:r>
            <a:r>
              <a:rPr lang="ru-RU" sz="1600" dirty="0" smtClean="0"/>
              <a:t>виноград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черника</a:t>
            </a:r>
            <a:r>
              <a:rPr lang="ru-RU" sz="1600" dirty="0"/>
              <a:t>, </a:t>
            </a:r>
            <a:r>
              <a:rPr lang="ru-RU" sz="1600" dirty="0" smtClean="0"/>
              <a:t>клюква, </a:t>
            </a:r>
          </a:p>
          <a:p>
            <a:r>
              <a:rPr lang="ru-RU" sz="1600" dirty="0" smtClean="0"/>
              <a:t>томат, смородина);</a:t>
            </a:r>
            <a:endParaRPr lang="ru-RU" sz="160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2071678"/>
            <a:ext cx="2428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плод цитрусовых </a:t>
            </a:r>
            <a:endParaRPr lang="ru-RU" sz="1600" dirty="0" smtClean="0"/>
          </a:p>
          <a:p>
            <a:r>
              <a:rPr lang="ru-RU" sz="1600" dirty="0" smtClean="0"/>
              <a:t>(</a:t>
            </a:r>
            <a:r>
              <a:rPr lang="ru-RU" sz="1600" dirty="0"/>
              <a:t>лимон, апельсин, </a:t>
            </a:r>
            <a:endParaRPr lang="ru-RU" sz="1600" dirty="0" smtClean="0"/>
          </a:p>
          <a:p>
            <a:r>
              <a:rPr lang="ru-RU" sz="1600" dirty="0" smtClean="0"/>
              <a:t>мандарин</a:t>
            </a:r>
            <a:r>
              <a:rPr lang="ru-RU" sz="1600" dirty="0"/>
              <a:t>).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2786058"/>
            <a:ext cx="3000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плод с тонкой кожицей, </a:t>
            </a:r>
            <a:endParaRPr lang="ru-RU" sz="1400" dirty="0" smtClean="0"/>
          </a:p>
          <a:p>
            <a:r>
              <a:rPr lang="ru-RU" sz="1400" dirty="0" smtClean="0"/>
              <a:t>сочной </a:t>
            </a:r>
            <a:r>
              <a:rPr lang="ru-RU" sz="1400" dirty="0"/>
              <a:t>мякотью и косточкой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в которой находится одно семя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вишня, слива, абрикос, алыча). </a:t>
            </a:r>
            <a:endParaRPr lang="ru-RU" sz="1400" dirty="0" smtClean="0"/>
          </a:p>
          <a:p>
            <a:r>
              <a:rPr lang="ru-RU" sz="1400" dirty="0" smtClean="0"/>
              <a:t>У </a:t>
            </a:r>
            <a:r>
              <a:rPr lang="ru-RU" sz="1400" dirty="0"/>
              <a:t>малины, ежевики, костяники, </a:t>
            </a:r>
            <a:r>
              <a:rPr lang="ru-RU" sz="1400" dirty="0" smtClean="0"/>
              <a:t>развивается </a:t>
            </a:r>
            <a:r>
              <a:rPr lang="ru-RU" sz="1400" dirty="0"/>
              <a:t>плод </a:t>
            </a:r>
            <a:r>
              <a:rPr lang="ru-RU" sz="1400" i="1" dirty="0"/>
              <a:t>сложная,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dirty="0" smtClean="0"/>
              <a:t>или</a:t>
            </a:r>
            <a:r>
              <a:rPr lang="ru-RU" sz="1400" dirty="0"/>
              <a:t> </a:t>
            </a:r>
            <a:r>
              <a:rPr lang="ru-RU" sz="1400" i="1" dirty="0"/>
              <a:t>сборная, костянка.</a:t>
            </a:r>
            <a:endParaRPr lang="ru-RU" sz="1400" dirty="0"/>
          </a:p>
        </p:txBody>
      </p:sp>
      <p:sp>
        <p:nvSpPr>
          <p:cNvPr id="32" name="Левая фигурная скобка 31"/>
          <p:cNvSpPr/>
          <p:nvPr/>
        </p:nvSpPr>
        <p:spPr>
          <a:xfrm rot="16200000">
            <a:off x="2285984" y="1928802"/>
            <a:ext cx="1143008" cy="514353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5143512"/>
            <a:ext cx="3897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Многосемянные</a:t>
            </a:r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6858016" y="4572008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000628" y="5572140"/>
            <a:ext cx="382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</a:rPr>
              <a:t>Односеменные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Семянка- </a:t>
            </a:r>
            <a:r>
              <a:rPr lang="ru-RU" sz="2400" dirty="0" smtClean="0">
                <a:solidFill>
                  <a:srgbClr val="7030A0"/>
                </a:solidFill>
              </a:rPr>
              <a:t>околоплодник прилегает к семени, но не срастается с ним(подсолнечник)         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</a:rPr>
              <a:t>Зерновка</a:t>
            </a:r>
            <a:r>
              <a:rPr lang="ru-RU" dirty="0" smtClean="0"/>
              <a:t> -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околоплодник </a:t>
            </a:r>
            <a:r>
              <a:rPr lang="ru-RU" sz="2400" dirty="0" smtClean="0">
                <a:solidFill>
                  <a:srgbClr val="7030A0"/>
                </a:solidFill>
              </a:rPr>
              <a:t>срастается с семенной кожурой единственного семени(кукуруза, пшеница)</a:t>
            </a:r>
            <a:endParaRPr lang="ru-RU" sz="2400" dirty="0" smtClean="0"/>
          </a:p>
          <a:p>
            <a:pPr algn="just"/>
            <a:r>
              <a:rPr lang="ru-RU" dirty="0" smtClean="0">
                <a:solidFill>
                  <a:srgbClr val="FFC000"/>
                </a:solidFill>
              </a:rPr>
              <a:t>Боб –</a:t>
            </a:r>
            <a:r>
              <a:rPr lang="ru-RU" sz="2400" dirty="0" smtClean="0">
                <a:solidFill>
                  <a:srgbClr val="7030A0"/>
                </a:solidFill>
              </a:rPr>
              <a:t>плод, который вскрывается двумя створками( фасоль, горох)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Стручок</a:t>
            </a:r>
            <a:r>
              <a:rPr lang="ru-RU" dirty="0" smtClean="0"/>
              <a:t> –</a:t>
            </a:r>
            <a:r>
              <a:rPr lang="ru-RU" sz="2400" dirty="0" smtClean="0">
                <a:solidFill>
                  <a:srgbClr val="7030A0"/>
                </a:solidFill>
              </a:rPr>
              <a:t>семена располагаются на перегородке плода( капуста, редис, редька)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Коробочки –</a:t>
            </a:r>
            <a:r>
              <a:rPr lang="ru-RU" sz="2400" dirty="0" smtClean="0">
                <a:solidFill>
                  <a:srgbClr val="7030A0"/>
                </a:solidFill>
              </a:rPr>
              <a:t>развиваются у мака, льна, хлопка, тюльпана.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Сухие плоды 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5357826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Функция плода </a:t>
            </a:r>
            <a:r>
              <a:rPr lang="ru-RU" sz="2800" dirty="0" smtClean="0"/>
              <a:t>- защищать и распространять семена.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Семена бывают разных размеров: очень большие и микроскопически маленькие, и зарождаются они в разном количестве. Образование плода происходит с развитием семени.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Семена и строение семени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6" name="Picture 4" descr="http://my-edu.ru/edu_bio/img/1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6572296" cy="438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abstend.ru/site/index/folies/school/bio/Bio150_0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38454" cy="5045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datas/biologija/Pokrytosemennye/0008-008-Odnodolnye-rastenija-1.-Semjadolja-odna-2.-Kornevaja-sistema-mochkovat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42852"/>
            <a:ext cx="5740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Лабораторная работа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785794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"Строение семян двудольных и однодольных растений».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857232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Тема: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0017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Цель: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изучить внешнее и внутреннее строение семени фасоли и зерновки пшеницы.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2012382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rPr>
              <a:t>семена гороха, фасоли, подсолнечника, тыквы, пшеницы, кукурузы (сухие и набухшие),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rPr>
              <a:t>препаровальные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rPr>
              <a:t> иглы, лупа.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720" y="2857496"/>
            <a:ext cx="85725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Возьмите семя фасоли. Давайте рассмотрим его с разных сторон. С одной стороны оно имеет вогнутую поверхность. Теперь рассмотрим другие сухие и набухшие семена фасоли. Ребята, измерьте длину и ширину набухших и сухих семян. Какие семена больше — набухшие или сухие? Чем вы это можете объяснить?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Найдите у семян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рубчик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Рубчиком называют след от места прикрепления семени к плоду. Обратите внимание на   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микропиле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(или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семявход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). Зачем нужен семявход?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Препаровальным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ножом сделайте надрез на выпуклой стороне набухшего семени фасоли и снимите кожицу. Попробуйте то же самое проделать с сухими семенами. В каком случае и почему кожура снимается легче? Рассмотрите семенную кожуру и убедитесь что она плотная. Каково значение кожуры в жизни семени?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 Разделите семя на две части. Под семенной кожурой находятся две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семядоли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зародыш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 Рассмотрите внешний вид зародыша. Найдите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зародышевый корешок,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стебелек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почечку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 Зачем зародыш фасоли имеет две семядоли? Зарисуйте семя фасоли.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2643182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Ход работы: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357554" y="6143644"/>
            <a:ext cx="5429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Запишите в тетрадь вывод об особенностях строения семени.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</TotalTime>
  <Words>424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Плоды и семена</vt:lpstr>
      <vt:lpstr>Слайд 2</vt:lpstr>
      <vt:lpstr>Классификация плодов</vt:lpstr>
      <vt:lpstr>Слайд 4</vt:lpstr>
      <vt:lpstr>Сухие плоды </vt:lpstr>
      <vt:lpstr>Семена и строение семени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Плоды и семена</dc:title>
  <dc:creator>Comp</dc:creator>
  <cp:lastModifiedBy>Comp</cp:lastModifiedBy>
  <cp:revision>37</cp:revision>
  <dcterms:created xsi:type="dcterms:W3CDTF">2012-08-19T08:57:44Z</dcterms:created>
  <dcterms:modified xsi:type="dcterms:W3CDTF">2012-08-19T13:36:40Z</dcterms:modified>
</cp:coreProperties>
</file>