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42" r:id="rId2"/>
  </p:sldMasterIdLst>
  <p:notesMasterIdLst>
    <p:notesMasterId r:id="rId22"/>
  </p:notesMasterIdLst>
  <p:sldIdLst>
    <p:sldId id="256" r:id="rId3"/>
    <p:sldId id="309" r:id="rId4"/>
    <p:sldId id="330" r:id="rId5"/>
    <p:sldId id="331" r:id="rId6"/>
    <p:sldId id="332" r:id="rId7"/>
    <p:sldId id="354" r:id="rId8"/>
    <p:sldId id="355" r:id="rId9"/>
    <p:sldId id="333" r:id="rId10"/>
    <p:sldId id="335" r:id="rId11"/>
    <p:sldId id="334" r:id="rId12"/>
    <p:sldId id="337" r:id="rId13"/>
    <p:sldId id="338" r:id="rId14"/>
    <p:sldId id="339" r:id="rId15"/>
    <p:sldId id="340" r:id="rId16"/>
    <p:sldId id="342" r:id="rId17"/>
    <p:sldId id="343" r:id="rId18"/>
    <p:sldId id="344" r:id="rId19"/>
    <p:sldId id="348" r:id="rId20"/>
    <p:sldId id="3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B68"/>
    <a:srgbClr val="336699"/>
    <a:srgbClr val="000E2A"/>
    <a:srgbClr val="B3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54" d="100"/>
          <a:sy n="54" d="100"/>
        </p:scale>
        <p:origin x="-9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ED9190-835B-461C-ADBB-719595CE8C4B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56CBCB-7234-4F1A-A9B4-E8789888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6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D4AA-A48C-4F69-A4BC-024139451D62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F6F3-9877-48E2-AA3F-722D7DA6B73F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BEA86-8484-4086-A517-C4D21512D98D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5D4AA-A48C-4F69-A4BC-024139451D62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095E1-2DC7-4E90-AE52-33B9BA38D8C6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CA189-70D0-47F8-BC23-58D477B23C1A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AF5C5-D9FF-4A30-8BAE-0E5B8F7B7884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754F8-A4E7-4A5D-B7FE-7F2561982E78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E39CA-CD35-441D-B11F-8F9B004A8143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4B303-036F-4AB1-8544-6E9908CF5F17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D45DE-33E4-4495-988B-4D8E27219C17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95E1-2DC7-4E90-AE52-33B9BA38D8C6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9E410-9271-4AD2-9763-90B5F3EEE345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2F6F3-9877-48E2-AA3F-722D7DA6B73F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EA86-8484-4086-A517-C4D21512D98D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A189-70D0-47F8-BC23-58D477B23C1A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5C5-D9FF-4A30-8BAE-0E5B8F7B7884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54F8-A4E7-4A5D-B7FE-7F2561982E78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E39CA-CD35-441D-B11F-8F9B004A8143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B303-036F-4AB1-8544-6E9908CF5F17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45DE-33E4-4495-988B-4D8E27219C17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E410-9271-4AD2-9763-90B5F3EEE345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D3DFE19-8914-4477-AA22-D0CD99B4CD30}" type="datetimeFigureOut">
              <a:rPr lang="ru-RU"/>
              <a:pPr>
                <a:defRPr/>
              </a:pPr>
              <a:t>15.11.2013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DFE19-8914-4477-AA22-D0CD99B4CD30}" type="datetimeFigureOut">
              <a:rPr lang="ru-RU" smtClean="0"/>
              <a:pPr>
                <a:defRPr/>
              </a:pPr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05E82-DFD1-4381-A9CC-A1E664A1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25" y="277905"/>
            <a:ext cx="1000125" cy="10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0"/>
            <a:ext cx="3126430" cy="13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945331"/>
            <a:ext cx="9144000" cy="188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А1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9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.Слитное, дефисное, раздельное написание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	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6113949"/>
            <a:ext cx="1231812" cy="35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2012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15082"/>
            <a:ext cx="148367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400948" cy="371456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Раздельное написание наречий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Объект 4"/>
          <p:cNvPicPr>
            <a:picLocks noChangeArrowheads="1"/>
          </p:cNvPicPr>
          <p:nvPr/>
        </p:nvPicPr>
        <p:blipFill>
          <a:blip r:embed="rId3" cstate="print">
            <a:lum bright="-71000" contrast="57000"/>
          </a:blip>
          <a:srcRect l="-1273" t="-11299" r="-1508" b="-2448"/>
          <a:stretch>
            <a:fillRect/>
          </a:stretch>
        </p:blipFill>
        <p:spPr bwMode="auto">
          <a:xfrm>
            <a:off x="857224" y="571480"/>
            <a:ext cx="8072494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15082"/>
            <a:ext cx="148367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414338"/>
            <a:ext cx="7400948" cy="514332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  <p:pic>
        <p:nvPicPr>
          <p:cNvPr id="4098" name="Объект 5"/>
          <p:cNvPicPr>
            <a:picLocks noChangeArrowheads="1"/>
          </p:cNvPicPr>
          <p:nvPr/>
        </p:nvPicPr>
        <p:blipFill>
          <a:blip r:embed="rId3" cstate="print"/>
          <a:srcRect l="-1743" t="-11060" r="-1839" b="-2748"/>
          <a:stretch>
            <a:fillRect/>
          </a:stretch>
        </p:blipFill>
        <p:spPr bwMode="auto">
          <a:xfrm>
            <a:off x="1571604" y="571480"/>
            <a:ext cx="7286676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3108" y="612140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B6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Дефисное написание наречий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B68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393672"/>
            <a:ext cx="1071538" cy="4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414338"/>
            <a:ext cx="7400948" cy="514332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48643" y="336273"/>
            <a:ext cx="363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B6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 зависимости от смысла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B68"/>
              </a:solidFill>
              <a:effectLst/>
              <a:latin typeface="Arial" pitchFamily="34" charset="0"/>
            </a:endParaRPr>
          </a:p>
        </p:txBody>
      </p:sp>
      <p:pic>
        <p:nvPicPr>
          <p:cNvPr id="60418" name="Рисунок 5"/>
          <p:cNvPicPr>
            <a:picLocks noChangeArrowheads="1"/>
          </p:cNvPicPr>
          <p:nvPr/>
        </p:nvPicPr>
        <p:blipFill>
          <a:blip r:embed="rId3" cstate="print"/>
          <a:srcRect l="-197" t="-401" r="-93" b="-696"/>
          <a:stretch>
            <a:fillRect/>
          </a:stretch>
        </p:blipFill>
        <p:spPr bwMode="auto">
          <a:xfrm>
            <a:off x="1285852" y="785794"/>
            <a:ext cx="7572428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15082"/>
            <a:ext cx="148367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414338"/>
            <a:ext cx="7400948" cy="5143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Правописание предлогов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Производные предлоги могут писаться в одно слово    </a:t>
            </a:r>
            <a:r>
              <a:rPr lang="ru-RU" sz="2400" i="1" dirty="0" smtClean="0"/>
              <a:t>(</a:t>
            </a:r>
            <a:r>
              <a:rPr lang="ru-RU" sz="2400" b="1" i="1" dirty="0" smtClean="0">
                <a:solidFill>
                  <a:srgbClr val="9900FF"/>
                </a:solidFill>
              </a:rPr>
              <a:t>вместо, вроде, вследствие, наподобие и др.) или в два (в меру, в течение, в продолжение, в отличие</a:t>
            </a:r>
            <a:r>
              <a:rPr lang="ru-RU" sz="2400" i="1" dirty="0" smtClean="0"/>
              <a:t> </a:t>
            </a:r>
            <a:r>
              <a:rPr lang="ru-RU" sz="2400" dirty="0" smtClean="0"/>
              <a:t>и др.)</a:t>
            </a:r>
          </a:p>
          <a:p>
            <a:pPr>
              <a:buFontTx/>
              <a:buNone/>
            </a:pPr>
            <a:r>
              <a:rPr lang="ru-RU" sz="2400" dirty="0" smtClean="0"/>
              <a:t>  Предлог </a:t>
            </a:r>
            <a:r>
              <a:rPr lang="ru-RU" sz="2400" b="1" i="1" dirty="0" smtClean="0">
                <a:solidFill>
                  <a:srgbClr val="9900FF"/>
                </a:solidFill>
              </a:rPr>
              <a:t>вследствие </a:t>
            </a:r>
            <a:r>
              <a:rPr lang="ru-RU" sz="2400" b="1" dirty="0" smtClean="0">
                <a:solidFill>
                  <a:srgbClr val="9900FF"/>
                </a:solidFill>
              </a:rPr>
              <a:t>(слитное написание)</a:t>
            </a:r>
            <a:r>
              <a:rPr lang="ru-RU" sz="2400" dirty="0" smtClean="0"/>
              <a:t> имеет причинное значение; предлоги </a:t>
            </a:r>
            <a:r>
              <a:rPr lang="ru-RU" sz="2400" b="1" i="1" dirty="0" smtClean="0">
                <a:solidFill>
                  <a:srgbClr val="9900FF"/>
                </a:solidFill>
              </a:rPr>
              <a:t>в течение, в продолжение </a:t>
            </a:r>
            <a:r>
              <a:rPr lang="ru-RU" sz="2400" b="1" dirty="0" smtClean="0">
                <a:solidFill>
                  <a:srgbClr val="9900FF"/>
                </a:solidFill>
              </a:rPr>
              <a:t>(раздельное написание)</a:t>
            </a:r>
            <a:r>
              <a:rPr lang="ru-RU" sz="2400" b="1" dirty="0" smtClean="0"/>
              <a:t> </a:t>
            </a:r>
            <a:r>
              <a:rPr lang="ru-RU" sz="2400" dirty="0" smtClean="0"/>
              <a:t>передают значение времени. Эти слова, как и предлог </a:t>
            </a:r>
            <a:r>
              <a:rPr lang="ru-RU" sz="2400" i="1" dirty="0" smtClean="0"/>
              <a:t>в заключение, </a:t>
            </a:r>
            <a:r>
              <a:rPr lang="ru-RU" sz="2400" dirty="0" smtClean="0"/>
              <a:t>имеют в конце букву </a:t>
            </a:r>
            <a:r>
              <a:rPr lang="ru-RU" sz="2400" i="1" dirty="0" smtClean="0"/>
              <a:t>е.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Правописание производных предлогов надо запоминать, справляться об их написании в орфографическом словаре, </a:t>
            </a:r>
            <a:r>
              <a:rPr lang="ru-RU" sz="2400" b="1" dirty="0" smtClean="0">
                <a:solidFill>
                  <a:srgbClr val="FF0000"/>
                </a:solidFill>
              </a:rPr>
              <a:t>отличать от созвучных форм знаменательных частей речи с предлогами.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Предлоги или существительное с предлогом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42" name="Объект 7"/>
          <p:cNvPicPr>
            <a:picLocks noChangeArrowheads="1"/>
          </p:cNvPicPr>
          <p:nvPr/>
        </p:nvPicPr>
        <p:blipFill>
          <a:blip r:embed="rId2" cstate="print"/>
          <a:srcRect l="-98" t="-81" r="-69" b="-137"/>
          <a:stretch>
            <a:fillRect/>
          </a:stretch>
        </p:blipFill>
        <p:spPr bwMode="auto">
          <a:xfrm>
            <a:off x="357158" y="571480"/>
            <a:ext cx="8572560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15082"/>
            <a:ext cx="148367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858148" cy="11429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СОЮЗЫ или МЕСТОИМЕНИЯ и НАРЕЧИЯ с предлогом и частицей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58299" y="2021416"/>
            <a:ext cx="8590429" cy="3416320"/>
          </a:xfrm>
          <a:prstGeom prst="rect">
            <a:avLst/>
          </a:prstGeom>
          <a:ln w="28575"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Союзы </a:t>
            </a:r>
            <a:r>
              <a:rPr kumimoji="0" lang="ru-RU" sz="5400" b="1" i="0" u="none" strike="noStrike" normalizeH="0" baseline="0" dirty="0" smtClean="0">
                <a:ln w="1905"/>
                <a:solidFill>
                  <a:srgbClr val="33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ТАК ЧТО, ТАК КАК,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solidFill>
                  <a:srgbClr val="33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КАК БУДТО,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solidFill>
                  <a:srgbClr val="33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 ЭТОМ, НЕ ТО…НЕ ТО,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то есть пишутся раздельно. </a:t>
            </a:r>
            <a:endParaRPr kumimoji="0" lang="ru-RU" sz="6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15082"/>
            <a:ext cx="148367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3033"/>
            <a:ext cx="22859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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Различай!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778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2726" r="13147"/>
          <a:stretch>
            <a:fillRect/>
          </a:stretch>
        </p:blipFill>
        <p:spPr bwMode="auto">
          <a:xfrm>
            <a:off x="214282" y="500042"/>
            <a:ext cx="8715436" cy="6143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6801" name="Объект 6"/>
          <p:cNvPicPr>
            <a:picLocks noChangeArrowheads="1"/>
          </p:cNvPicPr>
          <p:nvPr/>
        </p:nvPicPr>
        <p:blipFill>
          <a:blip r:embed="rId2" cstate="print"/>
          <a:srcRect l="-182" t="-354" r="-96" b="-894"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214290"/>
            <a:ext cx="1126483" cy="4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Объект 3"/>
          <p:cNvPicPr>
            <a:picLocks noChangeArrowheads="1"/>
          </p:cNvPicPr>
          <p:nvPr/>
        </p:nvPicPr>
        <p:blipFill>
          <a:blip r:embed="rId2" cstate="print"/>
          <a:srcRect l="-104" t="-204" r="-93" b="-797"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14353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Алгоритм разбора</a:t>
            </a:r>
          </a:p>
          <a:p>
            <a:pPr>
              <a:buNone/>
            </a:pPr>
            <a:r>
              <a:rPr lang="ru-RU" sz="2800" dirty="0" smtClean="0"/>
              <a:t>1. Определи часть речи, задав к слову вопрос.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sym typeface="Wingdings 2"/>
              </a:rPr>
              <a:t></a:t>
            </a:r>
            <a:r>
              <a:rPr lang="ru-RU" sz="2800" b="1" dirty="0" smtClean="0">
                <a:solidFill>
                  <a:srgbClr val="FF0000"/>
                </a:solidFill>
              </a:rPr>
              <a:t>Помни!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    К самостоятельным частям речи можно задать вопрос, к служебным – нет.</a:t>
            </a:r>
          </a:p>
          <a:p>
            <a:pPr>
              <a:buNone/>
            </a:pPr>
            <a:r>
              <a:rPr lang="ru-RU" sz="2800" dirty="0" smtClean="0"/>
              <a:t>2. Посмотри, есть ли в вариантах ответа одинаковы форм, и определи, одинаковую ли функцию он выполняют (в зависимости от этого написание может изменяться)</a:t>
            </a:r>
          </a:p>
          <a:p>
            <a:pPr>
              <a:buNone/>
            </a:pPr>
            <a:r>
              <a:rPr lang="ru-RU" sz="2800" dirty="0" smtClean="0"/>
              <a:t>3. В зависимости от части речи вспомни правило.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521497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i="1" dirty="0" smtClean="0"/>
              <a:t>Так выглядит это задание в формате ЕГЭ 2012: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b="1" dirty="0" smtClean="0"/>
              <a:t>А18. В каком предложении оба выделенных слова пишутся слитно?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3B68"/>
                </a:solidFill>
              </a:rPr>
              <a:t>      1) (ЗА)ЧАСТУЮ мы даже не представляем, (НА)СКОЛЬКО человеку важно понять, что является для него в жизни главным.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3B68"/>
                </a:solidFill>
              </a:rPr>
              <a:t>      2) Ни громоотводы, ни вечный двигатель городу Калинову не нужны, ПОТОМУ(ЧТО) всему этому (ПО)ПРОСТУ нет места в патриархальном мире.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3B68"/>
                </a:solidFill>
              </a:rPr>
              <a:t>      3) Можно (ПО)РАЗНОМУ объяснить сцену словесного поединка Базарова и Павла Петровича, и (ПО)НАЧАЛУ может показаться, что прав нигилист.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3B68"/>
                </a:solidFill>
              </a:rPr>
              <a:t>      4) ЧТО(БЫ) вернуть Радищева современному читателю, необходимо попытаться беспристрастно оценить его философские взгляды, ТАК(ЖЕ) как и литературное творчество</a:t>
            </a:r>
            <a:r>
              <a:rPr lang="ru-RU" sz="2400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29330"/>
            <a:ext cx="214310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4493"/>
            <a:ext cx="9144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Задание А19</a:t>
            </a:r>
            <a:r>
              <a:rPr lang="ru-RU" sz="2400" dirty="0" smtClean="0"/>
              <a:t> проверяет орфографические умения, связанные </a:t>
            </a:r>
            <a:r>
              <a:rPr lang="ru-RU" sz="2400" dirty="0" smtClean="0">
                <a:solidFill>
                  <a:srgbClr val="FF3300"/>
                </a:solidFill>
              </a:rPr>
              <a:t>со слитным, дефисным и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раздельным написанием служебных и знаменательных слов-омофонов.</a:t>
            </a:r>
            <a:r>
              <a:rPr lang="ru-RU" sz="2400" dirty="0" smtClean="0"/>
              <a:t> В этом задании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кроме знания правил написания слов требуется еще и учитывать общий смысл предложения, отчего зависит различение на письме союзов и созвучных сочетаний слов.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Ответ на этот вопрос требует знания следующих орфографических правил:</a:t>
            </a:r>
            <a:endParaRPr lang="ru-RU" sz="2400" i="1" dirty="0" smtClean="0"/>
          </a:p>
          <a:p>
            <a:pPr>
              <a:lnSpc>
                <a:spcPct val="90000"/>
              </a:lnSpc>
            </a:pPr>
            <a:r>
              <a:rPr lang="ru-RU" sz="2400" i="1" dirty="0" smtClean="0"/>
              <a:t>1. Слитное написание сложных прилагательных.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/>
              <a:t>2. Слитное написание наречий.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/>
              <a:t>3. Слитное написание предлогов.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/>
              <a:t>4. Слитное написание союзов.</a:t>
            </a:r>
            <a:endParaRPr lang="ru-RU" sz="2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29330"/>
            <a:ext cx="214310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1026" name="Picture 2" descr="E:\мои документы\Мои рисунки\учёба\R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43248"/>
            <a:ext cx="2759458" cy="281464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2000264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Повторим теорию</a:t>
            </a:r>
            <a:endParaRPr lang="ru-RU" sz="6000" b="1" dirty="0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29330"/>
            <a:ext cx="214310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414338"/>
            <a:ext cx="7043758" cy="800084"/>
          </a:xfrm>
        </p:spPr>
        <p:txBody>
          <a:bodyPr/>
          <a:lstStyle/>
          <a:p>
            <a:r>
              <a:rPr lang="ru-RU" dirty="0" smtClean="0"/>
              <a:t>Правописание прилагательных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 dirty="0" smtClean="0">
                <a:solidFill>
                  <a:srgbClr val="FF3300"/>
                </a:solidFill>
              </a:rPr>
              <a:t>      </a:t>
            </a:r>
            <a:r>
              <a:rPr lang="ru-RU" sz="2400" b="1" i="1" dirty="0" smtClean="0">
                <a:solidFill>
                  <a:srgbClr val="FF3300"/>
                </a:solidFill>
              </a:rPr>
              <a:t>Пишутся слитно прилагательные</a:t>
            </a:r>
            <a:r>
              <a:rPr lang="ru-RU" sz="2400" b="1" i="1" dirty="0" smtClean="0"/>
              <a:t>: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9900FF"/>
                </a:solidFill>
              </a:rPr>
              <a:t>образованные из сочетаний слов, по своему значению подчиненных друг другу,</a:t>
            </a:r>
            <a:r>
              <a:rPr lang="ru-RU" sz="2800" dirty="0" smtClean="0"/>
              <a:t> Например: </a:t>
            </a:r>
            <a:r>
              <a:rPr lang="ru-RU" sz="2800" i="1" dirty="0" smtClean="0">
                <a:solidFill>
                  <a:srgbClr val="003B68"/>
                </a:solidFill>
              </a:rPr>
              <a:t>древнерусская литература (то есть</a:t>
            </a:r>
            <a:r>
              <a:rPr lang="ru-RU" sz="2800" dirty="0" smtClean="0">
                <a:solidFill>
                  <a:srgbClr val="003B68"/>
                </a:solidFill>
              </a:rPr>
              <a:t> </a:t>
            </a:r>
            <a:r>
              <a:rPr lang="ru-RU" sz="2800" i="1" dirty="0" smtClean="0">
                <a:solidFill>
                  <a:srgbClr val="003B68"/>
                </a:solidFill>
              </a:rPr>
              <a:t>литература древней Руси), </a:t>
            </a:r>
            <a:r>
              <a:rPr lang="ru-RU" sz="2800" dirty="0" smtClean="0">
                <a:solidFill>
                  <a:srgbClr val="003B68"/>
                </a:solidFill>
              </a:rPr>
              <a:t>аналогично: </a:t>
            </a:r>
            <a:r>
              <a:rPr lang="ru-RU" sz="2800" i="1" dirty="0" smtClean="0">
                <a:solidFill>
                  <a:srgbClr val="003B68"/>
                </a:solidFill>
              </a:rPr>
              <a:t>сложносочиненное предложение,</a:t>
            </a:r>
            <a:r>
              <a:rPr lang="en-US" sz="2800" i="1" dirty="0" smtClean="0">
                <a:solidFill>
                  <a:srgbClr val="003B68"/>
                </a:solidFill>
              </a:rPr>
              <a:t> </a:t>
            </a:r>
            <a:r>
              <a:rPr lang="ru-RU" sz="2800" i="1" dirty="0" smtClean="0">
                <a:solidFill>
                  <a:srgbClr val="003B68"/>
                </a:solidFill>
              </a:rPr>
              <a:t>чистосердечный, чернобровый, вагоноремонтный;</a:t>
            </a:r>
            <a:endParaRPr lang="ru-RU" sz="2800" dirty="0" smtClean="0">
              <a:solidFill>
                <a:srgbClr val="003B6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9900FF"/>
                </a:solidFill>
              </a:rPr>
              <a:t>прилагательные-термины:</a:t>
            </a: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3B68"/>
                </a:solidFill>
              </a:rPr>
              <a:t>слабосоленый, крупномасштабный;</a:t>
            </a:r>
            <a:endParaRPr lang="ru-RU" sz="2800" dirty="0" smtClean="0">
              <a:solidFill>
                <a:srgbClr val="003B6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9900FF"/>
                </a:solidFill>
              </a:rPr>
              <a:t>прилагательные, употребляемые в книжном стиле:</a:t>
            </a: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3B68"/>
                </a:solidFill>
              </a:rPr>
              <a:t>нижеследующее, вышеизложенное, нижеподписавшийся.</a:t>
            </a:r>
            <a:endParaRPr lang="ru-RU" sz="2800" i="1" dirty="0">
              <a:solidFill>
                <a:srgbClr val="003B6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85000" lnSpcReduction="10000"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 Сложные прилагательные пишутся через дефис,</a:t>
            </a:r>
            <a:r>
              <a:rPr lang="ru-RU" b="1" dirty="0" smtClean="0"/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b="1" dirty="0" smtClean="0"/>
              <a:t>                  если они: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1)</a:t>
            </a:r>
            <a:r>
              <a:rPr lang="ru-RU" sz="2800" dirty="0" smtClean="0"/>
              <a:t> </a:t>
            </a:r>
            <a:r>
              <a:rPr lang="ru-RU" sz="2800" b="1" dirty="0" smtClean="0"/>
              <a:t>Сложные прилагательные, образованные от сочетаний с сочинительной связью (между словами, образующими такое сочетание, можно поставить сочинительные союзы </a:t>
            </a:r>
            <a:r>
              <a:rPr lang="ru-RU" sz="2800" b="1" i="1" dirty="0" smtClean="0"/>
              <a:t>и; но; не только.., но и</a:t>
            </a:r>
            <a:r>
              <a:rPr lang="ru-RU" sz="2800" b="1" dirty="0" smtClean="0"/>
              <a:t>), или образованные от слов, обозначающих неоднородные признаки, </a:t>
            </a:r>
            <a:r>
              <a:rPr lang="ru-RU" sz="2800" dirty="0" smtClean="0"/>
              <a:t>ср.: </a:t>
            </a:r>
            <a:r>
              <a:rPr lang="ru-RU" sz="2800" i="1" dirty="0" smtClean="0"/>
              <a:t>русский </a:t>
            </a:r>
            <a:r>
              <a:rPr lang="ru-RU" sz="2800" b="1" i="1" dirty="0" smtClean="0"/>
              <a:t>и</a:t>
            </a:r>
            <a:r>
              <a:rPr lang="ru-RU" sz="2800" i="1" dirty="0" smtClean="0"/>
              <a:t> немецкий → русско-немецкий; беспроцентный, </a:t>
            </a:r>
            <a:r>
              <a:rPr lang="ru-RU" sz="2800" b="1" i="1" dirty="0" smtClean="0"/>
              <a:t>но</a:t>
            </a:r>
            <a:r>
              <a:rPr lang="ru-RU" sz="2800" i="1" dirty="0" smtClean="0"/>
              <a:t> выигрышный → беспроцентно-выигрышный; </a:t>
            </a:r>
            <a:r>
              <a:rPr lang="ru-RU" sz="2800" b="1" i="1" dirty="0" smtClean="0"/>
              <a:t>не только</a:t>
            </a:r>
            <a:r>
              <a:rPr lang="ru-RU" sz="2800" i="1" dirty="0" smtClean="0"/>
              <a:t> выпуклый, </a:t>
            </a:r>
            <a:r>
              <a:rPr lang="ru-RU" sz="2800" b="1" i="1" dirty="0" smtClean="0"/>
              <a:t>но и</a:t>
            </a:r>
            <a:r>
              <a:rPr lang="ru-RU" sz="2800" i="1" dirty="0" smtClean="0"/>
              <a:t> вогнутый → выпукло-вогнутый; научный популярный журнал → научно-популярный журнал</a:t>
            </a:r>
            <a:endParaRPr lang="ru-RU" sz="2800" dirty="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800" dirty="0" smtClean="0"/>
              <a:t>    </a:t>
            </a:r>
            <a:r>
              <a:rPr lang="ru-RU" sz="2800" b="1" dirty="0" smtClean="0"/>
              <a:t>2)образованные от существительных,</a:t>
            </a:r>
            <a:r>
              <a:rPr lang="en-US" sz="2800" b="1" dirty="0" smtClean="0"/>
              <a:t>  </a:t>
            </a:r>
            <a:r>
              <a:rPr lang="ru-RU" sz="2800" b="1" dirty="0" smtClean="0"/>
              <a:t>которые пишутся через дефис:</a:t>
            </a:r>
            <a:r>
              <a:rPr lang="ru-RU" sz="2800" i="1" dirty="0" smtClean="0"/>
              <a:t> юго-запад → юго-западный; унтер-офицер → унтер-офицерский; социал-демократ → социал-демократический</a:t>
            </a:r>
            <a:r>
              <a:rPr lang="ru-RU" sz="2800" dirty="0" smtClean="0"/>
              <a:t> и др.</a:t>
            </a:r>
            <a:r>
              <a:rPr lang="ru-RU" sz="2800" b="1" dirty="0" smtClean="0"/>
              <a:t> ;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en-US" sz="2800" b="1" dirty="0" smtClean="0"/>
              <a:t>    </a:t>
            </a:r>
            <a:r>
              <a:rPr lang="ru-RU" sz="2800" b="1" dirty="0" smtClean="0"/>
              <a:t>3)Сложные прилагательные, обозначающие оттенки цвета или другие качества (вкусовые, слуховые и др.) с оттенком</a:t>
            </a:r>
            <a:r>
              <a:rPr lang="ru-RU" sz="2800" dirty="0" smtClean="0"/>
              <a:t>, ср.: </a:t>
            </a:r>
            <a:r>
              <a:rPr lang="ru-RU" sz="2800" i="1" dirty="0" smtClean="0"/>
              <a:t>бело-красный, иссиня-чёрный, ярко-синий, светло-голубой, горько-сладкий</a:t>
            </a:r>
            <a:r>
              <a:rPr lang="ru-RU" sz="2800" dirty="0" smtClean="0"/>
              <a:t> (сладкий с горечью), </a:t>
            </a:r>
            <a:r>
              <a:rPr lang="ru-RU" sz="2800" i="1" dirty="0" smtClean="0"/>
              <a:t>горько-солёный</a:t>
            </a:r>
            <a:r>
              <a:rPr lang="ru-RU" sz="2800" dirty="0" smtClean="0"/>
              <a:t> (солёный с горечью),</a:t>
            </a:r>
            <a:r>
              <a:rPr lang="ru-RU" sz="2800" i="1" dirty="0" smtClean="0"/>
              <a:t>раскатисто-громкий</a:t>
            </a:r>
            <a:r>
              <a:rPr lang="ru-RU" sz="2800" dirty="0" smtClean="0"/>
              <a:t> (громкий, даже переходящий в раскатистый),</a:t>
            </a:r>
            <a:r>
              <a:rPr lang="ru-RU" sz="2800" i="1" dirty="0" smtClean="0"/>
              <a:t>почтительно-вежливый</a:t>
            </a:r>
            <a:r>
              <a:rPr lang="ru-RU" sz="2800" dirty="0" smtClean="0"/>
              <a:t> (вежливый и при этом выражающий почтительность), </a:t>
            </a:r>
            <a:r>
              <a:rPr lang="ru-RU" sz="2800" i="1" dirty="0" smtClean="0"/>
              <a:t>смущённо-счастливый</a:t>
            </a:r>
            <a:r>
              <a:rPr lang="ru-RU" sz="2800" dirty="0" smtClean="0"/>
              <a:t> (счастливый с оттенком смущения).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4.</a:t>
            </a:r>
            <a:r>
              <a:rPr lang="ru-RU" sz="2400" dirty="0" smtClean="0"/>
              <a:t> </a:t>
            </a:r>
            <a:r>
              <a:rPr lang="ru-RU" sz="2400" b="1" dirty="0" smtClean="0"/>
              <a:t>Сложные прилагательные, образованные от сочетания имени и фамилии или двух фамилий</a:t>
            </a:r>
            <a:r>
              <a:rPr lang="ru-RU" sz="2400" dirty="0" smtClean="0"/>
              <a:t>: </a:t>
            </a:r>
            <a:r>
              <a:rPr lang="ru-RU" sz="2400" i="1" dirty="0" smtClean="0"/>
              <a:t>вальтер-скоттовские романы, бойль-мариоттовский закон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5.</a:t>
            </a:r>
            <a:r>
              <a:rPr lang="ru-RU" sz="2400" dirty="0" smtClean="0"/>
              <a:t> </a:t>
            </a:r>
            <a:r>
              <a:rPr lang="ru-RU" sz="2400" b="1" dirty="0" smtClean="0"/>
              <a:t>Сложные прилагательные, входящие в состав некоторых географических названий, образованных от словосочетаний с подчинительной связью</a:t>
            </a:r>
            <a:r>
              <a:rPr lang="ru-RU" sz="2400" dirty="0" smtClean="0"/>
              <a:t>: </a:t>
            </a:r>
            <a:r>
              <a:rPr lang="ru-RU" sz="2400" i="1" dirty="0" smtClean="0"/>
              <a:t>Горно-Алтайская автономная область, Восточно-Китайское море, </a:t>
            </a:r>
            <a:r>
              <a:rPr lang="ru-RU" sz="2400" i="1" dirty="0" err="1" smtClean="0"/>
              <a:t>Западно-Сибирская</a:t>
            </a:r>
            <a:r>
              <a:rPr lang="ru-RU" sz="2400" i="1" dirty="0" smtClean="0"/>
              <a:t> низменность, Военно-Грузинская дорога, </a:t>
            </a:r>
            <a:r>
              <a:rPr lang="ru-RU" sz="2400" i="1" dirty="0" err="1" smtClean="0"/>
              <a:t>Восточно-Сибирское</a:t>
            </a:r>
            <a:r>
              <a:rPr lang="ru-RU" sz="2400" i="1" dirty="0" smtClean="0"/>
              <a:t> море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6.</a:t>
            </a:r>
            <a:r>
              <a:rPr lang="ru-RU" sz="2400" dirty="0" smtClean="0"/>
              <a:t> </a:t>
            </a:r>
            <a:r>
              <a:rPr lang="ru-RU" sz="2400" b="1" dirty="0" smtClean="0"/>
              <a:t>Сложные прилагательные с первой иноязычной частью на</a:t>
            </a:r>
            <a:r>
              <a:rPr lang="ru-RU" sz="2400" dirty="0" smtClean="0"/>
              <a:t> </a:t>
            </a:r>
            <a:r>
              <a:rPr lang="ru-RU" sz="2400" b="1" i="1" dirty="0" smtClean="0"/>
              <a:t>-</a:t>
            </a:r>
            <a:r>
              <a:rPr lang="ru-RU" sz="2400" b="1" i="1" dirty="0" err="1" smtClean="0"/>
              <a:t>ико</a:t>
            </a:r>
            <a:r>
              <a:rPr lang="ru-RU" sz="2400" dirty="0" err="1" smtClean="0"/>
              <a:t>:</a:t>
            </a:r>
            <a:r>
              <a:rPr lang="ru-RU" sz="2400" i="1" dirty="0" err="1" smtClean="0"/>
              <a:t>лексико-грамматический</a:t>
            </a:r>
            <a:r>
              <a:rPr lang="ru-RU" sz="2400" i="1" dirty="0" smtClean="0"/>
              <a:t>, историко-архивный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29330"/>
            <a:ext cx="214310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14338"/>
            <a:ext cx="7186634" cy="800084"/>
          </a:xfrm>
        </p:spPr>
        <p:txBody>
          <a:bodyPr/>
          <a:lstStyle/>
          <a:p>
            <a:r>
              <a:rPr lang="ru-RU" b="1" dirty="0" smtClean="0"/>
              <a:t>Слитное написание наречий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6434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sym typeface="Wingdings 2"/>
              </a:rPr>
              <a:t></a:t>
            </a:r>
            <a:r>
              <a:rPr lang="ru-RU" sz="2400" b="1" dirty="0" smtClean="0">
                <a:solidFill>
                  <a:srgbClr val="FF0000"/>
                </a:solidFill>
              </a:rPr>
              <a:t>Помни!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 </a:t>
            </a:r>
            <a:r>
              <a:rPr lang="ru-RU" sz="2800" b="1" i="1" dirty="0" smtClean="0"/>
              <a:t>вдребезги, впросак, воочию, вкупе, навзничь, навзрыд, наизусть, наотмашь, натощак, наискосок, насмарку, поодаль, понаслышке, невдомек, невзначай.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sym typeface="Wingdings 2"/>
              </a:rPr>
              <a:t></a:t>
            </a:r>
            <a:r>
              <a:rPr lang="ru-RU" sz="2400" b="1" dirty="0" smtClean="0">
                <a:solidFill>
                  <a:srgbClr val="FF0000"/>
                </a:solidFill>
              </a:rPr>
              <a:t>Помни!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/>
              <a:t>    Наречия, начинающиеся на </a:t>
            </a:r>
            <a:r>
              <a:rPr lang="ru-RU" sz="2400" b="1" dirty="0" smtClean="0">
                <a:solidFill>
                  <a:srgbClr val="FF0000"/>
                </a:solidFill>
              </a:rPr>
              <a:t>ВПЕРЕ-, НАПЕРЕ-, ВПРИ-, ВРАЗ-, ВЗА-, ВНА-, НАВЫ-, ВПОЛ- пишутся слитно: </a:t>
            </a:r>
            <a:r>
              <a:rPr lang="ru-RU" sz="2800" b="1" i="1" dirty="0" smtClean="0"/>
              <a:t>вперебежку, наперевес, вприглядку, вразбивку, взаем,  внакидку, навыворот, вполглазка.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Исключения: </a:t>
            </a:r>
            <a:r>
              <a:rPr lang="ru-RU" sz="2400" b="1" i="1" dirty="0" smtClean="0"/>
              <a:t>в придачу, в прибавку, в забросе, в замену, в наклон, в насмешку, на выбор,  на выучку, на выручку, на вырост.</a:t>
            </a:r>
            <a:endParaRPr lang="ru-RU" sz="2800" b="1" i="1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71500" y="2994025"/>
            <a:ext cx="83581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186634" cy="357190"/>
          </a:xfrm>
        </p:spPr>
        <p:txBody>
          <a:bodyPr/>
          <a:lstStyle/>
          <a:p>
            <a:r>
              <a:rPr lang="ru-RU" sz="2000" b="1" dirty="0" smtClean="0"/>
              <a:t>Слитное написание наречий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Объект 2"/>
          <p:cNvPicPr>
            <a:picLocks noChangeArrowheads="1"/>
          </p:cNvPicPr>
          <p:nvPr/>
        </p:nvPicPr>
        <p:blipFill>
          <a:blip r:embed="rId2" cstate="print">
            <a:lum bright="-40000" contrast="77000"/>
          </a:blip>
          <a:srcRect l="-1471" t="-5666" r="-1746" b="-1109"/>
          <a:stretch>
            <a:fillRect/>
          </a:stretch>
        </p:blipFill>
        <p:spPr bwMode="auto">
          <a:xfrm>
            <a:off x="1500166" y="428604"/>
            <a:ext cx="7286676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06720"/>
            <a:ext cx="1571604" cy="8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3">
  <a:themeElements>
    <a:clrScheme name="Другая 1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D28C00"/>
      </a:hlink>
      <a:folHlink>
        <a:srgbClr val="99660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624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013</vt:lpstr>
      <vt:lpstr>Тема Office</vt:lpstr>
      <vt:lpstr>Презентация PowerPoint</vt:lpstr>
      <vt:lpstr>Презентация PowerPoint</vt:lpstr>
      <vt:lpstr>Презентация PowerPoint</vt:lpstr>
      <vt:lpstr>Повторим теорию</vt:lpstr>
      <vt:lpstr>Правописание прилагательных</vt:lpstr>
      <vt:lpstr>Презентация PowerPoint</vt:lpstr>
      <vt:lpstr>Презентация PowerPoint</vt:lpstr>
      <vt:lpstr>Слитное написание наречий  </vt:lpstr>
      <vt:lpstr>Слитное написание наречий </vt:lpstr>
      <vt:lpstr> Раздельное написание наречий </vt:lpstr>
      <vt:lpstr> </vt:lpstr>
      <vt:lpstr> </vt:lpstr>
      <vt:lpstr>Правописание предлогов</vt:lpstr>
      <vt:lpstr> Предлоги или существительное с предлогом </vt:lpstr>
      <vt:lpstr>СОЮЗЫ или МЕСТОИМЕНИЯ и НАРЕЧИЯ с предлогом и частицей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А2 Лексические нормы (употребление слова, паронимы)</dc:title>
  <dc:creator>LUDA</dc:creator>
  <cp:lastModifiedBy>ZooM</cp:lastModifiedBy>
  <cp:revision>104</cp:revision>
  <dcterms:created xsi:type="dcterms:W3CDTF">2011-09-07T19:53:28Z</dcterms:created>
  <dcterms:modified xsi:type="dcterms:W3CDTF">2013-11-15T19:31:54Z</dcterms:modified>
</cp:coreProperties>
</file>