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8"/>
  </p:notesMasterIdLst>
  <p:sldIdLst>
    <p:sldId id="256" r:id="rId2"/>
    <p:sldId id="259" r:id="rId3"/>
    <p:sldId id="257" r:id="rId4"/>
    <p:sldId id="258"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195" autoAdjust="0"/>
    <p:restoredTop sz="98749" autoAdjust="0"/>
  </p:normalViewPr>
  <p:slideViewPr>
    <p:cSldViewPr>
      <p:cViewPr varScale="1">
        <p:scale>
          <a:sx n="116" d="100"/>
          <a:sy n="116" d="100"/>
        </p:scale>
        <p:origin x="-183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70FEC94-798B-4E2C-B004-203EC7A500F6}" type="datetimeFigureOut">
              <a:rPr lang="ru-RU" smtClean="0"/>
              <a:pPr/>
              <a:t>05.11.2011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BE0EDA-7486-46C9-AA14-77E5A8C5A728}"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25BE0EDA-7486-46C9-AA14-77E5A8C5A728}" type="slidenum">
              <a:rPr lang="ru-RU" smtClean="0"/>
              <a:pPr/>
              <a:t>6</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5B106E36-FD25-4E2D-B0AA-010F637433A0}" type="datetimeFigureOut">
              <a:rPr lang="ru-RU" smtClean="0"/>
              <a:pPr/>
              <a:t>05.11.2011</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05.11.2011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05.11.2011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05.11.2011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05.11.2011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05.11.2011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05.11.2011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05.11.2011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05.11.2011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05.11.2011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05.11.2011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725C68B6-61C2-468F-89AB-4B9F7531AA68}"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B106E36-FD25-4E2D-B0AA-010F637433A0}" type="datetimeFigureOut">
              <a:rPr lang="ru-RU" smtClean="0"/>
              <a:pPr/>
              <a:t>05.11.2011</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25C68B6-61C2-468F-89AB-4B9F7531AA68}"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audio" Target="../media/audio1.wav"/></Relationships>
</file>

<file path=ppt/slides/_rels/slide10.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jpeg"/><Relationship Id="rId2" Type="http://schemas.openxmlformats.org/officeDocument/2006/relationships/image" Target="../media/image27.jpeg"/><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71472" y="1428736"/>
            <a:ext cx="7772400" cy="2714644"/>
          </a:xfrm>
          <a:effectLst>
            <a:innerShdw blurRad="63500" dist="50800" dir="13500000">
              <a:prstClr val="black">
                <a:alpha val="50000"/>
              </a:prstClr>
            </a:innerShdw>
          </a:effectLst>
          <a:scene3d>
            <a:camera prst="orthographicFront"/>
            <a:lightRig rig="freezing" dir="t">
              <a:rot lat="0" lon="0" rev="5640000"/>
            </a:lightRig>
          </a:scene3d>
          <a:sp3d>
            <a:bevelT prst="convex"/>
          </a:sp3d>
        </p:spPr>
        <p:txBody>
          <a:bodyPr>
            <a:noAutofit/>
            <a:scene3d>
              <a:camera prst="orthographicFront"/>
              <a:lightRig rig="freezing" dir="t">
                <a:rot lat="0" lon="0" rev="5640000"/>
              </a:lightRig>
            </a:scene3d>
            <a:sp3d prstMaterial="flat">
              <a:bevelT w="38100" h="38100"/>
              <a:contourClr>
                <a:schemeClr val="tx2"/>
              </a:contourClr>
            </a:sp3d>
          </a:bodyPr>
          <a:lstStyle/>
          <a:p>
            <a:pPr algn="ctr"/>
            <a:r>
              <a:rPr lang="ru-RU" sz="6000" dirty="0" smtClean="0">
                <a:solidFill>
                  <a:srgbClr val="C00000"/>
                </a:solidFill>
                <a:latin typeface="Consolas" pitchFamily="49" charset="0"/>
              </a:rPr>
              <a:t>Болезни кровеносной системы</a:t>
            </a:r>
            <a:endParaRPr lang="ru-RU" sz="6000" dirty="0">
              <a:solidFill>
                <a:srgbClr val="C00000"/>
              </a:solidFill>
              <a:latin typeface="Consolas" pitchFamily="49" charset="0"/>
            </a:endParaRPr>
          </a:p>
        </p:txBody>
      </p:sp>
      <p:sp>
        <p:nvSpPr>
          <p:cNvPr id="3" name="Подзаголовок 2"/>
          <p:cNvSpPr>
            <a:spLocks noGrp="1"/>
          </p:cNvSpPr>
          <p:nvPr>
            <p:ph type="subTitle" idx="1"/>
          </p:nvPr>
        </p:nvSpPr>
        <p:spPr>
          <a:xfrm>
            <a:off x="428596" y="3214686"/>
            <a:ext cx="7854696" cy="1752600"/>
          </a:xfrm>
        </p:spPr>
        <p:txBody>
          <a:bodyPr/>
          <a:lstStyle/>
          <a:p>
            <a:endParaRPr lang="ru-RU" dirty="0"/>
          </a:p>
        </p:txBody>
      </p:sp>
      <p:pic>
        <p:nvPicPr>
          <p:cNvPr id="6" name=";l.wav">
            <a:hlinkClick r:id="" action="ppaction://media"/>
          </p:cNvPr>
          <p:cNvPicPr>
            <a:picLocks noRot="1" noChangeAspect="1"/>
          </p:cNvPicPr>
          <p:nvPr>
            <a:wavAudioFile r:embed="rId1" name=";l.wav"/>
          </p:nvPr>
        </p:nvPicPr>
        <p:blipFill>
          <a:blip r:embed="rId3" cstate="print"/>
          <a:stretch>
            <a:fillRect/>
          </a:stretch>
        </p:blipFill>
        <p:spPr>
          <a:xfrm>
            <a:off x="4071934" y="2857496"/>
            <a:ext cx="304800" cy="304800"/>
          </a:xfrm>
          <a:prstGeom prst="rect">
            <a:avLst/>
          </a:prstGeom>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10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repeatCount="indefinite"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00100" y="571480"/>
            <a:ext cx="2925416" cy="369332"/>
          </a:xfrm>
          <a:prstGeom prst="rect">
            <a:avLst/>
          </a:prstGeom>
          <a:noFill/>
        </p:spPr>
        <p:txBody>
          <a:bodyPr wrap="none" rtlCol="0">
            <a:spAutoFit/>
          </a:bodyPr>
          <a:lstStyle/>
          <a:p>
            <a:r>
              <a:rPr lang="ru-RU" dirty="0" smtClean="0"/>
              <a:t>3. </a:t>
            </a:r>
            <a:r>
              <a:rPr lang="ru-RU" b="1" i="1" dirty="0" smtClean="0"/>
              <a:t>Физические нагрузки. </a:t>
            </a:r>
            <a:endParaRPr lang="ru-RU" b="1" i="1" dirty="0"/>
          </a:p>
        </p:txBody>
      </p:sp>
      <p:sp>
        <p:nvSpPr>
          <p:cNvPr id="3" name="TextBox 2"/>
          <p:cNvSpPr txBox="1"/>
          <p:nvPr/>
        </p:nvSpPr>
        <p:spPr>
          <a:xfrm>
            <a:off x="142844" y="1500174"/>
            <a:ext cx="4929222" cy="2462213"/>
          </a:xfrm>
          <a:prstGeom prst="rect">
            <a:avLst/>
          </a:prstGeom>
          <a:noFill/>
        </p:spPr>
        <p:txBody>
          <a:bodyPr wrap="square" rtlCol="0">
            <a:spAutoFit/>
          </a:bodyPr>
          <a:lstStyle/>
          <a:p>
            <a:r>
              <a:rPr lang="ru-RU" sz="1100" dirty="0" smtClean="0"/>
              <a:t>Риск смерти от ишемической болезни сердца у людей, ежедневно в течение 20 минут занимающихся физическими упражнениями легкой и средней интенсивности, на 30% ниже аналогичного показателя у лиц, ведущих малоподвижный образ жизни. Регулярные физические нагрузки способствуют улучшению кровоснабжения сердца за счет развития системы коллатералей – альтернативного кровоснабжения сердца в обход </a:t>
            </a:r>
            <a:r>
              <a:rPr lang="ru-RU" sz="1100" dirty="0" err="1" smtClean="0"/>
              <a:t>атеросклеротически</a:t>
            </a:r>
            <a:r>
              <a:rPr lang="ru-RU" sz="1100" dirty="0" smtClean="0"/>
              <a:t> пораженных </a:t>
            </a:r>
            <a:r>
              <a:rPr lang="ru-RU" sz="1100" dirty="0" smtClean="0"/>
              <a:t>артерий. Помимо этого, физические нагрузки активизируют ряд метаболических процессов, в том числе увеличивают содержание "полезного" холестерина, а также снижают уровень сахара в крови больных сахарным диабетом. Предпочтительными являются занятия плаванием, йогой, ходьбой. Степень физической активности для каждого больного в постинфарктном периоде устанавливается под контролем врача и должна четко и точно соблюдаться больным.</a:t>
            </a:r>
            <a:endParaRPr lang="ru-RU" sz="1100" dirty="0"/>
          </a:p>
        </p:txBody>
      </p:sp>
      <p:pic>
        <p:nvPicPr>
          <p:cNvPr id="4" name="Рисунок 3" descr="220709-11.jpg"/>
          <p:cNvPicPr>
            <a:picLocks noChangeAspect="1"/>
          </p:cNvPicPr>
          <p:nvPr/>
        </p:nvPicPr>
        <p:blipFill>
          <a:blip r:embed="rId2" cstate="print"/>
          <a:stretch>
            <a:fillRect/>
          </a:stretch>
        </p:blipFill>
        <p:spPr>
          <a:xfrm>
            <a:off x="3286116" y="3786190"/>
            <a:ext cx="3817362" cy="2928958"/>
          </a:xfrm>
          <a:prstGeom prst="rect">
            <a:avLst/>
          </a:prstGeom>
        </p:spPr>
      </p:pic>
      <p:pic>
        <p:nvPicPr>
          <p:cNvPr id="5" name="Рисунок 4" descr="Занятия-фитнесом-дома.gif"/>
          <p:cNvPicPr>
            <a:picLocks noChangeAspect="1"/>
          </p:cNvPicPr>
          <p:nvPr/>
        </p:nvPicPr>
        <p:blipFill>
          <a:blip r:embed="rId3" cstate="print"/>
          <a:stretch>
            <a:fillRect/>
          </a:stretch>
        </p:blipFill>
        <p:spPr>
          <a:xfrm>
            <a:off x="4857745" y="142852"/>
            <a:ext cx="4286255" cy="2137412"/>
          </a:xfrm>
          <a:prstGeom prst="rect">
            <a:avLst/>
          </a:prstGeom>
        </p:spPr>
      </p:pic>
    </p:spTree>
  </p:cSld>
  <p:clrMapOvr>
    <a:masterClrMapping/>
  </p:clrMapOvr>
  <p:transition>
    <p:pull dir="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63752" y="571480"/>
            <a:ext cx="4922694" cy="369332"/>
          </a:xfrm>
          <a:prstGeom prst="rect">
            <a:avLst/>
          </a:prstGeom>
          <a:noFill/>
        </p:spPr>
        <p:txBody>
          <a:bodyPr wrap="none" rtlCol="0">
            <a:spAutoFit/>
          </a:bodyPr>
          <a:lstStyle/>
          <a:p>
            <a:r>
              <a:rPr lang="ru-RU" b="1" i="1" dirty="0" smtClean="0"/>
              <a:t>4. Контроль уровня общего холестерина </a:t>
            </a:r>
            <a:endParaRPr lang="ru-RU" b="1" i="1" dirty="0"/>
          </a:p>
        </p:txBody>
      </p:sp>
      <p:sp>
        <p:nvSpPr>
          <p:cNvPr id="3" name="TextBox 2"/>
          <p:cNvSpPr txBox="1"/>
          <p:nvPr/>
        </p:nvSpPr>
        <p:spPr>
          <a:xfrm>
            <a:off x="285720" y="1357298"/>
            <a:ext cx="5715039" cy="1107996"/>
          </a:xfrm>
          <a:prstGeom prst="rect">
            <a:avLst/>
          </a:prstGeom>
          <a:noFill/>
        </p:spPr>
        <p:txBody>
          <a:bodyPr wrap="square" rtlCol="0">
            <a:spAutoFit/>
          </a:bodyPr>
          <a:lstStyle/>
          <a:p>
            <a:r>
              <a:rPr lang="ru-RU" sz="1100" dirty="0" smtClean="0"/>
              <a:t>Контроль уровня общего холестерина и его фракций в крови. Холестерин - наиболее значимый фактор, </a:t>
            </a:r>
            <a:r>
              <a:rPr lang="ru-RU" sz="1100" dirty="0" err="1" smtClean="0"/>
              <a:t>влияющеий</a:t>
            </a:r>
            <a:r>
              <a:rPr lang="ru-RU" sz="1100" dirty="0" smtClean="0"/>
              <a:t> на вероятность развития повторного инфаркта миокарда.  Уровень холестерина крови также является значимым фактором развития атеросклеротического поражения других сосудов – аорты, артерий нижних конечностей и брюшной полости. Желательным уровнем у больных, перенесших инфаркт миокарда, является уровень общего холестерина менее 3,4 </a:t>
            </a:r>
            <a:r>
              <a:rPr lang="ru-RU" sz="1100" dirty="0" err="1" smtClean="0"/>
              <a:t>ммоль</a:t>
            </a:r>
            <a:r>
              <a:rPr lang="ru-RU" sz="1100" dirty="0" smtClean="0"/>
              <a:t>/л.</a:t>
            </a:r>
            <a:endParaRPr lang="ru-RU" sz="1100" dirty="0"/>
          </a:p>
        </p:txBody>
      </p:sp>
      <p:pic>
        <p:nvPicPr>
          <p:cNvPr id="4" name="Рисунок 3" descr="Низкая физическая активность.jpg"/>
          <p:cNvPicPr>
            <a:picLocks noChangeAspect="1"/>
          </p:cNvPicPr>
          <p:nvPr/>
        </p:nvPicPr>
        <p:blipFill>
          <a:blip r:embed="rId2" cstate="print"/>
          <a:stretch>
            <a:fillRect/>
          </a:stretch>
        </p:blipFill>
        <p:spPr>
          <a:xfrm>
            <a:off x="6429388" y="1214422"/>
            <a:ext cx="2000264" cy="1428750"/>
          </a:xfrm>
          <a:prstGeom prst="rect">
            <a:avLst/>
          </a:prstGeom>
        </p:spPr>
      </p:pic>
      <p:pic>
        <p:nvPicPr>
          <p:cNvPr id="5" name="Рисунок 4" descr="art3072_1.jpg"/>
          <p:cNvPicPr>
            <a:picLocks noChangeAspect="1"/>
          </p:cNvPicPr>
          <p:nvPr/>
        </p:nvPicPr>
        <p:blipFill>
          <a:blip r:embed="rId3" cstate="print"/>
          <a:stretch>
            <a:fillRect/>
          </a:stretch>
        </p:blipFill>
        <p:spPr>
          <a:xfrm>
            <a:off x="4929190" y="4786322"/>
            <a:ext cx="1762125" cy="1762125"/>
          </a:xfrm>
          <a:prstGeom prst="rect">
            <a:avLst/>
          </a:prstGeom>
        </p:spPr>
      </p:pic>
      <p:pic>
        <p:nvPicPr>
          <p:cNvPr id="6" name="Рисунок 5" descr="93997046bd35c05a93734033ed06ef21_art.jpg"/>
          <p:cNvPicPr>
            <a:picLocks noChangeAspect="1"/>
          </p:cNvPicPr>
          <p:nvPr/>
        </p:nvPicPr>
        <p:blipFill>
          <a:blip r:embed="rId4" cstate="print"/>
          <a:stretch>
            <a:fillRect/>
          </a:stretch>
        </p:blipFill>
        <p:spPr>
          <a:xfrm>
            <a:off x="285720" y="3214686"/>
            <a:ext cx="3513008" cy="2052635"/>
          </a:xfrm>
          <a:prstGeom prst="rect">
            <a:avLst/>
          </a:prstGeom>
        </p:spPr>
      </p:pic>
    </p:spTree>
  </p:cSld>
  <p:clrMapOvr>
    <a:masterClrMapping/>
  </p:clrMapOvr>
  <p:transition>
    <p:pull dir="l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28662" y="571480"/>
            <a:ext cx="5480859" cy="369332"/>
          </a:xfrm>
          <a:prstGeom prst="rect">
            <a:avLst/>
          </a:prstGeom>
          <a:noFill/>
        </p:spPr>
        <p:txBody>
          <a:bodyPr wrap="none" rtlCol="0">
            <a:spAutoFit/>
          </a:bodyPr>
          <a:lstStyle/>
          <a:p>
            <a:r>
              <a:rPr lang="ru-RU" b="1" i="1" dirty="0" smtClean="0"/>
              <a:t>5. Контроль уровня артериального давления. </a:t>
            </a:r>
            <a:endParaRPr lang="ru-RU" b="1" i="1" dirty="0"/>
          </a:p>
        </p:txBody>
      </p:sp>
      <p:sp>
        <p:nvSpPr>
          <p:cNvPr id="4" name="TextBox 3"/>
          <p:cNvSpPr txBox="1"/>
          <p:nvPr/>
        </p:nvSpPr>
        <p:spPr>
          <a:xfrm>
            <a:off x="1000100" y="2136197"/>
            <a:ext cx="5357850" cy="2292935"/>
          </a:xfrm>
          <a:prstGeom prst="rect">
            <a:avLst/>
          </a:prstGeom>
          <a:noFill/>
        </p:spPr>
        <p:txBody>
          <a:bodyPr wrap="square" rtlCol="0">
            <a:spAutoFit/>
          </a:bodyPr>
          <a:lstStyle/>
          <a:p>
            <a:r>
              <a:rPr lang="ru-RU" sz="1100" dirty="0" smtClean="0"/>
              <a:t> Необходимо </a:t>
            </a:r>
            <a:r>
              <a:rPr lang="ru-RU" sz="1100" dirty="0" smtClean="0"/>
              <a:t>регулярно (минимум 2 раза в день, утром и вечером) измерять артериальное давление. Повышенным считается давление 140/90 мм. </a:t>
            </a:r>
            <a:r>
              <a:rPr lang="ru-RU" sz="1100" dirty="0" err="1" smtClean="0"/>
              <a:t>рт</a:t>
            </a:r>
            <a:r>
              <a:rPr lang="ru-RU" sz="1100" dirty="0" smtClean="0"/>
              <a:t>. ст. и выше, однако существуют группы пациентов, для которых для которых эта норма ниже. Целевой уровень АД, предпочтительный именно для Вас, установит Ваш лечащий врач.   Повышение артериального давления сопровождается повышением риска развития осложнений ишемической болезни сердца, в частности инфаркта миокарда и инсульта. Важно понимать, что повышение артериального давления может субъективно  не ощущаться и не сказываться на Вашем самочувствии, но это никоим образом не снижает риск развития </a:t>
            </a:r>
            <a:r>
              <a:rPr lang="ru-RU" sz="1100" dirty="0" err="1" smtClean="0"/>
              <a:t>сердечно-сосудистых</a:t>
            </a:r>
            <a:r>
              <a:rPr lang="ru-RU" sz="1100" dirty="0" smtClean="0"/>
              <a:t> осложнений, а даже повышает его. Поэтому, контроль уровня артериального давления – обязательная составляющая в жизни человека, страдающего ИБС, а тем более, перенесшего инфаркт миокарда.</a:t>
            </a:r>
            <a:endParaRPr lang="ru-RU" sz="1100" dirty="0"/>
          </a:p>
        </p:txBody>
      </p:sp>
      <p:pic>
        <p:nvPicPr>
          <p:cNvPr id="5" name="Рисунок 4" descr="2e401869017f44380a1e1b2b3c246c19.jpg"/>
          <p:cNvPicPr>
            <a:picLocks noChangeAspect="1"/>
          </p:cNvPicPr>
          <p:nvPr/>
        </p:nvPicPr>
        <p:blipFill>
          <a:blip r:embed="rId2" cstate="print"/>
          <a:stretch>
            <a:fillRect/>
          </a:stretch>
        </p:blipFill>
        <p:spPr>
          <a:xfrm>
            <a:off x="0" y="4357694"/>
            <a:ext cx="2857500" cy="1905000"/>
          </a:xfrm>
          <a:prstGeom prst="rect">
            <a:avLst/>
          </a:prstGeom>
        </p:spPr>
      </p:pic>
      <p:pic>
        <p:nvPicPr>
          <p:cNvPr id="6" name="Рисунок 5" descr="arteria.jpg"/>
          <p:cNvPicPr>
            <a:picLocks noChangeAspect="1"/>
          </p:cNvPicPr>
          <p:nvPr/>
        </p:nvPicPr>
        <p:blipFill>
          <a:blip r:embed="rId3" cstate="print"/>
          <a:stretch>
            <a:fillRect/>
          </a:stretch>
        </p:blipFill>
        <p:spPr>
          <a:xfrm>
            <a:off x="5357818" y="5143512"/>
            <a:ext cx="1437538" cy="1285871"/>
          </a:xfrm>
          <a:prstGeom prst="rect">
            <a:avLst/>
          </a:prstGeom>
        </p:spPr>
      </p:pic>
      <p:pic>
        <p:nvPicPr>
          <p:cNvPr id="7" name="Рисунок 6" descr="i.jpeg"/>
          <p:cNvPicPr>
            <a:picLocks noChangeAspect="1"/>
          </p:cNvPicPr>
          <p:nvPr/>
        </p:nvPicPr>
        <p:blipFill>
          <a:blip r:embed="rId4" cstate="print"/>
          <a:stretch>
            <a:fillRect/>
          </a:stretch>
        </p:blipFill>
        <p:spPr>
          <a:xfrm>
            <a:off x="7215206" y="2143116"/>
            <a:ext cx="1371600" cy="1428750"/>
          </a:xfrm>
          <a:prstGeom prst="rect">
            <a:avLst/>
          </a:prstGeom>
        </p:spPr>
      </p:pic>
    </p:spTree>
  </p:cSld>
  <p:clrMapOvr>
    <a:masterClrMapping/>
  </p:clrMapOvr>
  <p:transition>
    <p:pull dir="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06103" y="571480"/>
            <a:ext cx="3137269" cy="369332"/>
          </a:xfrm>
          <a:prstGeom prst="rect">
            <a:avLst/>
          </a:prstGeom>
          <a:noFill/>
        </p:spPr>
        <p:txBody>
          <a:bodyPr wrap="none" rtlCol="0">
            <a:spAutoFit/>
          </a:bodyPr>
          <a:lstStyle/>
          <a:p>
            <a:r>
              <a:rPr lang="ru-RU" b="1" i="1" dirty="0" smtClean="0"/>
              <a:t>6. Контроль массы тела. </a:t>
            </a:r>
            <a:endParaRPr lang="ru-RU" b="1" i="1" dirty="0"/>
          </a:p>
        </p:txBody>
      </p:sp>
      <p:sp>
        <p:nvSpPr>
          <p:cNvPr id="4" name="Прямоугольник 3"/>
          <p:cNvSpPr/>
          <p:nvPr/>
        </p:nvSpPr>
        <p:spPr>
          <a:xfrm>
            <a:off x="2286000" y="1571612"/>
            <a:ext cx="4572000" cy="2292935"/>
          </a:xfrm>
          <a:prstGeom prst="rect">
            <a:avLst/>
          </a:prstGeom>
        </p:spPr>
        <p:txBody>
          <a:bodyPr wrap="square">
            <a:spAutoFit/>
          </a:bodyPr>
          <a:lstStyle/>
          <a:p>
            <a:r>
              <a:rPr lang="ru-RU" sz="1100" dirty="0" smtClean="0"/>
              <a:t>Избыточная масса тела приводит к увеличению нагрузки на сердце, повышению артериального давления, увеличивает риск развития сахарного диабета. При ожирении часто развиваются дистрофические изменения в мышце сердца. Сочетание очагов поражения миокарда, обусловленных нарушением жирового обмена, с очагами кардиосклероза после перенесенного инфаркта миокарда существенно снижает функциональные возможности сердца. Отсюда следует важный практический вывод: люди, страдающие ИБС и перенесшие инфаркт миокарда, обязательно должны следить за своей массой, не допускать прибавления в весе, при наличии ожирения - принимать интенсивно меры по снижению веса, прежде всего сочетание достаточной физической активности, которую определяет врач, и низкокалорийной диеты.</a:t>
            </a:r>
            <a:endParaRPr lang="ru-RU" sz="1100" dirty="0"/>
          </a:p>
        </p:txBody>
      </p:sp>
      <p:pic>
        <p:nvPicPr>
          <p:cNvPr id="5" name="Рисунок 4" descr="girl-athlete.jpg"/>
          <p:cNvPicPr>
            <a:picLocks noChangeAspect="1"/>
          </p:cNvPicPr>
          <p:nvPr/>
        </p:nvPicPr>
        <p:blipFill>
          <a:blip r:embed="rId2" cstate="print"/>
          <a:stretch>
            <a:fillRect/>
          </a:stretch>
        </p:blipFill>
        <p:spPr>
          <a:xfrm>
            <a:off x="571472" y="2071678"/>
            <a:ext cx="1428750" cy="2400300"/>
          </a:xfrm>
          <a:prstGeom prst="rect">
            <a:avLst/>
          </a:prstGeom>
        </p:spPr>
      </p:pic>
      <p:pic>
        <p:nvPicPr>
          <p:cNvPr id="6" name="Рисунок 5" descr="timthumb.jpeg"/>
          <p:cNvPicPr>
            <a:picLocks noChangeAspect="1"/>
          </p:cNvPicPr>
          <p:nvPr/>
        </p:nvPicPr>
        <p:blipFill>
          <a:blip r:embed="rId3" cstate="print"/>
          <a:stretch>
            <a:fillRect/>
          </a:stretch>
        </p:blipFill>
        <p:spPr>
          <a:xfrm>
            <a:off x="6000750" y="4762500"/>
            <a:ext cx="3143250" cy="2095500"/>
          </a:xfrm>
          <a:prstGeom prst="rect">
            <a:avLst/>
          </a:prstGeom>
        </p:spPr>
      </p:pic>
      <p:pic>
        <p:nvPicPr>
          <p:cNvPr id="7" name="Рисунок 6" descr="tefal_luminance_pp8043.jpg"/>
          <p:cNvPicPr>
            <a:picLocks noChangeAspect="1"/>
          </p:cNvPicPr>
          <p:nvPr/>
        </p:nvPicPr>
        <p:blipFill>
          <a:blip r:embed="rId4" cstate="print"/>
          <a:stretch>
            <a:fillRect/>
          </a:stretch>
        </p:blipFill>
        <p:spPr>
          <a:xfrm>
            <a:off x="2428860" y="4143380"/>
            <a:ext cx="2928958" cy="1944167"/>
          </a:xfrm>
          <a:prstGeom prst="rect">
            <a:avLst/>
          </a:prstGeom>
        </p:spPr>
      </p:pic>
    </p:spTree>
  </p:cSld>
  <p:clrMapOvr>
    <a:masterClrMapping/>
  </p:clrMapOvr>
  <p:transition>
    <p:pull dir="l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00100" y="559338"/>
            <a:ext cx="5570499" cy="369332"/>
          </a:xfrm>
          <a:prstGeom prst="rect">
            <a:avLst/>
          </a:prstGeom>
          <a:noFill/>
        </p:spPr>
        <p:txBody>
          <a:bodyPr wrap="none" rtlCol="0">
            <a:spAutoFit/>
          </a:bodyPr>
          <a:lstStyle/>
          <a:p>
            <a:r>
              <a:rPr lang="ru-RU" b="1" i="1" dirty="0" smtClean="0"/>
              <a:t>7. Регулярный контроль уровня сахара в </a:t>
            </a:r>
            <a:r>
              <a:rPr lang="ru-RU" b="1" i="1" dirty="0" smtClean="0"/>
              <a:t>крови.</a:t>
            </a:r>
            <a:endParaRPr lang="ru-RU" b="1" i="1" dirty="0"/>
          </a:p>
        </p:txBody>
      </p:sp>
      <p:sp>
        <p:nvSpPr>
          <p:cNvPr id="3" name="TextBox 2"/>
          <p:cNvSpPr txBox="1"/>
          <p:nvPr/>
        </p:nvSpPr>
        <p:spPr>
          <a:xfrm>
            <a:off x="357158" y="1428736"/>
            <a:ext cx="8286775" cy="1446550"/>
          </a:xfrm>
          <a:prstGeom prst="rect">
            <a:avLst/>
          </a:prstGeom>
          <a:noFill/>
        </p:spPr>
        <p:txBody>
          <a:bodyPr wrap="square" rtlCol="0">
            <a:spAutoFit/>
          </a:bodyPr>
          <a:lstStyle/>
          <a:p>
            <a:r>
              <a:rPr lang="ru-RU" sz="1100" dirty="0" smtClean="0"/>
              <a:t>Регулярный контроль уровня сахара в крови, особенно это касается лиц, страдающих сахарным диабетом. Развитие сахарного диабета или нарушенной толерантности к глюкозе сопровождается увеличением риска развития </a:t>
            </a:r>
            <a:r>
              <a:rPr lang="ru-RU" sz="1100" dirty="0" err="1" smtClean="0"/>
              <a:t>сердечно-сосудистых</a:t>
            </a:r>
            <a:r>
              <a:rPr lang="ru-RU" sz="1100" dirty="0" smtClean="0"/>
              <a:t> осложнений. С другой стороны, тщательный контроль уровня сахара крови сопровождается существенным снижением риска заболеваний сердца, включая повторный инфаркт миокарда. Это может быть достигнуто с помощью диетических мер, предусматривающих ограничение потребления легкоусвояемых углеводов, а также благодаря повышению физической активности, а в необходимых случаях – назначения </a:t>
            </a:r>
            <a:r>
              <a:rPr lang="ru-RU" sz="1100" dirty="0" err="1" smtClean="0"/>
              <a:t>сахароснижающего</a:t>
            </a:r>
            <a:r>
              <a:rPr lang="ru-RU" sz="1100" dirty="0" smtClean="0"/>
              <a:t> медикаментозного лечения. Для большинства больных приемлемым считается уровень сахара натощак менее 5,5 </a:t>
            </a:r>
            <a:r>
              <a:rPr lang="ru-RU" sz="1100" dirty="0" err="1" smtClean="0"/>
              <a:t>ммоль</a:t>
            </a:r>
            <a:r>
              <a:rPr lang="ru-RU" sz="1100" dirty="0" smtClean="0"/>
              <a:t>/л, </a:t>
            </a:r>
            <a:r>
              <a:rPr lang="ru-RU" sz="1100" dirty="0" err="1" smtClean="0"/>
              <a:t>гликозилированного</a:t>
            </a:r>
            <a:r>
              <a:rPr lang="ru-RU" sz="1100" dirty="0" smtClean="0"/>
              <a:t> гемоглобина – менее 7%.</a:t>
            </a:r>
            <a:endParaRPr lang="ru-RU" sz="1100" dirty="0"/>
          </a:p>
        </p:txBody>
      </p:sp>
      <p:pic>
        <p:nvPicPr>
          <p:cNvPr id="4" name="Рисунок 3" descr="lenny21.jpg"/>
          <p:cNvPicPr>
            <a:picLocks noChangeAspect="1"/>
          </p:cNvPicPr>
          <p:nvPr/>
        </p:nvPicPr>
        <p:blipFill>
          <a:blip r:embed="rId2" cstate="print"/>
          <a:stretch>
            <a:fillRect/>
          </a:stretch>
        </p:blipFill>
        <p:spPr>
          <a:xfrm rot="1504655">
            <a:off x="585597" y="4608635"/>
            <a:ext cx="1543050" cy="1847850"/>
          </a:xfrm>
          <a:prstGeom prst="rect">
            <a:avLst/>
          </a:prstGeom>
        </p:spPr>
      </p:pic>
      <p:pic>
        <p:nvPicPr>
          <p:cNvPr id="5" name="Рисунок 4" descr="gm550_220x220.jpg"/>
          <p:cNvPicPr>
            <a:picLocks noChangeAspect="1"/>
          </p:cNvPicPr>
          <p:nvPr/>
        </p:nvPicPr>
        <p:blipFill>
          <a:blip r:embed="rId3" cstate="print"/>
          <a:stretch>
            <a:fillRect/>
          </a:stretch>
        </p:blipFill>
        <p:spPr>
          <a:xfrm rot="889543">
            <a:off x="5733911" y="4305159"/>
            <a:ext cx="2095500" cy="2095500"/>
          </a:xfrm>
          <a:prstGeom prst="rect">
            <a:avLst/>
          </a:prstGeom>
        </p:spPr>
      </p:pic>
      <p:pic>
        <p:nvPicPr>
          <p:cNvPr id="6" name="Рисунок 5" descr="BIONIME_rightest.jpg"/>
          <p:cNvPicPr>
            <a:picLocks noChangeAspect="1"/>
          </p:cNvPicPr>
          <p:nvPr/>
        </p:nvPicPr>
        <p:blipFill>
          <a:blip r:embed="rId4" cstate="print"/>
          <a:stretch>
            <a:fillRect/>
          </a:stretch>
        </p:blipFill>
        <p:spPr>
          <a:xfrm rot="20208961">
            <a:off x="3437548" y="3651869"/>
            <a:ext cx="1424405" cy="1424405"/>
          </a:xfrm>
          <a:prstGeom prst="rect">
            <a:avLst/>
          </a:prstGeom>
        </p:spPr>
      </p:pic>
    </p:spTree>
  </p:cSld>
  <p:clrMapOvr>
    <a:masterClrMapping/>
  </p:clrMapOvr>
  <p:transition>
    <p:wedg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28662" y="571480"/>
            <a:ext cx="4621843" cy="369332"/>
          </a:xfrm>
          <a:prstGeom prst="rect">
            <a:avLst/>
          </a:prstGeom>
          <a:noFill/>
        </p:spPr>
        <p:txBody>
          <a:bodyPr wrap="none" rtlCol="0">
            <a:spAutoFit/>
          </a:bodyPr>
          <a:lstStyle/>
          <a:p>
            <a:r>
              <a:rPr lang="ru-RU" b="1" i="1" dirty="0" smtClean="0"/>
              <a:t>8. </a:t>
            </a:r>
            <a:r>
              <a:rPr lang="ru-RU" b="1" i="1" dirty="0" smtClean="0"/>
              <a:t>Прием лекарственных препаратов. </a:t>
            </a:r>
            <a:endParaRPr lang="ru-RU" b="1" i="1" dirty="0"/>
          </a:p>
        </p:txBody>
      </p:sp>
      <p:sp>
        <p:nvSpPr>
          <p:cNvPr id="3" name="TextBox 2"/>
          <p:cNvSpPr txBox="1"/>
          <p:nvPr/>
        </p:nvSpPr>
        <p:spPr>
          <a:xfrm>
            <a:off x="357158" y="928670"/>
            <a:ext cx="8286808" cy="430887"/>
          </a:xfrm>
          <a:prstGeom prst="rect">
            <a:avLst/>
          </a:prstGeom>
          <a:noFill/>
        </p:spPr>
        <p:txBody>
          <a:bodyPr wrap="square" rtlCol="0">
            <a:spAutoFit/>
          </a:bodyPr>
          <a:lstStyle/>
          <a:p>
            <a:r>
              <a:rPr lang="ru-RU" sz="1100" dirty="0" smtClean="0"/>
              <a:t>Каждый, кто перенес инфаркт миокарда, должен привыкнуть к мысли, что всю дальнейшую жизнь он должен получать ежедневно медикаментозное лечение с использованием препаратов пяти классов (при отсутствии противопоказаний):</a:t>
            </a:r>
            <a:endParaRPr lang="ru-RU" sz="1100" dirty="0"/>
          </a:p>
        </p:txBody>
      </p:sp>
      <p:sp>
        <p:nvSpPr>
          <p:cNvPr id="5" name="Прямоугольник 4"/>
          <p:cNvSpPr/>
          <p:nvPr/>
        </p:nvSpPr>
        <p:spPr>
          <a:xfrm>
            <a:off x="1285852" y="1000108"/>
            <a:ext cx="4572000" cy="4154984"/>
          </a:xfrm>
          <a:prstGeom prst="rect">
            <a:avLst/>
          </a:prstGeom>
        </p:spPr>
        <p:txBody>
          <a:bodyPr>
            <a:spAutoFit/>
          </a:bodyPr>
          <a:lstStyle/>
          <a:p>
            <a:r>
              <a:rPr lang="ru-RU" dirty="0" smtClean="0"/>
              <a:t>     </a:t>
            </a:r>
          </a:p>
          <a:p>
            <a:r>
              <a:rPr lang="ru-RU" dirty="0" smtClean="0"/>
              <a:t>     </a:t>
            </a:r>
          </a:p>
          <a:p>
            <a:r>
              <a:rPr lang="ru-RU" sz="1200" dirty="0" smtClean="0"/>
              <a:t> </a:t>
            </a:r>
            <a:r>
              <a:rPr lang="ru-RU" sz="1200" dirty="0" smtClean="0"/>
              <a:t>       </a:t>
            </a:r>
            <a:r>
              <a:rPr lang="ru-RU" sz="1200" dirty="0" err="1" smtClean="0"/>
              <a:t>антиагреганты</a:t>
            </a:r>
            <a:r>
              <a:rPr lang="ru-RU" sz="1200" dirty="0" smtClean="0"/>
              <a:t> </a:t>
            </a:r>
            <a:endParaRPr lang="ru-RU" sz="1200" dirty="0" smtClean="0"/>
          </a:p>
          <a:p>
            <a:endParaRPr lang="ru-RU" sz="1200" dirty="0" smtClean="0"/>
          </a:p>
          <a:p>
            <a:endParaRPr lang="ru-RU" sz="1200" dirty="0" smtClean="0"/>
          </a:p>
          <a:p>
            <a:r>
              <a:rPr lang="ru-RU" sz="1200" dirty="0" smtClean="0"/>
              <a:t>       </a:t>
            </a:r>
            <a:r>
              <a:rPr lang="ru-RU" sz="1200" dirty="0" smtClean="0"/>
              <a:t> </a:t>
            </a:r>
            <a:r>
              <a:rPr lang="ru-RU" sz="1200" dirty="0" err="1" smtClean="0"/>
              <a:t>бета-адреноблокаторы</a:t>
            </a:r>
            <a:r>
              <a:rPr lang="ru-RU" sz="1200" dirty="0" smtClean="0"/>
              <a:t> </a:t>
            </a:r>
          </a:p>
          <a:p>
            <a:r>
              <a:rPr lang="ru-RU" sz="1200" dirty="0" smtClean="0"/>
              <a:t> </a:t>
            </a:r>
          </a:p>
          <a:p>
            <a:endParaRPr lang="ru-RU" sz="1200" dirty="0" smtClean="0"/>
          </a:p>
          <a:p>
            <a:endParaRPr lang="ru-RU" sz="1200" dirty="0" smtClean="0"/>
          </a:p>
          <a:p>
            <a:r>
              <a:rPr lang="ru-RU" sz="1200" dirty="0" smtClean="0"/>
              <a:t>       </a:t>
            </a:r>
            <a:r>
              <a:rPr lang="ru-RU" sz="1200" dirty="0" smtClean="0"/>
              <a:t> ингибиторы </a:t>
            </a:r>
            <a:r>
              <a:rPr lang="ru-RU" sz="1200" dirty="0" smtClean="0"/>
              <a:t>АПФ </a:t>
            </a:r>
          </a:p>
          <a:p>
            <a:endParaRPr lang="ru-RU" sz="1200" dirty="0" smtClean="0"/>
          </a:p>
          <a:p>
            <a:endParaRPr lang="ru-RU" sz="1200" dirty="0" smtClean="0"/>
          </a:p>
          <a:p>
            <a:endParaRPr lang="ru-RU" sz="1200" dirty="0" smtClean="0"/>
          </a:p>
          <a:p>
            <a:endParaRPr lang="ru-RU" sz="1200" dirty="0" smtClean="0"/>
          </a:p>
          <a:p>
            <a:endParaRPr lang="ru-RU" sz="1200" dirty="0" smtClean="0"/>
          </a:p>
          <a:p>
            <a:r>
              <a:rPr lang="ru-RU" sz="1200" dirty="0" smtClean="0"/>
              <a:t>        </a:t>
            </a:r>
            <a:r>
              <a:rPr lang="ru-RU" sz="1200" dirty="0" err="1" smtClean="0"/>
              <a:t>статины</a:t>
            </a:r>
            <a:r>
              <a:rPr lang="ru-RU" sz="1200" dirty="0" smtClean="0"/>
              <a:t> </a:t>
            </a:r>
          </a:p>
          <a:p>
            <a:endParaRPr lang="ru-RU" sz="1200" dirty="0" smtClean="0"/>
          </a:p>
          <a:p>
            <a:endParaRPr lang="ru-RU" sz="1200" dirty="0" smtClean="0"/>
          </a:p>
          <a:p>
            <a:endParaRPr lang="ru-RU" sz="1200" dirty="0" smtClean="0"/>
          </a:p>
          <a:p>
            <a:r>
              <a:rPr lang="ru-RU" sz="1200" dirty="0" smtClean="0"/>
              <a:t>   </a:t>
            </a:r>
            <a:r>
              <a:rPr lang="ru-RU" sz="1200" dirty="0" smtClean="0"/>
              <a:t>     Омега </a:t>
            </a:r>
            <a:r>
              <a:rPr lang="ru-RU" sz="1200" dirty="0" smtClean="0"/>
              <a:t>-3-полиненасыщенные </a:t>
            </a:r>
            <a:endParaRPr lang="ru-RU" sz="1200" dirty="0" smtClean="0"/>
          </a:p>
          <a:p>
            <a:r>
              <a:rPr lang="ru-RU" sz="1200" dirty="0" smtClean="0"/>
              <a:t>        жирные </a:t>
            </a:r>
            <a:r>
              <a:rPr lang="ru-RU" sz="1200" dirty="0" smtClean="0"/>
              <a:t>кислоты</a:t>
            </a:r>
            <a:endParaRPr lang="ru-RU" sz="1200" dirty="0"/>
          </a:p>
        </p:txBody>
      </p:sp>
      <p:pic>
        <p:nvPicPr>
          <p:cNvPr id="6" name="Рисунок 5" descr="9105_thumb.jpg"/>
          <p:cNvPicPr>
            <a:picLocks noChangeAspect="1"/>
          </p:cNvPicPr>
          <p:nvPr/>
        </p:nvPicPr>
        <p:blipFill>
          <a:blip r:embed="rId2" cstate="print"/>
          <a:stretch>
            <a:fillRect/>
          </a:stretch>
        </p:blipFill>
        <p:spPr>
          <a:xfrm>
            <a:off x="571472" y="1285860"/>
            <a:ext cx="785818" cy="785818"/>
          </a:xfrm>
          <a:prstGeom prst="rect">
            <a:avLst/>
          </a:prstGeom>
        </p:spPr>
      </p:pic>
      <p:pic>
        <p:nvPicPr>
          <p:cNvPr id="7" name="Рисунок 6" descr="thumb.1293534427.png"/>
          <p:cNvPicPr>
            <a:picLocks noChangeAspect="1"/>
          </p:cNvPicPr>
          <p:nvPr/>
        </p:nvPicPr>
        <p:blipFill>
          <a:blip r:embed="rId3" cstate="print"/>
          <a:stretch>
            <a:fillRect/>
          </a:stretch>
        </p:blipFill>
        <p:spPr>
          <a:xfrm>
            <a:off x="500034" y="2071678"/>
            <a:ext cx="904875" cy="714375"/>
          </a:xfrm>
          <a:prstGeom prst="rect">
            <a:avLst/>
          </a:prstGeom>
        </p:spPr>
      </p:pic>
      <p:pic>
        <p:nvPicPr>
          <p:cNvPr id="8" name="Рисунок 7" descr="a_19_1.jpg"/>
          <p:cNvPicPr>
            <a:picLocks noChangeAspect="1"/>
          </p:cNvPicPr>
          <p:nvPr/>
        </p:nvPicPr>
        <p:blipFill>
          <a:blip r:embed="rId4" cstate="print"/>
          <a:stretch>
            <a:fillRect/>
          </a:stretch>
        </p:blipFill>
        <p:spPr>
          <a:xfrm>
            <a:off x="354051" y="2786058"/>
            <a:ext cx="1217553" cy="1023936"/>
          </a:xfrm>
          <a:prstGeom prst="rect">
            <a:avLst/>
          </a:prstGeom>
        </p:spPr>
      </p:pic>
      <p:pic>
        <p:nvPicPr>
          <p:cNvPr id="9" name="Рисунок 8" descr="18.11.10-08.jpg"/>
          <p:cNvPicPr>
            <a:picLocks noChangeAspect="1"/>
          </p:cNvPicPr>
          <p:nvPr/>
        </p:nvPicPr>
        <p:blipFill>
          <a:blip r:embed="rId5" cstate="print"/>
          <a:stretch>
            <a:fillRect/>
          </a:stretch>
        </p:blipFill>
        <p:spPr>
          <a:xfrm>
            <a:off x="5072066" y="1643050"/>
            <a:ext cx="2928958" cy="2204593"/>
          </a:xfrm>
          <a:prstGeom prst="rect">
            <a:avLst/>
          </a:prstGeom>
        </p:spPr>
      </p:pic>
      <p:pic>
        <p:nvPicPr>
          <p:cNvPr id="10" name="Рисунок 9" descr="images.jpeg"/>
          <p:cNvPicPr>
            <a:picLocks noChangeAspect="1"/>
          </p:cNvPicPr>
          <p:nvPr/>
        </p:nvPicPr>
        <p:blipFill>
          <a:blip r:embed="rId6" cstate="print"/>
          <a:stretch>
            <a:fillRect/>
          </a:stretch>
        </p:blipFill>
        <p:spPr>
          <a:xfrm>
            <a:off x="504804" y="3714752"/>
            <a:ext cx="995362" cy="999806"/>
          </a:xfrm>
          <a:prstGeom prst="rect">
            <a:avLst/>
          </a:prstGeom>
        </p:spPr>
      </p:pic>
      <p:pic>
        <p:nvPicPr>
          <p:cNvPr id="11" name="Рисунок 10" descr="Omega_3_enl.jpg"/>
          <p:cNvPicPr>
            <a:picLocks noChangeAspect="1"/>
          </p:cNvPicPr>
          <p:nvPr/>
        </p:nvPicPr>
        <p:blipFill>
          <a:blip r:embed="rId7" cstate="print"/>
          <a:stretch>
            <a:fillRect/>
          </a:stretch>
        </p:blipFill>
        <p:spPr>
          <a:xfrm>
            <a:off x="357158" y="4572008"/>
            <a:ext cx="1243512" cy="862646"/>
          </a:xfrm>
          <a:prstGeom prst="rect">
            <a:avLst/>
          </a:prstGeom>
        </p:spPr>
      </p:pic>
      <p:sp>
        <p:nvSpPr>
          <p:cNvPr id="12" name="TextBox 11"/>
          <p:cNvSpPr txBox="1"/>
          <p:nvPr/>
        </p:nvSpPr>
        <p:spPr>
          <a:xfrm>
            <a:off x="4214842" y="3429000"/>
            <a:ext cx="4572000" cy="3139321"/>
          </a:xfrm>
          <a:prstGeom prst="rect">
            <a:avLst/>
          </a:prstGeom>
          <a:noFill/>
        </p:spPr>
        <p:txBody>
          <a:bodyPr wrap="square" rtlCol="0">
            <a:spAutoFit/>
          </a:bodyPr>
          <a:lstStyle/>
          <a:p>
            <a:r>
              <a:rPr lang="ru-RU" sz="1100" dirty="0" smtClean="0"/>
              <a:t>Перечень данных лекарственных средств основан на научно доказанных фактах. Сегодня мы можем с уверенностью говорить, что все перечисленные группы достоверно уменьшают риск смерти и повторного инфаркта миокарда.  В реальной жизни эти препараты в Украине назначаются плохо, хотя в сравнении с предыдущими годами ситуация улучшается. Назначение лекарственной терапии – исключительная прерогатива врача, однако не стесняйтесь задавать вопросы, касающиеся Вашего здоровья и Вашего лечения. Уточните, назначены ли Вам препараты из всех этих пяти групп.</a:t>
            </a:r>
          </a:p>
          <a:p>
            <a:endParaRPr lang="ru-RU" sz="1100" dirty="0" smtClean="0"/>
          </a:p>
          <a:p>
            <a:r>
              <a:rPr lang="ru-RU" sz="1100" dirty="0" smtClean="0"/>
              <a:t>Крайне интересны результаты исследования </a:t>
            </a:r>
            <a:r>
              <a:rPr lang="ru-RU" sz="1100" dirty="0" err="1" smtClean="0"/>
              <a:t>GISSI-Prevenzione</a:t>
            </a:r>
            <a:r>
              <a:rPr lang="ru-RU" sz="1100" dirty="0" smtClean="0"/>
              <a:t> по изучению влияния Омега -3-полиненасыщенных жирных кислот на риск развития повторного инфаркта миокарда наряду с традиционной и стандартной терапией. Впечатляют данные по снижению смертности от всех причин на 20%, смертности от </a:t>
            </a:r>
            <a:r>
              <a:rPr lang="ru-RU" sz="1100" dirty="0" err="1" smtClean="0"/>
              <a:t>сердечно-сосудистых</a:t>
            </a:r>
            <a:r>
              <a:rPr lang="ru-RU" sz="1100" dirty="0" smtClean="0"/>
              <a:t> заболеваний на 30% и внезапная смертность снижалась на 45%.</a:t>
            </a:r>
            <a:endParaRPr lang="ru-RU" sz="1100" dirty="0"/>
          </a:p>
        </p:txBody>
      </p:sp>
    </p:spTree>
  </p:cSld>
  <p:clrMapOvr>
    <a:masterClrMapping/>
  </p:clrMapOvr>
  <p:transition>
    <p:zoom dir="in"/>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7224" y="1939078"/>
            <a:ext cx="8229600" cy="1347046"/>
          </a:xfrm>
        </p:spPr>
        <p:txBody>
          <a:bodyPr>
            <a:normAutofit fontScale="90000"/>
          </a:bodyPr>
          <a:lstStyle/>
          <a:p>
            <a:r>
              <a:rPr lang="ru-RU" sz="54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Segoe Script" pitchFamily="34" charset="0"/>
              </a:rPr>
              <a:t>Инфаркт миокарда</a:t>
            </a:r>
            <a:r>
              <a:rPr lang="ru-RU" sz="5400" dirty="0" smtClean="0">
                <a:solidFill>
                  <a:schemeClr val="tx1"/>
                </a:solidFill>
              </a:rPr>
              <a:t/>
            </a:r>
            <a:br>
              <a:rPr lang="ru-RU" sz="5400" dirty="0" smtClean="0">
                <a:solidFill>
                  <a:schemeClr val="tx1"/>
                </a:solidFill>
              </a:rPr>
            </a:br>
            <a:endParaRPr lang="ru-RU" dirty="0"/>
          </a:p>
        </p:txBody>
      </p:sp>
      <p:sp>
        <p:nvSpPr>
          <p:cNvPr id="3" name="Содержимое 2"/>
          <p:cNvSpPr>
            <a:spLocks noGrp="1"/>
          </p:cNvSpPr>
          <p:nvPr>
            <p:ph idx="1"/>
          </p:nvPr>
        </p:nvSpPr>
        <p:spPr/>
        <p:txBody>
          <a:bodyPr>
            <a:normAutofit/>
            <a:scene3d>
              <a:camera prst="orthographicFront"/>
              <a:lightRig rig="flat" dir="tl">
                <a:rot lat="0" lon="0" rev="6600000"/>
              </a:lightRig>
            </a:scene3d>
            <a:sp3d extrusionH="25400" contourW="8890">
              <a:bevelT w="38100" h="31750" prst="softRound"/>
              <a:contourClr>
                <a:schemeClr val="accent2">
                  <a:shade val="75000"/>
                </a:schemeClr>
              </a:contourClr>
            </a:sp3d>
          </a:bodyPr>
          <a:lstStyle/>
          <a:p>
            <a:pPr algn="ctr">
              <a:buNone/>
            </a:pPr>
            <a:endParaRPr lang="en-US" sz="1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ndParaRPr>
          </a:p>
          <a:p>
            <a:pPr algn="ctr">
              <a:buNone/>
            </a:pPr>
            <a:endParaRPr lang="en-US" sz="1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ndParaRPr>
          </a:p>
          <a:p>
            <a:pPr algn="ctr">
              <a:buNone/>
            </a:pPr>
            <a:endParaRPr lang="en-US" sz="1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ndParaRPr>
          </a:p>
          <a:p>
            <a:pPr algn="ctr">
              <a:buNone/>
            </a:pPr>
            <a:endParaRPr lang="en-US" sz="1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ndParaRPr>
          </a:p>
          <a:p>
            <a:pPr algn="ctr">
              <a:buNone/>
            </a:pPr>
            <a:endParaRPr lang="en-US" sz="1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ndParaRPr>
          </a:p>
          <a:p>
            <a:pPr algn="ctr">
              <a:buNone/>
            </a:pPr>
            <a:endParaRPr lang="en-US" sz="1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ndParaRPr>
          </a:p>
          <a:p>
            <a:pPr algn="ctr">
              <a:buNone/>
            </a:pPr>
            <a:endParaRPr lang="en-US" sz="1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ndParaRPr>
          </a:p>
          <a:p>
            <a:pPr algn="ctr">
              <a:buNone/>
            </a:pPr>
            <a:endParaRPr lang="en-US" sz="1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ndParaRPr>
          </a:p>
          <a:p>
            <a:pPr algn="ctr">
              <a:buNone/>
            </a:pPr>
            <a:r>
              <a:rPr lang="ru-RU" sz="1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rPr>
              <a:t>Инфаркт миокарда — заболевание сердца, вызванное недостаточностью его кровоснабжения с очагом некроза (омертвения) в сердечной мышце (миокарде); важнейшая форма ишемической болезни сердца. К инфаркту миокарда приводит острая закупорка просвета коронарной артерии тромбом, набухшей атеросклеротической бляшкой.</a:t>
            </a:r>
            <a:endParaRPr lang="ru-RU" sz="1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ndParaRPr>
          </a:p>
        </p:txBody>
      </p:sp>
    </p:spTree>
  </p:cSld>
  <p:clrMapOvr>
    <a:masterClrMapping/>
  </p:clrMapOvr>
  <p:transition>
    <p:pull dir="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929090" y="1571612"/>
            <a:ext cx="4572000" cy="3985706"/>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r>
              <a:rPr lang="ru-RU" sz="1100" dirty="0" smtClean="0">
                <a:solidFill>
                  <a:schemeClr val="tx1"/>
                </a:solidFill>
              </a:rPr>
              <a:t>Примерно </a:t>
            </a:r>
            <a:r>
              <a:rPr lang="ru-RU" sz="1100" dirty="0" smtClean="0">
                <a:solidFill>
                  <a:schemeClr val="tx1"/>
                </a:solidFill>
              </a:rPr>
              <a:t>в 98% случаев причиной недостаточности кровоснабжения является атеросклероз  сосудов сердца, при котором артерии, питающие сердце кровью и кислородом, все сильнее засоряются атеросклеротическими бляшками. Затем кусочек бляшки (или кровяной сгусток, образовавшийся на стенке артерии) отрывается. Если он перекрывает артерию, лишая сердце необходимого количества крови, возникает инфаркт. Соответственно может образоваться и тромб, который закупоривает сосуд. При длительной недостаточности кровоснабжения часть сердечной мышцы погибает.</a:t>
            </a:r>
          </a:p>
          <a:p>
            <a:endParaRPr lang="ru-RU" sz="1100" dirty="0" smtClean="0">
              <a:solidFill>
                <a:schemeClr val="tx1"/>
              </a:solidFill>
            </a:endParaRPr>
          </a:p>
          <a:p>
            <a:r>
              <a:rPr lang="ru-RU" sz="1100" dirty="0" smtClean="0">
                <a:solidFill>
                  <a:schemeClr val="tx1"/>
                </a:solidFill>
              </a:rPr>
              <a:t>Достаточно часто инфаркт миокарда развивается вслед за усилением обычной для человека деятельности. В этой ситуации из-за увеличения нагрузки сердце нуждается в усиленном поступлении кислорода и питательных веществ.</a:t>
            </a:r>
          </a:p>
          <a:p>
            <a:endParaRPr lang="ru-RU" sz="1100" dirty="0" smtClean="0">
              <a:solidFill>
                <a:schemeClr val="tx1"/>
              </a:solidFill>
            </a:endParaRPr>
          </a:p>
          <a:p>
            <a:r>
              <a:rPr lang="ru-RU" sz="1100" dirty="0" smtClean="0">
                <a:solidFill>
                  <a:schemeClr val="tx1"/>
                </a:solidFill>
              </a:rPr>
              <a:t>Однако засоренные артерии не могут ответить нормальным увеличением кровотока, что приводит к ишемии сердечной мышцы, а иногда – и к самому инфаркту миокарда.</a:t>
            </a:r>
          </a:p>
          <a:p>
            <a:endParaRPr lang="ru-RU" sz="1100" dirty="0" smtClean="0">
              <a:solidFill>
                <a:schemeClr val="tx1"/>
              </a:solidFill>
            </a:endParaRPr>
          </a:p>
          <a:p>
            <a:r>
              <a:rPr lang="ru-RU" sz="1100" dirty="0" smtClean="0">
                <a:solidFill>
                  <a:schemeClr val="tx1"/>
                </a:solidFill>
              </a:rPr>
              <a:t>Из-за недостаточного кровоснабжения в сердечной мышце накапливается молочная кислота, она раздражает нервы в сердечной мышце, отсюда и боли в сердце.</a:t>
            </a:r>
            <a:endParaRPr lang="ru-RU" sz="1100" dirty="0">
              <a:solidFill>
                <a:schemeClr val="tx1"/>
              </a:solidFill>
            </a:endParaRPr>
          </a:p>
        </p:txBody>
      </p:sp>
      <p:sp>
        <p:nvSpPr>
          <p:cNvPr id="4" name="Блок-схема: альтернативный процесс 3"/>
          <p:cNvSpPr/>
          <p:nvPr/>
        </p:nvSpPr>
        <p:spPr>
          <a:xfrm>
            <a:off x="785786" y="857232"/>
            <a:ext cx="2071702" cy="1500198"/>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solidFill>
                  <a:schemeClr val="tx1"/>
                </a:solidFill>
              </a:rPr>
              <a:t>Инфаркт миокарда</a:t>
            </a:r>
            <a:endParaRPr lang="ru-RU" sz="2800" dirty="0">
              <a:solidFill>
                <a:schemeClr val="tx1"/>
              </a:solidFill>
            </a:endParaRPr>
          </a:p>
        </p:txBody>
      </p:sp>
      <p:pic>
        <p:nvPicPr>
          <p:cNvPr id="5" name="Рисунок 4" descr="infarktsimp2.jpg"/>
          <p:cNvPicPr>
            <a:picLocks noChangeAspect="1"/>
          </p:cNvPicPr>
          <p:nvPr/>
        </p:nvPicPr>
        <p:blipFill>
          <a:blip r:embed="rId2" cstate="print"/>
          <a:stretch>
            <a:fillRect/>
          </a:stretch>
        </p:blipFill>
        <p:spPr>
          <a:xfrm>
            <a:off x="285720" y="2968644"/>
            <a:ext cx="3175000" cy="3175000"/>
          </a:xfrm>
          <a:prstGeom prst="rect">
            <a:avLst/>
          </a:prstGeom>
          <a:ln>
            <a:noFill/>
          </a:ln>
          <a:effectLst>
            <a:glow rad="228600">
              <a:schemeClr val="accent3">
                <a:satMod val="175000"/>
                <a:alpha val="40000"/>
              </a:schemeClr>
            </a:glow>
            <a:innerShdw blurRad="63500" dist="50800" dir="2700000">
              <a:prstClr val="black">
                <a:alpha val="50000"/>
              </a:prstClr>
            </a:innerShdw>
            <a:softEdge rad="127000"/>
          </a:effectLst>
          <a:scene3d>
            <a:camera prst="orthographicFront"/>
            <a:lightRig rig="threePt" dir="t"/>
          </a:scene3d>
          <a:sp3d>
            <a:bevelT prst="convex"/>
          </a:sp3d>
        </p:spPr>
      </p:pic>
    </p:spTree>
  </p:cSld>
  <p:clrMapOvr>
    <a:masterClrMapping/>
  </p:clrMapOvr>
  <p:transition>
    <p:pull dir="l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2" y="-24"/>
            <a:ext cx="7286676" cy="954107"/>
          </a:xfrm>
          <a:prstGeom prst="rect">
            <a:avLst/>
          </a:prstGeom>
        </p:spPr>
        <p:style>
          <a:lnRef idx="1">
            <a:schemeClr val="accent1"/>
          </a:lnRef>
          <a:fillRef idx="1001">
            <a:schemeClr val="lt1"/>
          </a:fillRef>
          <a:effectRef idx="1">
            <a:schemeClr val="accent1"/>
          </a:effectRef>
          <a:fontRef idx="minor">
            <a:schemeClr val="dk1"/>
          </a:fontRef>
        </p:style>
        <p:txBody>
          <a:bodyPr wrap="square" lIns="91440" tIns="45720" rIns="91440" bIns="45720">
            <a:spAutoFit/>
          </a:bodyPr>
          <a:lstStyle/>
          <a:p>
            <a:pPr algn="ctr"/>
            <a:r>
              <a:rPr lang="ru-RU" sz="2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Симптомы и </a:t>
            </a:r>
            <a:r>
              <a:rPr lang="ru-RU" sz="2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лечение </a:t>
            </a:r>
            <a:endParaRPr lang="en-US" sz="2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a:p>
            <a:pPr algn="ctr"/>
            <a:r>
              <a:rPr lang="ru-RU" sz="2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инфаркта </a:t>
            </a:r>
            <a:r>
              <a:rPr lang="ru-RU" sz="2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миокарда</a:t>
            </a:r>
            <a:endParaRPr lang="ru-RU" sz="28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5" name="Прямоугольник 4"/>
          <p:cNvSpPr/>
          <p:nvPr/>
        </p:nvSpPr>
        <p:spPr>
          <a:xfrm>
            <a:off x="500034" y="1214422"/>
            <a:ext cx="6715172" cy="2970044"/>
          </a:xfrm>
          <a:prstGeom prst="rect">
            <a:avLst/>
          </a:prstGeom>
        </p:spPr>
        <p:style>
          <a:lnRef idx="2">
            <a:schemeClr val="accent3"/>
          </a:lnRef>
          <a:fillRef idx="1">
            <a:schemeClr val="lt1"/>
          </a:fillRef>
          <a:effectRef idx="0">
            <a:schemeClr val="accent3"/>
          </a:effectRef>
          <a:fontRef idx="minor">
            <a:schemeClr val="dk1"/>
          </a:fontRef>
        </p:style>
        <p:txBody>
          <a:bodyPr wrap="square" lIns="91440" tIns="45720" rIns="91440" bIns="45720">
            <a:spAutoFit/>
          </a:bodyPr>
          <a:lstStyle/>
          <a:p>
            <a:r>
              <a:rPr lang="ru-RU" sz="1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11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Началом инфаркта миокарда считают появление интенсивной и продолжительной (более 30 минут, нередко многочасовой)</a:t>
            </a:r>
            <a:r>
              <a:rPr lang="ru-RU" sz="110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загрудинной</a:t>
            </a:r>
            <a:r>
              <a:rPr lang="ru-RU" sz="11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боли</a:t>
            </a:r>
            <a:r>
              <a:rPr lang="en-US" sz="11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11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(ангинозное состояние), не купирующейся повторными приемами нитроглицерина; иногда в картине приступа преобладает удушье или боль в подложечной области. Осложнения острого приступа: </a:t>
            </a:r>
            <a:r>
              <a:rPr lang="ru-RU" sz="110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кардиогенный</a:t>
            </a:r>
            <a:r>
              <a:rPr lang="ru-RU" sz="11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шок, острая недостаточность  левого желудочка вплоть до отека легких, тяжелые аритмии со снижением артериального давления, внезапная смерть. В остром периоде инфаркта миокарда наблюдаются артериальная гипертония, исчезающая после стихания болей, учащение пульса, повышение температуры тела (2-3 сутки) и числа лейкоцитов в крови, сменяющееся повышением СОЭ, увеличение активности ферментов </a:t>
            </a:r>
            <a:r>
              <a:rPr lang="ru-RU" sz="110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креатинфосфокиназы</a:t>
            </a:r>
            <a:r>
              <a:rPr lang="ru-RU" sz="11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110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аспартатаминотрасферазы</a:t>
            </a:r>
            <a:r>
              <a:rPr lang="ru-RU" sz="11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110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лактатдегидрогеназы</a:t>
            </a:r>
            <a:r>
              <a:rPr lang="ru-RU" sz="11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и др. Может возникнуть </a:t>
            </a:r>
            <a:r>
              <a:rPr lang="ru-RU" sz="110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эпистенокардитический</a:t>
            </a:r>
            <a:r>
              <a:rPr lang="ru-RU" sz="11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перикардит (боль в области грудины, особенно при дыхании, нередко выслушивается шум трения перикарда). К осложнениям острого периода относят, кроме вышеперечисленных: острый психоз, рецидив инфаркта, острая аневризма левого желудочка (выпячивание его истонченной </a:t>
            </a:r>
            <a:r>
              <a:rPr lang="ru-RU" sz="110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некротизированной</a:t>
            </a:r>
            <a:r>
              <a:rPr lang="ru-RU" sz="11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части), разрывы — миокарда, межжелудочковой перегородки и папиллярных мышц, сердечная недостаточность, различные нарушения ритма и проводимости, кровотечения из острых язв желудка и др. При благоприятном течении процесс в сердечной мышце переходит в стадию рубцевания. </a:t>
            </a:r>
            <a:endParaRPr lang="en-US" sz="11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r>
              <a:rPr lang="ru-RU" sz="11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Полноценный рубец в миокарде формируется к концу 6 месяца после его инфаркта.</a:t>
            </a:r>
            <a:endParaRPr lang="ru-RU" sz="1100"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6" name="Рисунок 5" descr="1.jpg"/>
          <p:cNvPicPr>
            <a:picLocks noChangeAspect="1"/>
          </p:cNvPicPr>
          <p:nvPr/>
        </p:nvPicPr>
        <p:blipFill>
          <a:blip r:embed="rId2" cstate="print"/>
          <a:stretch>
            <a:fillRect/>
          </a:stretch>
        </p:blipFill>
        <p:spPr>
          <a:xfrm>
            <a:off x="7239032" y="0"/>
            <a:ext cx="1905000" cy="1905000"/>
          </a:xfrm>
          <a:prstGeom prst="rect">
            <a:avLst/>
          </a:prstGeom>
        </p:spPr>
      </p:pic>
      <p:pic>
        <p:nvPicPr>
          <p:cNvPr id="7" name="Рисунок 6" descr="1278352016_predinfarktnoe_sostoyanie_simptomy_davlenie.jpg"/>
          <p:cNvPicPr>
            <a:picLocks noChangeAspect="1"/>
          </p:cNvPicPr>
          <p:nvPr/>
        </p:nvPicPr>
        <p:blipFill>
          <a:blip r:embed="rId3" cstate="print"/>
          <a:stretch>
            <a:fillRect/>
          </a:stretch>
        </p:blipFill>
        <p:spPr>
          <a:xfrm>
            <a:off x="4286248" y="4476750"/>
            <a:ext cx="1733550" cy="2381250"/>
          </a:xfrm>
          <a:prstGeom prst="rect">
            <a:avLst/>
          </a:prstGeom>
        </p:spPr>
      </p:pic>
    </p:spTree>
  </p:cSld>
  <p:clrMapOvr>
    <a:masterClrMapping/>
  </p:clrMapOvr>
  <p:transition>
    <p:pull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21030240">
            <a:off x="2145381" y="835134"/>
            <a:ext cx="6708888" cy="584775"/>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3"/>
          </a:lnRef>
          <a:fillRef idx="1">
            <a:schemeClr val="lt1"/>
          </a:fillRef>
          <a:effectRef idx="0">
            <a:schemeClr val="accent3"/>
          </a:effectRef>
          <a:fontRef idx="minor">
            <a:schemeClr val="dk1"/>
          </a:fontRef>
        </p:style>
        <p:txBody>
          <a:bodyPr wrap="none" rtlCol="0">
            <a:spAutoFit/>
          </a:bodyPr>
          <a:lstStyle/>
          <a:p>
            <a:r>
              <a:rPr lang="ru-RU" sz="3200" dirty="0" smtClean="0">
                <a:latin typeface="Comic Sans MS" pitchFamily="66" charset="0"/>
              </a:rPr>
              <a:t>Диагностика инфаркта миокарда</a:t>
            </a:r>
            <a:endParaRPr lang="ru-RU" sz="3200" dirty="0">
              <a:latin typeface="Comic Sans MS" pitchFamily="66" charset="0"/>
            </a:endParaRPr>
          </a:p>
        </p:txBody>
      </p:sp>
      <p:sp>
        <p:nvSpPr>
          <p:cNvPr id="3" name="TextBox 2"/>
          <p:cNvSpPr txBox="1"/>
          <p:nvPr/>
        </p:nvSpPr>
        <p:spPr>
          <a:xfrm>
            <a:off x="979942" y="3544203"/>
            <a:ext cx="7306834" cy="1384995"/>
          </a:xfrm>
          <a:prstGeom prst="rect">
            <a:avLst/>
          </a:prstGeom>
          <a:noFill/>
        </p:spPr>
        <p:txBody>
          <a:bodyPr wrap="square" rtlCol="0">
            <a:spAutoFit/>
          </a:bodyPr>
          <a:lstStyle/>
          <a:p>
            <a:pPr algn="ctr"/>
            <a:endParaRPr lang="ru-RU" sz="1400" dirty="0" smtClean="0"/>
          </a:p>
          <a:p>
            <a:pPr algn="ctr"/>
            <a:r>
              <a:rPr lang="ru-RU" sz="1400" dirty="0" smtClean="0"/>
              <a:t> Проводится на основании анализа клинической картины, характерных изменений электрокардиограммы при динамическом наблюдении, повышения уровня </a:t>
            </a:r>
            <a:r>
              <a:rPr lang="ru-RU" sz="1400" dirty="0" err="1" smtClean="0"/>
              <a:t>кардиоспецифических</a:t>
            </a:r>
            <a:r>
              <a:rPr lang="ru-RU" sz="1400" dirty="0" smtClean="0"/>
              <a:t> ферментов. В сомнительных случаях проводится </a:t>
            </a:r>
            <a:r>
              <a:rPr lang="ru-RU" sz="1400" dirty="0" err="1" smtClean="0"/>
              <a:t>эхокардиография</a:t>
            </a:r>
            <a:r>
              <a:rPr lang="ru-RU" sz="1400" dirty="0" smtClean="0"/>
              <a:t> (выявление «неподвижных» зон миокарда) и радиоизотопное исследование сердца (</a:t>
            </a:r>
            <a:r>
              <a:rPr lang="ru-RU" sz="1400" dirty="0" err="1" smtClean="0"/>
              <a:t>сцинтиграфия</a:t>
            </a:r>
            <a:r>
              <a:rPr lang="ru-RU" sz="1400" dirty="0" smtClean="0"/>
              <a:t> миокарда).</a:t>
            </a:r>
            <a:endParaRPr lang="ru-RU" sz="1400" dirty="0"/>
          </a:p>
        </p:txBody>
      </p:sp>
      <p:pic>
        <p:nvPicPr>
          <p:cNvPr id="4" name="Рисунок 3" descr="big_248918.jpg"/>
          <p:cNvPicPr>
            <a:picLocks noChangeAspect="1"/>
          </p:cNvPicPr>
          <p:nvPr/>
        </p:nvPicPr>
        <p:blipFill>
          <a:blip r:embed="rId2" cstate="print"/>
          <a:stretch>
            <a:fillRect/>
          </a:stretch>
        </p:blipFill>
        <p:spPr>
          <a:xfrm>
            <a:off x="833428" y="1733548"/>
            <a:ext cx="2952754" cy="1409700"/>
          </a:xfrm>
          <a:prstGeom prst="rect">
            <a:avLst/>
          </a:prstGeom>
          <a:effectLst>
            <a:softEdge rad="127000"/>
          </a:effectLst>
        </p:spPr>
      </p:pic>
      <p:pic>
        <p:nvPicPr>
          <p:cNvPr id="5" name="Рисунок 4" descr="heart_1.jpg"/>
          <p:cNvPicPr>
            <a:picLocks noChangeAspect="1"/>
          </p:cNvPicPr>
          <p:nvPr/>
        </p:nvPicPr>
        <p:blipFill>
          <a:blip r:embed="rId3" cstate="print"/>
          <a:stretch>
            <a:fillRect/>
          </a:stretch>
        </p:blipFill>
        <p:spPr>
          <a:xfrm>
            <a:off x="5500694" y="5214950"/>
            <a:ext cx="2562232" cy="1319214"/>
          </a:xfrm>
          <a:prstGeom prst="rect">
            <a:avLst/>
          </a:prstGeom>
          <a:effectLst>
            <a:softEdge rad="127000"/>
          </a:effectLst>
        </p:spPr>
      </p:pic>
    </p:spTree>
  </p:cSld>
  <p:clrMapOvr>
    <a:masterClrMapping/>
  </p:clrMapOvr>
  <p:transition>
    <p:pull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4733" y="1071546"/>
            <a:ext cx="4216667" cy="461665"/>
          </a:xfrm>
          <a:prstGeom prst="rect">
            <a:avLst/>
          </a:prstGeom>
          <a:scene3d>
            <a:camera prst="perspectiveContrastingRightFacing"/>
            <a:lightRig rig="threePt" dir="t"/>
          </a:scene3d>
        </p:spPr>
        <p:style>
          <a:lnRef idx="1">
            <a:schemeClr val="dk1"/>
          </a:lnRef>
          <a:fillRef idx="2">
            <a:schemeClr val="dk1"/>
          </a:fillRef>
          <a:effectRef idx="1">
            <a:schemeClr val="dk1"/>
          </a:effectRef>
          <a:fontRef idx="minor">
            <a:schemeClr val="dk1"/>
          </a:fontRef>
        </p:style>
        <p:txBody>
          <a:bodyPr wrap="none" rtlCol="0">
            <a:spAutoFit/>
          </a:bodyPr>
          <a:lstStyle/>
          <a:p>
            <a:r>
              <a:rPr lang="ru-RU" sz="2400" dirty="0" smtClean="0"/>
              <a:t>Лечение инфаркта миокарда</a:t>
            </a:r>
            <a:endParaRPr lang="ru-RU" sz="2400" dirty="0"/>
          </a:p>
        </p:txBody>
      </p:sp>
      <p:sp>
        <p:nvSpPr>
          <p:cNvPr id="3" name="Прямоугольник 2"/>
          <p:cNvSpPr/>
          <p:nvPr/>
        </p:nvSpPr>
        <p:spPr>
          <a:xfrm>
            <a:off x="2048007" y="2571744"/>
            <a:ext cx="5047985" cy="3816429"/>
          </a:xfrm>
          <a:prstGeom prst="rect">
            <a:avLst/>
          </a:prstGeom>
          <a:noFill/>
        </p:spPr>
        <p:txBody>
          <a:bodyPr wrap="square" lIns="91440" tIns="45720" rIns="91440" bIns="45720">
            <a:spAutoFit/>
          </a:bodyPr>
          <a:lstStyle/>
          <a:p>
            <a:pPr algn="ctr"/>
            <a:r>
              <a:rPr lang="ru-RU" sz="11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Необходима срочная госпитализация больного. До приезда скорой помощи необходимо дать больному нитроглицерин (от одной до нескольких таблеток с интервалом 5–6 минут). Валидол в этих случаях неэффективен. В стационаре возможны попытки восстановления проходимости коронарных сосудов (расплавление тромбов с помощью </a:t>
            </a:r>
            <a:r>
              <a:rPr lang="ru-RU" sz="11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стрептокиназы</a:t>
            </a:r>
            <a:r>
              <a:rPr lang="ru-RU" sz="11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11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стретодеказы</a:t>
            </a:r>
            <a:r>
              <a:rPr lang="ru-RU" sz="11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11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альвезина</a:t>
            </a:r>
            <a:r>
              <a:rPr lang="ru-RU" sz="11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фибринолизина и др., введение гепарина, срочное хирургическое вмешательство — неотложное </a:t>
            </a:r>
            <a:r>
              <a:rPr lang="ru-RU" sz="11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аорто-коронарное</a:t>
            </a:r>
            <a:r>
              <a:rPr lang="ru-RU" sz="11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шунтирование). Обязательны обезболивающие препараты (наркотические </a:t>
            </a:r>
            <a:r>
              <a:rPr lang="ru-RU" sz="11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анальгегики</a:t>
            </a:r>
            <a:r>
              <a:rPr lang="ru-RU" sz="11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анальгин и его препараты, возможен наркоз закисью азота и др., </a:t>
            </a:r>
            <a:r>
              <a:rPr lang="ru-RU" sz="11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перидуральная</a:t>
            </a:r>
            <a:r>
              <a:rPr lang="ru-RU" sz="11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анестезия — введение обезболивающих веществ под оболочки спинного мозга), применяется нитроглицерин (внутривенно и внутрь), антагонисты кальциевых каналов (</a:t>
            </a:r>
            <a:r>
              <a:rPr lang="ru-RU" sz="11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вераиамил</a:t>
            </a:r>
            <a:r>
              <a:rPr lang="ru-RU" sz="11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11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нифедипин</a:t>
            </a:r>
            <a:r>
              <a:rPr lang="ru-RU" sz="11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11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сензит</a:t>
            </a:r>
            <a:r>
              <a:rPr lang="ru-RU" sz="11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11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бетаадреноблокаторы</a:t>
            </a:r>
            <a:r>
              <a:rPr lang="ru-RU" sz="11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11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обзидап</a:t>
            </a:r>
            <a:r>
              <a:rPr lang="ru-RU" sz="11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11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анаприлин</a:t>
            </a:r>
            <a:r>
              <a:rPr lang="ru-RU" sz="11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11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антиагреганты</a:t>
            </a:r>
            <a:r>
              <a:rPr lang="ru-RU" sz="11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(аспирин), проводят лечение осложнений. Большое значение имеет реабилитация (восстановление стабильного уровня здоровья и трудоспособности больного). Активность больного в постели — с первого дня, </a:t>
            </a:r>
            <a:r>
              <a:rPr lang="ru-RU" sz="11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присаживание</a:t>
            </a:r>
            <a:r>
              <a:rPr lang="ru-RU" sz="11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 со 2-4 дня, вставание и ходьба — на 7-9-11 дни. Сроки и объем реабилитации подбираются строго индивидуально, после выписки больного из стационара она завершается в поликлинике или санатории.</a:t>
            </a:r>
            <a:endParaRPr lang="ru-RU" sz="11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ransition>
    <p:zoom dir="in"/>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 y="1"/>
            <a:ext cx="9144000" cy="861774"/>
          </a:xfrm>
          <a:prstGeom prst="rect">
            <a:avLst/>
          </a:prstGeom>
        </p:spPr>
        <p:style>
          <a:lnRef idx="0">
            <a:schemeClr val="accent2"/>
          </a:lnRef>
          <a:fillRef idx="1002">
            <a:schemeClr val="lt1"/>
          </a:fillRef>
          <a:effectRef idx="3">
            <a:schemeClr val="accent2"/>
          </a:effectRef>
          <a:fontRef idx="minor">
            <a:schemeClr val="lt1"/>
          </a:fontRef>
        </p:style>
        <p:txBody>
          <a:bodyPr wrap="square" rtlCol="0">
            <a:spAutoFit/>
          </a:bodyPr>
          <a:lstStyle/>
          <a:p>
            <a:pPr algn="ctr"/>
            <a:r>
              <a:rPr lang="ru-RU" sz="2500" dirty="0" smtClean="0">
                <a:solidFill>
                  <a:schemeClr val="tx1"/>
                </a:solidFill>
              </a:rPr>
              <a:t>Образ жизни пациента, перенесшего инфаркт </a:t>
            </a:r>
            <a:endParaRPr lang="en-US" sz="2500" dirty="0" smtClean="0">
              <a:solidFill>
                <a:schemeClr val="tx1"/>
              </a:solidFill>
            </a:endParaRPr>
          </a:p>
          <a:p>
            <a:pPr algn="ctr"/>
            <a:r>
              <a:rPr lang="ru-RU" sz="2500" dirty="0" smtClean="0">
                <a:solidFill>
                  <a:schemeClr val="tx1"/>
                </a:solidFill>
              </a:rPr>
              <a:t>миокарда</a:t>
            </a:r>
            <a:r>
              <a:rPr lang="ru-RU" sz="2500" dirty="0" smtClean="0">
                <a:solidFill>
                  <a:schemeClr val="tx1"/>
                </a:solidFill>
              </a:rPr>
              <a:t>.</a:t>
            </a:r>
            <a:endParaRPr lang="ru-RU" sz="2500" dirty="0">
              <a:solidFill>
                <a:schemeClr val="tx1"/>
              </a:solidFill>
            </a:endParaRPr>
          </a:p>
        </p:txBody>
      </p:sp>
      <p:sp>
        <p:nvSpPr>
          <p:cNvPr id="3" name="TextBox 2"/>
          <p:cNvSpPr txBox="1"/>
          <p:nvPr/>
        </p:nvSpPr>
        <p:spPr>
          <a:xfrm>
            <a:off x="714348" y="1714488"/>
            <a:ext cx="3071834" cy="375487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400" dirty="0" smtClean="0"/>
              <a:t> </a:t>
            </a:r>
            <a:r>
              <a:rPr lang="ru-RU" sz="1400" dirty="0" smtClean="0"/>
              <a:t>Главным </a:t>
            </a:r>
            <a:r>
              <a:rPr lang="ru-RU" sz="1400" dirty="0" smtClean="0"/>
              <a:t>средством предупреждения прогрессирования коронарного атеросклероза и снижения риска повторного инфаркта миокарда остается решительная борьба против факторов риска атеросклероза. После перенесенного инфаркта значение этой борьбы для больного возрастают в десятки раз по сравнению с периодом до инфаркта. Отступать — значит катиться далее по проторенной дороге, навстречу повторному инфаркту. Это должен сразу же глубоко осознать каждый больной. </a:t>
            </a:r>
            <a:endParaRPr lang="ru-RU" sz="1400" dirty="0"/>
          </a:p>
        </p:txBody>
      </p:sp>
      <p:pic>
        <p:nvPicPr>
          <p:cNvPr id="4" name="Рисунок 3" descr="fon_15.jpg"/>
          <p:cNvPicPr>
            <a:picLocks noChangeAspect="1"/>
          </p:cNvPicPr>
          <p:nvPr/>
        </p:nvPicPr>
        <p:blipFill>
          <a:blip r:embed="rId2" cstate="print"/>
          <a:stretch>
            <a:fillRect/>
          </a:stretch>
        </p:blipFill>
        <p:spPr>
          <a:xfrm>
            <a:off x="4714876" y="1821669"/>
            <a:ext cx="4429124" cy="3321843"/>
          </a:xfrm>
          <a:prstGeom prst="rect">
            <a:avLst/>
          </a:prstGeom>
        </p:spPr>
      </p:pic>
      <p:sp>
        <p:nvSpPr>
          <p:cNvPr id="5" name="TextBox 4"/>
          <p:cNvSpPr txBox="1"/>
          <p:nvPr/>
        </p:nvSpPr>
        <p:spPr>
          <a:xfrm>
            <a:off x="5410877" y="5143512"/>
            <a:ext cx="3018775" cy="430887"/>
          </a:xfrm>
          <a:prstGeom prst="rect">
            <a:avLst/>
          </a:prstGeom>
          <a:noFill/>
        </p:spPr>
        <p:txBody>
          <a:bodyPr wrap="none" rtlCol="0">
            <a:spAutoFit/>
          </a:bodyPr>
          <a:lstStyle/>
          <a:p>
            <a:r>
              <a:rPr lang="ru-RU" sz="1100" dirty="0" smtClean="0"/>
              <a:t>Отделение ранней реабилитации больных, </a:t>
            </a:r>
            <a:endParaRPr lang="en-US" sz="1100" dirty="0" smtClean="0"/>
          </a:p>
          <a:p>
            <a:r>
              <a:rPr lang="ru-RU" sz="1100" dirty="0" smtClean="0"/>
              <a:t>перенесших </a:t>
            </a:r>
            <a:r>
              <a:rPr lang="ru-RU" sz="1100" dirty="0" smtClean="0"/>
              <a:t>инфаркт миокарда.</a:t>
            </a:r>
            <a:endParaRPr lang="ru-RU" sz="1100" dirty="0"/>
          </a:p>
        </p:txBody>
      </p:sp>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4414" y="571480"/>
            <a:ext cx="2661306" cy="369332"/>
          </a:xfrm>
          <a:prstGeom prst="rect">
            <a:avLst/>
          </a:prstGeom>
          <a:noFill/>
        </p:spPr>
        <p:txBody>
          <a:bodyPr wrap="none" rtlCol="0">
            <a:spAutoFit/>
          </a:bodyPr>
          <a:lstStyle/>
          <a:p>
            <a:r>
              <a:rPr lang="ru-RU" b="1" i="1" dirty="0" smtClean="0"/>
              <a:t>1. Отказ от курения. </a:t>
            </a:r>
            <a:endParaRPr lang="ru-RU" b="1" i="1" dirty="0"/>
          </a:p>
        </p:txBody>
      </p:sp>
      <p:pic>
        <p:nvPicPr>
          <p:cNvPr id="3" name="Рисунок 2" descr="otkaz.jpg"/>
          <p:cNvPicPr>
            <a:picLocks noChangeAspect="1"/>
          </p:cNvPicPr>
          <p:nvPr/>
        </p:nvPicPr>
        <p:blipFill>
          <a:blip r:embed="rId2" cstate="print"/>
          <a:stretch>
            <a:fillRect/>
          </a:stretch>
        </p:blipFill>
        <p:spPr>
          <a:xfrm>
            <a:off x="4701888" y="3143248"/>
            <a:ext cx="4156392" cy="3429024"/>
          </a:xfrm>
          <a:prstGeom prst="rect">
            <a:avLst/>
          </a:prstGeom>
        </p:spPr>
      </p:pic>
      <p:sp>
        <p:nvSpPr>
          <p:cNvPr id="4" name="TextBox 3"/>
          <p:cNvSpPr txBox="1"/>
          <p:nvPr/>
        </p:nvSpPr>
        <p:spPr>
          <a:xfrm>
            <a:off x="1714480" y="1830821"/>
            <a:ext cx="5357850" cy="1169551"/>
          </a:xfrm>
          <a:prstGeom prst="rect">
            <a:avLst/>
          </a:prstGeom>
          <a:noFill/>
        </p:spPr>
        <p:txBody>
          <a:bodyPr wrap="square" rtlCol="0">
            <a:spAutoFit/>
          </a:bodyPr>
          <a:lstStyle/>
          <a:p>
            <a:r>
              <a:rPr lang="ru-RU" sz="1400" dirty="0" smtClean="0"/>
              <a:t> Категорически </a:t>
            </a:r>
            <a:r>
              <a:rPr lang="ru-RU" sz="1400" dirty="0" smtClean="0"/>
              <a:t>необходимо прекратить курение, поскольку для человека, перенесшего инфаркт, оно — орудие самоубийства. Если пациент перенес инфаркт миокарда, продолжение курения удваивает шансы повторного развития данного заболевания.</a:t>
            </a:r>
            <a:endParaRPr lang="ru-RU" sz="1400" dirty="0"/>
          </a:p>
        </p:txBody>
      </p:sp>
    </p:spTree>
  </p:cSld>
  <p:clrMapOvr>
    <a:masterClrMapping/>
  </p:clrMapOvr>
  <p:transition>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43042" y="571480"/>
            <a:ext cx="1299458" cy="369332"/>
          </a:xfrm>
          <a:prstGeom prst="rect">
            <a:avLst/>
          </a:prstGeom>
          <a:noFill/>
        </p:spPr>
        <p:txBody>
          <a:bodyPr wrap="none" rtlCol="0">
            <a:spAutoFit/>
          </a:bodyPr>
          <a:lstStyle/>
          <a:p>
            <a:r>
              <a:rPr lang="ru-RU" b="1" i="1" dirty="0" smtClean="0"/>
              <a:t>2. Диета. </a:t>
            </a:r>
            <a:endParaRPr lang="ru-RU" b="1" i="1" dirty="0"/>
          </a:p>
        </p:txBody>
      </p:sp>
      <p:sp>
        <p:nvSpPr>
          <p:cNvPr id="3" name="TextBox 2"/>
          <p:cNvSpPr txBox="1"/>
          <p:nvPr/>
        </p:nvSpPr>
        <p:spPr>
          <a:xfrm>
            <a:off x="2857488" y="716752"/>
            <a:ext cx="5857916" cy="6017032"/>
          </a:xfrm>
          <a:prstGeom prst="rect">
            <a:avLst/>
          </a:prstGeom>
          <a:noFill/>
        </p:spPr>
        <p:txBody>
          <a:bodyPr wrap="square" rtlCol="0">
            <a:spAutoFit/>
          </a:bodyPr>
          <a:lstStyle/>
          <a:p>
            <a:r>
              <a:rPr lang="ru-RU" sz="1100" dirty="0" smtClean="0"/>
              <a:t>Принципиально важно наладить питание по типу антисклеротической диеты. Она предполагает  исключение или значительное сокращение приема с пищей продуктов, содержащих холестерин или способствующих его избыточной продукции в организме и увеличение в рационе продуктов, снижающих продукцию в организме "плохого" холестерина и нормализующих уровни других жиров крови. </a:t>
            </a:r>
          </a:p>
          <a:p>
            <a:r>
              <a:rPr lang="ru-RU" sz="1100" dirty="0" smtClean="0"/>
              <a:t>Продукты, прием которых необходимо исключить или ограничить: любой жир животных и птиц - подкожный, нутряной (на поверхности органов брюшной полости, и на сердце), на мясе, внутри самого мяса, курдючное и любое другое сало, а также продукты, содержащие подобные жиры: колбасы, сосиски, сардельки, готовые пельмени, мясные консервы, тушенка, магазинный фарш, печеночный или мясной паштет, копченые мясные продукты, костный и любой другой животный жир, твердые сорта маргарина. Жирные молочные продукты необходимо исключить: сливочное масло, сливки, сметану, сыры, жирные сорта творога, сырковые массы. Что касается молока, йогуртов, кефира, ряженки - их следует покупать либо с нулевым содержанием жира, либо 1-2-процентные. Следует исключить продукты, содержащие большое количество холестерина: любую рыбную икру, яичный желток, субпродукты (печень, почки, мозги, печеночные паштеты), креветки, кальмары</a:t>
            </a:r>
            <a:r>
              <a:rPr lang="ru-RU" sz="1100" dirty="0" smtClean="0"/>
              <a:t>.</a:t>
            </a:r>
            <a:endParaRPr lang="ru-RU" sz="1100" dirty="0" smtClean="0"/>
          </a:p>
          <a:p>
            <a:r>
              <a:rPr lang="ru-RU" sz="1100" dirty="0" smtClean="0"/>
              <a:t>Основной рацион должен включать в себя такие продукты: Все растительные масла. Особо следует упомянуть оливковое масло. В умеренных количествах его следует использовать для заправки салатов, добавлять к кашам. Животные жиры и растительные масла должны содержаться в пище в соотношении 1:1, т.е. примерно в равном количестве. Различные орехи и орешки, кроме очень жирных (кешью) или соленых. Овощи и фрукты в количестве от 400 г, не считая картофеля. Широко рекомендуются бобовые (горох, фасоль, чечевица и др.), соевые продукты, различные крупы. Любые каши, хлеб и хлебные продукты, предпочтительно с отрубями и из муки грубого помола</a:t>
            </a:r>
            <a:r>
              <a:rPr lang="ru-RU" sz="1100" dirty="0" smtClean="0"/>
              <a:t>.</a:t>
            </a:r>
            <a:endParaRPr lang="ru-RU" sz="1100" dirty="0" smtClean="0"/>
          </a:p>
          <a:p>
            <a:r>
              <a:rPr lang="ru-RU" sz="1100" dirty="0" smtClean="0"/>
              <a:t>Пищу следует готовить только на растительном масле или без масла в посуде со специальным покрытием, не требующим добавления жира, отдавая предпочтение блюдам, приготовленным на пару, отварным блюдам. Супы лучше готовить овощные, грибные. Бульоны - мясные, из птицы - нежелательны. Пользуйтесь реже майонезами, заменяя их нежирными йогуртами. В крайнем случае выбирайте майонез на основе растительного масла</a:t>
            </a:r>
            <a:r>
              <a:rPr lang="ru-RU" sz="1100" dirty="0" smtClean="0"/>
              <a:t>.</a:t>
            </a:r>
            <a:endParaRPr lang="ru-RU" sz="1100" dirty="0" smtClean="0"/>
          </a:p>
          <a:p>
            <a:r>
              <a:rPr lang="ru-RU" sz="1100" dirty="0" smtClean="0"/>
              <a:t>Также обязательно необходимо резко ограничить до 2 гр. в сутки употребление поваренной соли (пищу недосаливать) и обогатить свой рацион продуктами, богатыми калием: курага и др. сухофрукты, печеный «в мундире» картофель.</a:t>
            </a:r>
            <a:endParaRPr lang="ru-RU" sz="1100" dirty="0"/>
          </a:p>
        </p:txBody>
      </p:sp>
      <p:pic>
        <p:nvPicPr>
          <p:cNvPr id="4" name="Рисунок 3" descr="dieta-crono.jpg"/>
          <p:cNvPicPr>
            <a:picLocks noChangeAspect="1"/>
          </p:cNvPicPr>
          <p:nvPr/>
        </p:nvPicPr>
        <p:blipFill>
          <a:blip r:embed="rId2" cstate="print"/>
          <a:stretch>
            <a:fillRect/>
          </a:stretch>
        </p:blipFill>
        <p:spPr>
          <a:xfrm>
            <a:off x="357158" y="5214950"/>
            <a:ext cx="2360826" cy="1571636"/>
          </a:xfrm>
          <a:prstGeom prst="rect">
            <a:avLst/>
          </a:prstGeom>
        </p:spPr>
      </p:pic>
      <p:pic>
        <p:nvPicPr>
          <p:cNvPr id="5" name="Рисунок 4" descr="dieti.jpg"/>
          <p:cNvPicPr>
            <a:picLocks noChangeAspect="1"/>
          </p:cNvPicPr>
          <p:nvPr/>
        </p:nvPicPr>
        <p:blipFill>
          <a:blip r:embed="rId3" cstate="print"/>
          <a:stretch>
            <a:fillRect/>
          </a:stretch>
        </p:blipFill>
        <p:spPr>
          <a:xfrm>
            <a:off x="71406" y="1500174"/>
            <a:ext cx="1739360" cy="1500198"/>
          </a:xfrm>
          <a:prstGeom prst="rect">
            <a:avLst/>
          </a:prstGeom>
        </p:spPr>
      </p:pic>
      <p:pic>
        <p:nvPicPr>
          <p:cNvPr id="6" name="Рисунок 5" descr="file1494675_weight-loss-diet-plan1.jpg"/>
          <p:cNvPicPr>
            <a:picLocks noChangeAspect="1"/>
          </p:cNvPicPr>
          <p:nvPr/>
        </p:nvPicPr>
        <p:blipFill>
          <a:blip r:embed="rId4" cstate="print"/>
          <a:stretch>
            <a:fillRect/>
          </a:stretch>
        </p:blipFill>
        <p:spPr>
          <a:xfrm>
            <a:off x="785786" y="3143248"/>
            <a:ext cx="1714512" cy="1617356"/>
          </a:xfrm>
          <a:prstGeom prst="rect">
            <a:avLst/>
          </a:prstGeom>
        </p:spPr>
      </p:pic>
    </p:spTree>
  </p:cSld>
  <p:clrMapOvr>
    <a:masterClrMapping/>
  </p:clrMapOvr>
  <p:transition>
    <p:wipe dir="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Серая">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205</TotalTime>
  <Words>1953</Words>
  <Application>Microsoft Office PowerPoint</Application>
  <PresentationFormat>Экран (4:3)</PresentationFormat>
  <Paragraphs>78</Paragraphs>
  <Slides>16</Slides>
  <Notes>1</Notes>
  <HiddenSlides>0</HiddenSlides>
  <MMClips>1</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Поток</vt:lpstr>
      <vt:lpstr>Болезни кровеносной системы</vt:lpstr>
      <vt:lpstr>Инфаркт миокарда </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Болезни кровеносной системы</dc:title>
  <cp:lastModifiedBy>alina</cp:lastModifiedBy>
  <cp:revision>23</cp:revision>
  <dcterms:modified xsi:type="dcterms:W3CDTF">2011-11-05T13:44:43Z</dcterms:modified>
</cp:coreProperties>
</file>