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1" autoAdjust="0"/>
    <p:restoredTop sz="94660"/>
  </p:normalViewPr>
  <p:slideViewPr>
    <p:cSldViewPr>
      <p:cViewPr varScale="1">
        <p:scale>
          <a:sx n="84" d="100"/>
          <a:sy n="84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CAA9-63C7-44F2-8448-703A7111BF96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45510F6-F1CF-442B-ACAE-EB46754A9C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CAA9-63C7-44F2-8448-703A7111BF96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10F6-F1CF-442B-ACAE-EB46754A9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CAA9-63C7-44F2-8448-703A7111BF96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10F6-F1CF-442B-ACAE-EB46754A9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CAA9-63C7-44F2-8448-703A7111BF96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10F6-F1CF-442B-ACAE-EB46754A9C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CAA9-63C7-44F2-8448-703A7111BF96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5510F6-F1CF-442B-ACAE-EB46754A9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CAA9-63C7-44F2-8448-703A7111BF96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10F6-F1CF-442B-ACAE-EB46754A9C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CAA9-63C7-44F2-8448-703A7111BF96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10F6-F1CF-442B-ACAE-EB46754A9C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CAA9-63C7-44F2-8448-703A7111BF96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10F6-F1CF-442B-ACAE-EB46754A9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CAA9-63C7-44F2-8448-703A7111BF96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10F6-F1CF-442B-ACAE-EB46754A9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CAA9-63C7-44F2-8448-703A7111BF96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10F6-F1CF-442B-ACAE-EB46754A9C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CAA9-63C7-44F2-8448-703A7111BF96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5510F6-F1CF-442B-ACAE-EB46754A9C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06CAA9-63C7-44F2-8448-703A7111BF96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45510F6-F1CF-442B-ACAE-EB46754A9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Тайны исконно русских имён и прозвищ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Разновидностью древнерусских имен-метафор были так называемые знатные, или княжеские имена.</a:t>
            </a:r>
            <a:endParaRPr lang="ru-RU" sz="2400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 descr="b75b24c6e09bc2a5ff956b69c71e048e_6eb8a041a279466b3debcd7b4cfb66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500306"/>
            <a:ext cx="2857520" cy="3808538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00430" y="2428868"/>
            <a:ext cx="53578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1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качестве примера древних русских “знатных” имён можно привести следующие сложные слова: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имена с ведущим корнем -слав-: Борислав,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Брянислав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Всеслав,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Доброслав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Мстислав, Изяслав, Ростислав, Святослав;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имена с ведущим корнем -мир-: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Володимир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Любомир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Радомир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Данимир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Дорогомир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Межамир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имена с другими ведущими корнями -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волод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-, -мил-, -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гаст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-, -гость-,  -нег-, -горд-, -вой-: Всеволод,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Рогволод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Дорогомир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Калгаст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Милонег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Всегорд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Тихонег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Путивой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77867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Древние памятники сохранили очень мало женских имен, что объясняется неравноправным, приниженным состоянием женщины в феодальной Руси.</a:t>
            </a:r>
          </a:p>
          <a:p>
            <a:pPr algn="just"/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Древние женские имена тоже делились на «простые» и «знатные».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2214554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Georgia" pitchFamily="18" charset="0"/>
              </a:rPr>
              <a:t>Знатными считались: </a:t>
            </a:r>
            <a:r>
              <a:rPr lang="ru-RU" dirty="0" err="1" smtClean="0"/>
              <a:t>Болеслава</a:t>
            </a:r>
            <a:r>
              <a:rPr lang="ru-RU" dirty="0" smtClean="0"/>
              <a:t>, </a:t>
            </a:r>
            <a:r>
              <a:rPr lang="ru-RU" dirty="0" err="1" smtClean="0"/>
              <a:t>Верхослава</a:t>
            </a:r>
            <a:r>
              <a:rPr lang="ru-RU" dirty="0" smtClean="0"/>
              <a:t>, </a:t>
            </a:r>
            <a:r>
              <a:rPr lang="ru-RU" dirty="0" err="1" smtClean="0"/>
              <a:t>Горислава</a:t>
            </a:r>
            <a:r>
              <a:rPr lang="ru-RU" dirty="0" smtClean="0"/>
              <a:t>, </a:t>
            </a:r>
            <a:r>
              <a:rPr lang="ru-RU" dirty="0" err="1" smtClean="0"/>
              <a:t>Доброгнева</a:t>
            </a:r>
            <a:r>
              <a:rPr lang="ru-RU" dirty="0" smtClean="0"/>
              <a:t>, </a:t>
            </a:r>
            <a:r>
              <a:rPr lang="ru-RU" dirty="0" err="1" smtClean="0"/>
              <a:t>Рогнеда</a:t>
            </a:r>
            <a:r>
              <a:rPr lang="ru-RU" dirty="0" smtClean="0"/>
              <a:t>, </a:t>
            </a:r>
            <a:r>
              <a:rPr lang="ru-RU" dirty="0" err="1" smtClean="0"/>
              <a:t>Предслава</a:t>
            </a:r>
            <a:r>
              <a:rPr lang="ru-RU" dirty="0" smtClean="0"/>
              <a:t>, </a:t>
            </a:r>
            <a:r>
              <a:rPr lang="ru-RU" dirty="0" err="1" smtClean="0"/>
              <a:t>Звенислава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214554"/>
            <a:ext cx="4071966" cy="150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Georgia" pitchFamily="18" charset="0"/>
              </a:rPr>
              <a:t>К простым относились:</a:t>
            </a:r>
          </a:p>
          <a:p>
            <a:pPr algn="just"/>
            <a:r>
              <a:rPr lang="ru-RU" dirty="0" smtClean="0"/>
              <a:t>Беляна, </a:t>
            </a:r>
            <a:r>
              <a:rPr lang="ru-RU" dirty="0" err="1" smtClean="0"/>
              <a:t>Голуба</a:t>
            </a:r>
            <a:r>
              <a:rPr lang="ru-RU" dirty="0" smtClean="0"/>
              <a:t>, </a:t>
            </a:r>
            <a:r>
              <a:rPr lang="ru-RU" dirty="0" err="1" smtClean="0"/>
              <a:t>Добрава</a:t>
            </a:r>
            <a:r>
              <a:rPr lang="ru-RU" dirty="0" smtClean="0"/>
              <a:t>, Досада, </a:t>
            </a:r>
            <a:r>
              <a:rPr lang="ru-RU" dirty="0" err="1" smtClean="0"/>
              <a:t>Ждана</a:t>
            </a:r>
            <a:r>
              <a:rPr lang="ru-RU" dirty="0" smtClean="0"/>
              <a:t>, </a:t>
            </a:r>
            <a:r>
              <a:rPr lang="ru-RU" dirty="0" err="1" smtClean="0"/>
              <a:t>Красава</a:t>
            </a:r>
            <a:r>
              <a:rPr lang="ru-RU" dirty="0" smtClean="0"/>
              <a:t>, Лебедь, </a:t>
            </a:r>
            <a:r>
              <a:rPr lang="ru-RU" dirty="0" err="1" smtClean="0"/>
              <a:t>Любава</a:t>
            </a:r>
            <a:r>
              <a:rPr lang="ru-RU" dirty="0" smtClean="0"/>
              <a:t>, </a:t>
            </a:r>
            <a:r>
              <a:rPr lang="ru-RU" dirty="0" err="1" smtClean="0"/>
              <a:t>Малуша</a:t>
            </a:r>
            <a:r>
              <a:rPr lang="ru-RU" dirty="0" smtClean="0"/>
              <a:t>, </a:t>
            </a:r>
            <a:r>
              <a:rPr lang="ru-RU" dirty="0" err="1" smtClean="0"/>
              <a:t>Милава</a:t>
            </a:r>
            <a:r>
              <a:rPr lang="ru-RU" dirty="0" smtClean="0"/>
              <a:t>, Неждана, </a:t>
            </a:r>
            <a:r>
              <a:rPr lang="ru-RU" dirty="0" err="1" smtClean="0"/>
              <a:t>Некраса</a:t>
            </a:r>
            <a:r>
              <a:rPr lang="ru-RU" dirty="0" smtClean="0"/>
              <a:t>, </a:t>
            </a:r>
            <a:r>
              <a:rPr lang="ru-RU" dirty="0" err="1" smtClean="0"/>
              <a:t>Несмеяна</a:t>
            </a:r>
            <a:r>
              <a:rPr lang="ru-RU" dirty="0" smtClean="0"/>
              <a:t>, </a:t>
            </a:r>
            <a:r>
              <a:rPr lang="ru-RU" dirty="0" err="1" smtClean="0"/>
              <a:t>Снежана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7" name="Picture 1" descr="C:\Documents and Settings\Вова\Рабочий стол\иллюстрации к сказке\123884278963505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714752"/>
            <a:ext cx="2180972" cy="2928958"/>
          </a:xfrm>
          <a:prstGeom prst="rect">
            <a:avLst/>
          </a:prstGeom>
          <a:noFill/>
        </p:spPr>
      </p:pic>
      <p:pic>
        <p:nvPicPr>
          <p:cNvPr id="4098" name="Picture 2" descr="C:\Documents and Settings\Вова\Рабочий стол\иллюстрации к сказке\02d6a0d8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714752"/>
            <a:ext cx="2061792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sarevna-Lebed_by_Mikhail_Vrubel_(brightened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3255516" cy="4797602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071934" y="428604"/>
            <a:ext cx="46434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 “Начальной русской летописи” говорится, что очень давно на месте теперешнего города Киева жили у Днепра три брата: Кий, Щек 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Хорев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 Старший брат Кий держал перевоз, возле которого после и вырос город, получивший его имя. У этих братьев была сестра, славившаяся на всю округу своей красотой, и звали её чудесным, поэтическим именем Лебедь. Теперь имя Лебедь вышло из употребления, и вообще слово “лебедь” в качестве эпитета-приложения к девушке можно услышать лишь в речи северных крестьян.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500222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Cambria Math" pitchFamily="18" charset="0"/>
                <a:ea typeface="Cambria Math" pitchFamily="18" charset="0"/>
              </a:rPr>
              <a:t>Большинство древних исконно русских женских имён со временем вышло из употребления,  несмотря на то что они были красивы и поэтичны. Лишь некоторые из них были вновь возвращены к жизни в </a:t>
            </a:r>
            <a:r>
              <a:rPr lang="en-US" sz="2000" b="1" i="1" dirty="0" smtClean="0">
                <a:latin typeface="Cambria Math" pitchFamily="18" charset="0"/>
                <a:ea typeface="Cambria Math" pitchFamily="18" charset="0"/>
              </a:rPr>
              <a:t>XVIII</a:t>
            </a:r>
            <a:r>
              <a:rPr lang="ru-RU" sz="2000" b="1" i="1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sz="2000" b="1" i="1" dirty="0" smtClean="0">
                <a:latin typeface="Cambria Math" pitchFamily="18" charset="0"/>
                <a:ea typeface="Cambria Math" pitchFamily="18" charset="0"/>
              </a:rPr>
              <a:t>XIX </a:t>
            </a:r>
            <a:r>
              <a:rPr lang="ru-RU" sz="2000" b="1" i="1" dirty="0" smtClean="0">
                <a:latin typeface="Cambria Math" pitchFamily="18" charset="0"/>
                <a:ea typeface="Cambria Math" pitchFamily="18" charset="0"/>
              </a:rPr>
              <a:t>вв. нашими выдающимися поэтами, использовавшими их в своих произведениях.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9124" y="2285992"/>
            <a:ext cx="3929090" cy="40719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i="1" dirty="0" smtClean="0">
                <a:latin typeface="Georgia" pitchFamily="18" charset="0"/>
              </a:rPr>
              <a:t>В. А. Жуковский опоэтизировал два красивых славянских имени – Светлана и Людмила, назвав именами героинь свои романтические баллады. С его лёгкой руки, вопреки церковным святцам, эти имена прочно вошли в русский быт.</a:t>
            </a:r>
          </a:p>
          <a:p>
            <a:endParaRPr lang="ru-RU" dirty="0"/>
          </a:p>
        </p:txBody>
      </p:sp>
      <p:pic>
        <p:nvPicPr>
          <p:cNvPr id="27650" name="Picture 2" descr="C:\Documents and Settings\Вова\Рабочий стол\иллюстрации к сказке\3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3027275" cy="404535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2" y="1285861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Georgia" pitchFamily="18" charset="0"/>
              </a:rPr>
              <a:t>Черной зависти полна,</a:t>
            </a:r>
          </a:p>
          <a:p>
            <a:pPr algn="just"/>
            <a:r>
              <a:rPr lang="ru-RU" sz="2000" i="1" dirty="0" smtClean="0">
                <a:latin typeface="Georgia" pitchFamily="18" charset="0"/>
              </a:rPr>
              <a:t>Бросив зеркальце под лавку,</a:t>
            </a:r>
          </a:p>
          <a:p>
            <a:r>
              <a:rPr lang="ru-RU" sz="2000" i="1" dirty="0" smtClean="0">
                <a:latin typeface="Georgia" pitchFamily="18" charset="0"/>
              </a:rPr>
              <a:t>Позвала к себе Чернавку</a:t>
            </a:r>
          </a:p>
          <a:p>
            <a:r>
              <a:rPr lang="ru-RU" sz="2000" dirty="0" smtClean="0"/>
              <a:t>И наказывает ей,</a:t>
            </a:r>
          </a:p>
          <a:p>
            <a:r>
              <a:rPr lang="ru-RU" sz="2000" dirty="0" smtClean="0"/>
              <a:t>Сенной девушке своей,</a:t>
            </a:r>
          </a:p>
          <a:p>
            <a:r>
              <a:rPr lang="ru-RU" sz="2000" dirty="0" smtClean="0"/>
              <a:t>Весть царевну в глушь лесную…</a:t>
            </a:r>
            <a:endParaRPr lang="ru-RU" sz="2000" i="1" dirty="0" smtClean="0">
              <a:latin typeface="Georgia" pitchFamily="18" charset="0"/>
            </a:endParaRPr>
          </a:p>
        </p:txBody>
      </p:sp>
      <p:pic>
        <p:nvPicPr>
          <p:cNvPr id="1026" name="Picture 2" descr="C:\Documents and Settings\Вова\Рабочий стол\иллюстрации к сказке\mc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191029" cy="3143272"/>
          </a:xfrm>
          <a:prstGeom prst="rect">
            <a:avLst/>
          </a:prstGeom>
          <a:noFill/>
        </p:spPr>
      </p:pic>
      <p:pic>
        <p:nvPicPr>
          <p:cNvPr id="1027" name="Picture 3" descr="C:\Documents and Settings\Вова\Рабочий стол\иллюстрации к сказке\d_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00504"/>
            <a:ext cx="4041947" cy="25577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 smtClean="0">
                <a:latin typeface="Georgia" pitchFamily="18" charset="0"/>
              </a:rPr>
              <a:t>Чернава означает «смуглянка», «брюнетка».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001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А. С. Пушкин включил в чудесную сказку “О мертвой царевне и семи богатырях” древнее имя Чернава. Помните, как злая царица,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785794"/>
            <a:ext cx="7643866" cy="100013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Georgia" pitchFamily="18" charset="0"/>
              </a:rPr>
              <a:t>Вопросы для любознательных :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143116"/>
            <a:ext cx="7000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Какое старинное сказочное имя носит героиня самой поэтической пьесы Н.А. Островского?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Что стало причиной забвения большинства старинных русских имён?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Почему в данной работе не упомянуто ни одно из популярных в наши дни русских имён: Иван, Михаил, Мария?</a:t>
            </a:r>
            <a:endParaRPr lang="ru-RU" sz="24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43372" y="571456"/>
            <a:ext cx="4857752" cy="6286544"/>
          </a:xfrm>
        </p:spPr>
        <p:txBody>
          <a:bodyPr/>
          <a:lstStyle/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Древнейшие памятники русской письменности относятся к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X-XI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векам. С этого времени и начинается достоверная, научно обоснованная история русских имён.</a:t>
            </a:r>
            <a:endParaRPr lang="ru-RU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 descr="_Picture_file_path_291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14356"/>
            <a:ext cx="3635301" cy="49292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58246" cy="1714512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 smtClean="0">
                <a:latin typeface="Cambria Math" pitchFamily="18" charset="0"/>
                <a:ea typeface="Cambria Math" pitchFamily="18" charset="0"/>
              </a:rPr>
              <a:t>Древние русские имена были своеобразными характеристиками людей. Имя давалось человеку как примета, по которой можно было выделить его из семьи или рода.</a:t>
            </a:r>
            <a:endParaRPr lang="ru-RU" sz="28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286000"/>
            <a:ext cx="7772400" cy="4143396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Georgia" pitchFamily="18" charset="0"/>
              </a:rPr>
              <a:t>Примеры древних русских имён-характеристик: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Georgia" pitchFamily="18" charset="0"/>
              </a:rPr>
              <a:t>по внешности человека: Мал, Бел, Косой, Рябо, Кудряш, Черныш;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Georgia" pitchFamily="18" charset="0"/>
              </a:rPr>
              <a:t>по черте характера: Добр, Умник, Храбр, Горд, </a:t>
            </a:r>
            <a:r>
              <a:rPr lang="ru-RU" sz="2400" i="1" dirty="0" err="1" smtClean="0">
                <a:latin typeface="Georgia" pitchFamily="18" charset="0"/>
              </a:rPr>
              <a:t>Молчан</a:t>
            </a:r>
            <a:r>
              <a:rPr lang="ru-RU" sz="2400" i="1" dirty="0" smtClean="0">
                <a:latin typeface="Georgia" pitchFamily="18" charset="0"/>
              </a:rPr>
              <a:t>, </a:t>
            </a:r>
            <a:r>
              <a:rPr lang="ru-RU" sz="2400" i="1" dirty="0" err="1" smtClean="0">
                <a:latin typeface="Georgia" pitchFamily="18" charset="0"/>
              </a:rPr>
              <a:t>Дурак</a:t>
            </a:r>
            <a:r>
              <a:rPr lang="ru-RU" sz="2400" i="1" dirty="0" smtClean="0">
                <a:latin typeface="Georgia" pitchFamily="18" charset="0"/>
              </a:rPr>
              <a:t>, </a:t>
            </a:r>
            <a:r>
              <a:rPr lang="ru-RU" sz="2400" i="1" dirty="0" err="1" smtClean="0">
                <a:latin typeface="Georgia" pitchFamily="18" charset="0"/>
              </a:rPr>
              <a:t>Боян</a:t>
            </a:r>
            <a:r>
              <a:rPr lang="ru-RU" sz="2400" i="1" dirty="0" smtClean="0"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Georgia" pitchFamily="18" charset="0"/>
              </a:rPr>
              <a:t>по месту в семье: Первый, Второй, </a:t>
            </a:r>
            <a:r>
              <a:rPr lang="ru-RU" sz="2400" i="1" dirty="0" err="1" smtClean="0">
                <a:latin typeface="Georgia" pitchFamily="18" charset="0"/>
              </a:rPr>
              <a:t>Друган</a:t>
            </a:r>
            <a:r>
              <a:rPr lang="ru-RU" sz="2400" i="1" dirty="0" smtClean="0">
                <a:latin typeface="Georgia" pitchFamily="18" charset="0"/>
              </a:rPr>
              <a:t>, Третьяк, </a:t>
            </a:r>
            <a:r>
              <a:rPr lang="ru-RU" sz="2400" i="1" dirty="0" err="1" smtClean="0">
                <a:latin typeface="Georgia" pitchFamily="18" charset="0"/>
              </a:rPr>
              <a:t>Ждан</a:t>
            </a:r>
            <a:r>
              <a:rPr lang="ru-RU" sz="2400" i="1" dirty="0" smtClean="0">
                <a:latin typeface="Georgia" pitchFamily="18" charset="0"/>
              </a:rPr>
              <a:t>, </a:t>
            </a:r>
            <a:r>
              <a:rPr lang="ru-RU" sz="2400" i="1" dirty="0" err="1" smtClean="0">
                <a:latin typeface="Georgia" pitchFamily="18" charset="0"/>
              </a:rPr>
              <a:t>Нечай</a:t>
            </a:r>
            <a:r>
              <a:rPr lang="ru-RU" sz="2400" i="1" dirty="0" smtClean="0">
                <a:latin typeface="Georgia" pitchFamily="18" charset="0"/>
              </a:rPr>
              <a:t>, Меньшак, Старшой;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Georgia" pitchFamily="18" charset="0"/>
              </a:rPr>
              <a:t>по профессии: Кожемяка, Селянин, Воин.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29642" cy="1143000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Былинный герой Добрыня Никитич вместе со своими соратниками Ильёй Муромцем и Алёшей Поповичем изображён знаменитым русским художником</a:t>
            </a:r>
            <a:br>
              <a:rPr lang="ru-RU" sz="2400" i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В.М. Васнецовым на картине 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</a:rPr>
              <a:t>“</a:t>
            </a: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Богатыри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</a:rPr>
              <a:t>”</a:t>
            </a: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24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928802"/>
            <a:ext cx="2533680" cy="44958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Georgia" pitchFamily="18" charset="0"/>
              </a:rPr>
              <a:t>Имя Добрыня – производное от имени Добр – означает </a:t>
            </a:r>
            <a:r>
              <a:rPr lang="en-US" sz="2400" i="1" dirty="0" smtClean="0">
                <a:latin typeface="Georgia" pitchFamily="18" charset="0"/>
              </a:rPr>
              <a:t>“</a:t>
            </a:r>
            <a:r>
              <a:rPr lang="ru-RU" sz="2400" i="1" dirty="0" smtClean="0">
                <a:latin typeface="Georgia" pitchFamily="18" charset="0"/>
              </a:rPr>
              <a:t>очень добрый</a:t>
            </a:r>
            <a:r>
              <a:rPr lang="en-US" sz="2400" i="1" dirty="0" smtClean="0">
                <a:latin typeface="Georgia" pitchFamily="18" charset="0"/>
              </a:rPr>
              <a:t>”</a:t>
            </a:r>
            <a:r>
              <a:rPr lang="ru-RU" sz="2400" i="1" dirty="0" smtClean="0">
                <a:latin typeface="Georgia" pitchFamily="18" charset="0"/>
              </a:rPr>
              <a:t>, </a:t>
            </a:r>
            <a:r>
              <a:rPr lang="en-US" sz="2400" i="1" dirty="0" smtClean="0">
                <a:latin typeface="Georgia" pitchFamily="18" charset="0"/>
              </a:rPr>
              <a:t>“</a:t>
            </a:r>
            <a:r>
              <a:rPr lang="ru-RU" sz="2400" i="1" dirty="0" smtClean="0">
                <a:latin typeface="Georgia" pitchFamily="18" charset="0"/>
              </a:rPr>
              <a:t>очень хороший</a:t>
            </a:r>
            <a:r>
              <a:rPr lang="en-US" sz="2400" i="1" dirty="0" smtClean="0">
                <a:latin typeface="Georgia" pitchFamily="18" charset="0"/>
              </a:rPr>
              <a:t>”</a:t>
            </a:r>
            <a:r>
              <a:rPr lang="ru-RU" sz="2400" i="1" dirty="0" smtClean="0">
                <a:latin typeface="Georgia" pitchFamily="18" charset="0"/>
              </a:rPr>
              <a:t>.</a:t>
            </a:r>
            <a:endParaRPr lang="ru-RU" sz="2400" i="1" dirty="0">
              <a:latin typeface="Georgia" pitchFamily="18" charset="0"/>
            </a:endParaRPr>
          </a:p>
        </p:txBody>
      </p:sp>
      <p:pic>
        <p:nvPicPr>
          <p:cNvPr id="5" name="Содержимое 4" descr="vasneztov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00364" y="2000240"/>
            <a:ext cx="5715000" cy="40709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71546"/>
            <a:ext cx="3062774" cy="4214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928670"/>
            <a:ext cx="42148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Древняя «Повесть временных лет» хранит легенду о том, как Кожемяка, воин киевского князя, вступил на поле боя в единоборство с печенежским богатырем и победил его, чем решил исход всего сражения. Имя свое получил за то, что «кожи </a:t>
            </a:r>
            <a:r>
              <a:rPr lang="ru-RU" sz="2400" i="1" dirty="0" err="1" smtClean="0">
                <a:latin typeface="Cambria Math" pitchFamily="18" charset="0"/>
                <a:ea typeface="Cambria Math" pitchFamily="18" charset="0"/>
              </a:rPr>
              <a:t>мякал</a:t>
            </a: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».  </a:t>
            </a:r>
            <a:endParaRPr lang="ru-RU" sz="24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Селянин означает «крестьянин», «пахарь», «деревенский житель». </a:t>
            </a:r>
            <a:endParaRPr lang="ru-RU" sz="2400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Рисунок 5" descr="870850717a15db01c29797b477a7c38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3786214" cy="4755812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643274" y="1428736"/>
            <a:ext cx="550072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Ай же,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Вольга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ты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Святославгович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Ржи напашу, в скирды складу,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скирды складу да домой выволочу,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Домой выволочу, дома вымолочу,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Драни надеру да и пива наварю,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Пива наварю, мужичков напою,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Станут мужички меня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покликивати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“Ай ты, молодой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Микулушка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R="0" lvl="0" indent="30448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Селянинович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!”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y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2714644" cy="48311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После открытия знаменитого “Слова о полку Игореве” стало известно к тому же, что это был талантливый музыкант-исполнитель, обладавший пылкой фантазией:</a:t>
            </a:r>
            <a:endParaRPr lang="ru-RU" sz="20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928926" y="1928802"/>
            <a:ext cx="607219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Вещий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Боян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Если песни кому сотворить хотел,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Растекался мыслию по древу,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Серым волком по земле,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Сизым орлом под облаками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… … … … … … … … …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Он вещие персты свои на живые струны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R="0" lvl="0" indent="277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вскладывал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 сами они славу князьям рокотали.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1082982_skazki0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670" y="2928934"/>
            <a:ext cx="2692947" cy="3714776"/>
          </a:xfrm>
          <a:prstGeom prst="rect">
            <a:avLst/>
          </a:prstGeom>
        </p:spPr>
      </p:pic>
      <p:pic>
        <p:nvPicPr>
          <p:cNvPr id="4" name="Рисунок 3" descr="photo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4211082" cy="3000396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714876" y="285728"/>
            <a:ext cx="428628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Весь мир казался нашим предкам одушевлённым, все предметы – обладающими свойствами, похожими на человеческие, и поэтому древние славяне стали использовать в качестве личных имён названия птиц, животных, растений: Волк, Медведь, Соловей, Жук, Орел, Щука, Дуб, Берёза и т.д.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00438"/>
            <a:ext cx="5214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Нам кажется смешным стремление быть похожим на того или иного зверя. Но древние люди, очевидно, рассуждали иначе: “Да, волк некрасив, но он силён, смел, вынослив. А эти свойства полезны человеку, так почему бы и не пользоваться словом “волк” как личным именем, если оно способно передать желаемые качества носителю имени”. Поэтому в Древней Руси можно было нередко встретить мужчину с таким грозным “звериным” именем. </a:t>
            </a:r>
            <a:endParaRPr lang="ru-RU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Слепая вера в некую сверхъестественную силу человеческого слова породила имена-талисманы, имена с «хитринкой».</a:t>
            </a:r>
            <a:endParaRPr lang="ru-RU" sz="2400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 descr="409e5e6544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000240"/>
            <a:ext cx="3271845" cy="3824234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2143116"/>
            <a:ext cx="51435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Именно в этом плане нужно рассматривать и прозвище известного сказочного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Иванушки-дурачка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Иначе как же можно объяснить тот странный факт, что “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дурак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” является самым удачливым героем многочисленных русских сказок? Прозвище ему дано с целью маскировки, предпринятой родителями в целях сохранения умного сына от таинственных сил, которые могут помешать ему в жизни.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5">
      <a:dk1>
        <a:sysClr val="windowText" lastClr="000000"/>
      </a:dk1>
      <a:lt1>
        <a:srgbClr val="FFC1C1"/>
      </a:lt1>
      <a:dk2>
        <a:srgbClr val="696464"/>
      </a:dk2>
      <a:lt2>
        <a:srgbClr val="E9E5DC"/>
      </a:lt2>
      <a:accent1>
        <a:srgbClr val="FF5151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FF0000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159</TotalTime>
  <Words>1032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Тайны исконно русских имён и прозвищ</vt:lpstr>
      <vt:lpstr>Слайд 2</vt:lpstr>
      <vt:lpstr>Древние русские имена были своеобразными характеристиками людей. Имя давалось человеку как примета, по которой можно было выделить его из семьи или рода.</vt:lpstr>
      <vt:lpstr>Былинный герой Добрыня Никитич вместе со своими соратниками Ильёй Муромцем и Алёшей Поповичем изображён знаменитым русским художником В.М. Васнецовым на картине “Богатыри”.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Большинство древних исконно русских женских имён со временем вышло из употребления,  несмотря на то что они были красивы и поэтичны. Лишь некоторые из них были вновь возвращены к жизни в XVIII-XIX вв. нашими выдающимися поэтами, использовавшими их в своих произведениях.</vt:lpstr>
      <vt:lpstr>Слайд 14</vt:lpstr>
      <vt:lpstr>Вопросы для любознательных :  </vt:lpstr>
    </vt:vector>
  </TitlesOfParts>
  <Company>Protopopolis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Hypertron</dc:creator>
  <cp:lastModifiedBy>Hypertron</cp:lastModifiedBy>
  <cp:revision>27</cp:revision>
  <dcterms:created xsi:type="dcterms:W3CDTF">2011-04-06T17:05:32Z</dcterms:created>
  <dcterms:modified xsi:type="dcterms:W3CDTF">2011-04-27T18:25:23Z</dcterms:modified>
</cp:coreProperties>
</file>