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65" r:id="rId4"/>
    <p:sldId id="267" r:id="rId5"/>
    <p:sldId id="268" r:id="rId6"/>
    <p:sldId id="269" r:id="rId7"/>
    <p:sldId id="270" r:id="rId8"/>
    <p:sldId id="271" r:id="rId9"/>
    <p:sldId id="261" r:id="rId10"/>
    <p:sldId id="260" r:id="rId11"/>
    <p:sldId id="262" r:id="rId12"/>
    <p:sldId id="272" r:id="rId13"/>
    <p:sldId id="263" r:id="rId14"/>
    <p:sldId id="264" r:id="rId15"/>
    <p:sldId id="273" r:id="rId16"/>
    <p:sldId id="275" r:id="rId17"/>
    <p:sldId id="276" r:id="rId18"/>
    <p:sldId id="277" r:id="rId19"/>
    <p:sldId id="278" r:id="rId20"/>
    <p:sldId id="281" r:id="rId21"/>
    <p:sldId id="274" r:id="rId22"/>
    <p:sldId id="279" r:id="rId23"/>
    <p:sldId id="280" r:id="rId24"/>
    <p:sldId id="257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1" r:id="rId33"/>
    <p:sldId id="259" r:id="rId3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3063A-3A70-43B0-8C54-5F3F73B9613E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E61A5-39D4-49BF-A1F7-A338F6E6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0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61A5-39D4-49BF-A1F7-A338F6E6FA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0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022.radikal.ru/1304/0b/005110753ae9.png" TargetMode="External"/><Relationship Id="rId2" Type="http://schemas.openxmlformats.org/officeDocument/2006/relationships/hyperlink" Target="http://s018.radikal.ru/i519/1304/3e/4bb97ff07cca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g-fotki.yandex.ru/get/4126/981986.29/0_833e9_d1cacb4b_ori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14480" y="4143379"/>
            <a:ext cx="7000873" cy="1214447"/>
          </a:xfrm>
        </p:spPr>
        <p:txBody>
          <a:bodyPr/>
          <a:lstStyle/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В.А.Сухомлинский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285728"/>
            <a:ext cx="4543405" cy="142876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детский сад комбинированного вида № 2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Советская Гавань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про детский са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6165304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2285992"/>
            <a:ext cx="7658128" cy="384017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и детский сад – два общественных института, которые стоят у истоков нашего будущего, но зачастую не всегда им хватает взаимопонимания, такта, терпения, чтобы услышать и понять друг друга.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Непонимание между семьёй и детским садом всей тяжестью ложится на ребенка.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изменить такое положение?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создать единое пространство развития ребенка в семье и ДОУ, сделать родителей участниками воспитательного процесса?</a:t>
            </a:r>
          </a:p>
          <a:p>
            <a:endParaRPr lang="ru-RU" sz="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dirty="0" smtClean="0"/>
              <a:t>Вопросы для родителей: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357430"/>
            <a:ext cx="7972452" cy="376873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 были послушным ребенком?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Вас часто наказывали в детстве? За что?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 посещали детский сад? Помните ли вы как зовут ваших воспитателей?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Ругали ли вас взрослые за то, что вы плохо кушаете?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Помните ли вы свою любимую игрушку в детстве? Чем она вам запомнилась?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Всегда ли родители покупали вам то, что очень хотелось?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ласково вас называли родители, когда вы были ребенком?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Нравилось ли вам убирать свои игрушки?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из детства вам запомнилось больше всего?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Мечтали ли вы в детстве поскорее вырасти, чтобы можно было делать то, что хочешь?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428605"/>
            <a:ext cx="52149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я взрослой стану,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все позволю сыну.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Руками есть сметану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прыгать мне на спину.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Валяться на диване,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стенке рисовать…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Жука хранить в кармане,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Лица не умывать.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Кричать, по лужам бегать,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Спилить у стула ножки.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спать и не обедать.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Скакать верхом на кошке,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Крутить в часах пружинку,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Пить воду из-под крана.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все позволю сыну,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я взрослой стану…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Анкета «О способах воспитания»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786058"/>
            <a:ext cx="7901014" cy="3340105"/>
          </a:xfrm>
        </p:spPr>
        <p:txBody>
          <a:bodyPr/>
          <a:lstStyle/>
          <a:p>
            <a:pPr algn="ctr">
              <a:buNone/>
            </a:pPr>
            <a:r>
              <a:rPr lang="ru-RU" sz="5400" i="1" dirty="0" smtClean="0"/>
              <a:t>Уважаемые родители! Просим вас искренне ответить на вопросы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b="1" dirty="0" smtClean="0"/>
              <a:t>Анкета «О способах воспитания»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3116"/>
            <a:ext cx="7901014" cy="3983047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u="sng" dirty="0" smtClean="0"/>
              <a:t>Часто ли ваш ребенок заставляет вас переживать из-за своего плохого поведения?</a:t>
            </a:r>
          </a:p>
          <a:p>
            <a:pPr>
              <a:buNone/>
            </a:pPr>
            <a:r>
              <a:rPr lang="ru-RU" b="1" dirty="0" smtClean="0"/>
              <a:t>А.</a:t>
            </a:r>
            <a:r>
              <a:rPr lang="ru-RU" dirty="0" smtClean="0"/>
              <a:t> Да, часто.</a:t>
            </a:r>
          </a:p>
          <a:p>
            <a:pPr>
              <a:buNone/>
            </a:pPr>
            <a:r>
              <a:rPr lang="ru-RU" b="1" dirty="0" smtClean="0"/>
              <a:t>Б.</a:t>
            </a:r>
            <a:r>
              <a:rPr lang="ru-RU" dirty="0" smtClean="0"/>
              <a:t> Нет, изредка.</a:t>
            </a:r>
          </a:p>
          <a:p>
            <a:pPr>
              <a:buNone/>
            </a:pPr>
            <a:r>
              <a:rPr lang="ru-RU" b="1" dirty="0" smtClean="0"/>
              <a:t>В.</a:t>
            </a:r>
            <a:r>
              <a:rPr lang="ru-RU" dirty="0" smtClean="0"/>
              <a:t> Никогда.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b="1" dirty="0" smtClean="0"/>
              <a:t>Анкета «О способах воспитания»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71678"/>
            <a:ext cx="7901014" cy="4054485"/>
          </a:xfrm>
        </p:spPr>
        <p:txBody>
          <a:bodyPr/>
          <a:lstStyle/>
          <a:p>
            <a:pPr marL="514350" lvl="0" indent="-514350">
              <a:buNone/>
            </a:pPr>
            <a:r>
              <a:rPr lang="ru-RU" dirty="0" smtClean="0"/>
              <a:t>2. </a:t>
            </a:r>
            <a:r>
              <a:rPr lang="ru-RU" u="sng" dirty="0" smtClean="0"/>
              <a:t>Использует ли ваш ребенок физическую силу, оскорбления во время ссоры с другими детьми?</a:t>
            </a:r>
          </a:p>
          <a:p>
            <a:pPr>
              <a:buNone/>
            </a:pPr>
            <a:r>
              <a:rPr lang="ru-RU" b="1" dirty="0" smtClean="0"/>
              <a:t>А.</a:t>
            </a:r>
            <a:r>
              <a:rPr lang="ru-RU" dirty="0" smtClean="0"/>
              <a:t> Да, часто.</a:t>
            </a:r>
          </a:p>
          <a:p>
            <a:pPr>
              <a:buNone/>
            </a:pPr>
            <a:r>
              <a:rPr lang="ru-RU" b="1" dirty="0" smtClean="0"/>
              <a:t>Б.</a:t>
            </a:r>
            <a:r>
              <a:rPr lang="ru-RU" dirty="0" smtClean="0"/>
              <a:t> Бывает, но в крайних ситуациях.</a:t>
            </a:r>
          </a:p>
          <a:p>
            <a:pPr>
              <a:buNone/>
            </a:pPr>
            <a:r>
              <a:rPr lang="ru-RU" b="1" dirty="0" smtClean="0"/>
              <a:t>В.</a:t>
            </a:r>
            <a:r>
              <a:rPr lang="ru-RU" dirty="0" smtClean="0"/>
              <a:t> Не знаю о таких ситуациях.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b="1" dirty="0" smtClean="0"/>
              <a:t>Анкета «О способах воспитания»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71678"/>
            <a:ext cx="7901014" cy="4054485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3. </a:t>
            </a:r>
            <a:r>
              <a:rPr lang="ru-RU" u="sng" dirty="0" smtClean="0"/>
              <a:t>Как ваш ребенок реагирует на замечания взрослых?</a:t>
            </a:r>
          </a:p>
          <a:p>
            <a:pPr>
              <a:buNone/>
            </a:pPr>
            <a:r>
              <a:rPr lang="ru-RU" b="1" dirty="0" smtClean="0"/>
              <a:t>А.</a:t>
            </a:r>
            <a:r>
              <a:rPr lang="ru-RU" dirty="0" smtClean="0"/>
              <a:t> Никак не реагирует.</a:t>
            </a:r>
          </a:p>
          <a:p>
            <a:pPr>
              <a:buNone/>
            </a:pPr>
            <a:r>
              <a:rPr lang="ru-RU" b="1" dirty="0" smtClean="0"/>
              <a:t>Б.</a:t>
            </a:r>
            <a:r>
              <a:rPr lang="ru-RU" dirty="0" smtClean="0"/>
              <a:t> Старается исправить ситуацию.</a:t>
            </a:r>
          </a:p>
          <a:p>
            <a:pPr>
              <a:buNone/>
            </a:pPr>
            <a:r>
              <a:rPr lang="ru-RU" b="1" dirty="0" smtClean="0"/>
              <a:t>В.</a:t>
            </a:r>
            <a:r>
              <a:rPr lang="ru-RU" dirty="0" smtClean="0"/>
              <a:t> Агрессивно.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b="1" dirty="0" smtClean="0"/>
              <a:t>Анкета «О способах воспитания»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3116"/>
            <a:ext cx="7901014" cy="3983047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4</a:t>
            </a:r>
            <a:r>
              <a:rPr lang="ru-RU" u="sng" dirty="0" smtClean="0"/>
              <a:t>. Умеет ли ваш ребенок сопереживать животным, сказочным персонажам?</a:t>
            </a:r>
          </a:p>
          <a:p>
            <a:pPr>
              <a:buNone/>
            </a:pPr>
            <a:r>
              <a:rPr lang="ru-RU" b="1" dirty="0" smtClean="0"/>
              <a:t>А.</a:t>
            </a:r>
            <a:r>
              <a:rPr lang="ru-RU" dirty="0" smtClean="0"/>
              <a:t> Да.</a:t>
            </a:r>
          </a:p>
          <a:p>
            <a:pPr>
              <a:buNone/>
            </a:pPr>
            <a:r>
              <a:rPr lang="ru-RU" b="1" dirty="0" smtClean="0"/>
              <a:t>Б.</a:t>
            </a:r>
            <a:r>
              <a:rPr lang="ru-RU" dirty="0" smtClean="0"/>
              <a:t> Отчасти.</a:t>
            </a:r>
          </a:p>
          <a:p>
            <a:pPr>
              <a:buNone/>
            </a:pPr>
            <a:r>
              <a:rPr lang="ru-RU" b="1" dirty="0" smtClean="0"/>
              <a:t>В.</a:t>
            </a:r>
            <a:r>
              <a:rPr lang="ru-RU" dirty="0" smtClean="0"/>
              <a:t> Нет.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b="1" dirty="0" smtClean="0"/>
              <a:t>Анкета «О способах воспитания»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71678"/>
            <a:ext cx="7901014" cy="4054485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5. </a:t>
            </a:r>
            <a:r>
              <a:rPr lang="ru-RU" u="sng" dirty="0" smtClean="0"/>
              <a:t>Под влиянием каких воспитательных мер ваш ребенок изменяет свое поведение?</a:t>
            </a:r>
          </a:p>
          <a:p>
            <a:pPr>
              <a:buNone/>
            </a:pPr>
            <a:r>
              <a:rPr lang="ru-RU" b="1" dirty="0" smtClean="0"/>
              <a:t>А.</a:t>
            </a:r>
            <a:r>
              <a:rPr lang="ru-RU" dirty="0" smtClean="0"/>
              <a:t> Угрозы физического наказания.</a:t>
            </a:r>
          </a:p>
          <a:p>
            <a:pPr>
              <a:buNone/>
            </a:pPr>
            <a:r>
              <a:rPr lang="ru-RU" b="1" dirty="0" smtClean="0"/>
              <a:t>Б.</a:t>
            </a:r>
            <a:r>
              <a:rPr lang="ru-RU" dirty="0" smtClean="0"/>
              <a:t> Беседы о плохом поведении.</a:t>
            </a:r>
          </a:p>
          <a:p>
            <a:pPr>
              <a:buNone/>
            </a:pPr>
            <a:r>
              <a:rPr lang="ru-RU" b="1" dirty="0" smtClean="0"/>
              <a:t>В.</a:t>
            </a:r>
            <a:r>
              <a:rPr lang="ru-RU" dirty="0" smtClean="0"/>
              <a:t> Обещание подарков за хорошее поведение.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b="1" dirty="0" smtClean="0"/>
              <a:t>Анкета «О способах воспитания»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214554"/>
            <a:ext cx="7901014" cy="3911609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6. </a:t>
            </a:r>
            <a:r>
              <a:rPr lang="ru-RU" u="sng" dirty="0" smtClean="0"/>
              <a:t>Какие методы воспитания из </a:t>
            </a:r>
            <a:r>
              <a:rPr lang="ru-RU" dirty="0" smtClean="0"/>
              <a:t>перечисленных ниже вы считаете самыми эффективными?</a:t>
            </a:r>
          </a:p>
          <a:p>
            <a:pPr>
              <a:buNone/>
            </a:pPr>
            <a:r>
              <a:rPr lang="ru-RU" b="1" dirty="0" smtClean="0"/>
              <a:t>А.</a:t>
            </a:r>
            <a:r>
              <a:rPr lang="ru-RU" dirty="0" smtClean="0"/>
              <a:t> Физическое наказание.</a:t>
            </a:r>
          </a:p>
          <a:p>
            <a:pPr>
              <a:buNone/>
            </a:pPr>
            <a:r>
              <a:rPr lang="ru-RU" b="1" dirty="0" smtClean="0"/>
              <a:t>Б.</a:t>
            </a:r>
            <a:r>
              <a:rPr lang="ru-RU" dirty="0" smtClean="0"/>
              <a:t> Воспитание на положительных примерах.</a:t>
            </a:r>
          </a:p>
          <a:p>
            <a:pPr>
              <a:buNone/>
            </a:pPr>
            <a:r>
              <a:rPr lang="ru-RU" b="1" dirty="0" smtClean="0"/>
              <a:t>В.</a:t>
            </a:r>
            <a:r>
              <a:rPr lang="ru-RU" dirty="0" smtClean="0"/>
              <a:t> Лишение развлечений и подарков.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285720" y="357166"/>
            <a:ext cx="6643734" cy="5429288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семьи разные.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большие и маленькие.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Люди из разных семей отличаются фамилиями, именами, внешностью.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живут в разных домах, в разных квартирах.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их объединяет одно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b="1" dirty="0" smtClean="0"/>
              <a:t>.</a:t>
            </a:r>
            <a:r>
              <a:rPr lang="ru-RU" sz="20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b="1" dirty="0" smtClean="0"/>
              <a:t>Анкета «О способах воспитания»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8643998" cy="4054485"/>
          </a:xfrm>
        </p:spPr>
        <p:txBody>
          <a:bodyPr/>
          <a:lstStyle/>
          <a:p>
            <a:pPr lvl="0">
              <a:buNone/>
            </a:pPr>
            <a:r>
              <a:rPr lang="ru-RU" sz="2800" dirty="0" smtClean="0"/>
              <a:t>7. </a:t>
            </a:r>
            <a:r>
              <a:rPr lang="ru-RU" sz="2800" u="sng" dirty="0" smtClean="0"/>
              <a:t>Выберите утверждение, с которым вы согласны:</a:t>
            </a:r>
          </a:p>
          <a:p>
            <a:pPr>
              <a:buNone/>
            </a:pPr>
            <a:r>
              <a:rPr lang="ru-RU" sz="2800" b="1" dirty="0" smtClean="0"/>
              <a:t>А.</a:t>
            </a:r>
            <a:r>
              <a:rPr lang="ru-RU" sz="2800" dirty="0" smtClean="0"/>
              <a:t> Ребенок никогда не должен забывать, что взрослые старше, умнее его.</a:t>
            </a:r>
          </a:p>
          <a:p>
            <a:pPr>
              <a:buNone/>
            </a:pPr>
            <a:r>
              <a:rPr lang="ru-RU" sz="2800" b="1" dirty="0" smtClean="0"/>
              <a:t>Б.</a:t>
            </a:r>
            <a:r>
              <a:rPr lang="ru-RU" sz="2800" dirty="0" smtClean="0"/>
              <a:t> Насильственные методы воспитания усиливают нежелательные проявления поведения ребенка, вызывают чувство протеста.</a:t>
            </a:r>
          </a:p>
          <a:p>
            <a:pPr>
              <a:buNone/>
            </a:pPr>
            <a:r>
              <a:rPr lang="ru-RU" sz="2800" b="1" dirty="0" smtClean="0"/>
              <a:t>В.</a:t>
            </a:r>
            <a:r>
              <a:rPr lang="ru-RU" sz="2800" dirty="0" smtClean="0"/>
              <a:t> Негативные реакции надо подавлять для его же пользы.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b="1" dirty="0" smtClean="0"/>
              <a:t>Анкета «О способах воспитания»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466020"/>
          <a:ext cx="7643867" cy="3820500"/>
        </p:xfrm>
        <a:graphic>
          <a:graphicData uri="http://schemas.openxmlformats.org/drawingml/2006/table">
            <a:tbl>
              <a:tblPr/>
              <a:tblGrid>
                <a:gridCol w="564179"/>
                <a:gridCol w="1011384"/>
                <a:gridCol w="1011384"/>
                <a:gridCol w="1011384"/>
                <a:gridCol w="1011384"/>
                <a:gridCol w="1011384"/>
                <a:gridCol w="1011384"/>
                <a:gridCol w="1011384"/>
              </a:tblGrid>
              <a:tr h="756536">
                <a:tc rowSpan="2"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19050" marR="190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536"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536">
                <a:tc>
                  <a:txBody>
                    <a:bodyPr/>
                    <a:lstStyle/>
                    <a:p>
                      <a:pPr marL="19050" marR="190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56">
                <a:tc>
                  <a:txBody>
                    <a:bodyPr/>
                    <a:lstStyle/>
                    <a:p>
                      <a:pPr marL="19050" marR="190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46464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b="1" dirty="0" smtClean="0"/>
              <a:t>Анкета «О способах воспитания»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6 до 10 баллов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семье преобладает авторитарный тип воспитания, который характеризуется жесткой родительской позицией, применением непедагогических методов воспитания.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11 до 17 баллов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семье преобладает демократический тип воспитания, который характеризуется предоставлением ребенку разумной свободы действий, реализацией личностно-ориентированной модели воспитания.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18 до 21 балла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семье преобладает либерально – попустительский тип воспитания, который характеризуется отсутствием в действиях родителей системы воспитательных воздействий, воспитанием от случая к случаю.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472518" cy="3911609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одних и тех же случаях разные дети ведут себя по–разному.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Одни заботливы, чутки, готовы прийти на помощь другу, успокоить его, пожалеть.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Другие равнодушны, эгоистичны. Таких детей трогает только то, что касается их лично.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Третьи агрессивны по отношению к своим друзьям, могут ударить, оскорбить, отнять игрушку.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071679"/>
            <a:ext cx="8643998" cy="4483110"/>
          </a:xfrm>
        </p:spPr>
        <p:txBody>
          <a:bodyPr/>
          <a:lstStyle/>
          <a:p>
            <a:pPr marL="0" lvl="0" indent="95250" algn="ctr">
              <a:spcBef>
                <a:spcPct val="0"/>
              </a:spcBef>
              <a:buNone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влияние на ребенка оказывает </a:t>
            </a:r>
            <a:r>
              <a:rPr lang="ru-RU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микроклимат в семье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95250" algn="ctr">
              <a:spcBef>
                <a:spcPct val="0"/>
              </a:spcBef>
              <a:buNone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родители делят между собой трудности и радости, то ребенок подражает таким формам взаимоотношений, учится проявлять гуманное отношение прежде всего к своим близким, а затем и ко всем остальным.</a:t>
            </a:r>
            <a:endParaRPr lang="ru-RU" sz="66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071679"/>
            <a:ext cx="8643998" cy="448311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Благородные поступки детей, пусть незначительные, необходимо замечать и оценивать.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Одобрение взрослых помогает ребенку убедиться в правильности своих действий, вызывает желание повторить их.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детей сочувствию надо как на положительных, так и на отрицательных примерах. Только при сравнении, доброго с плохим, злым формируются нравственные чувства ребенка.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Грубые методы воздействия, равнодушие, нетактичность по отношению к провинившемуся как со стороны воспитателей, так и со стороны родителей ничем не могут быть оправданы.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071679"/>
            <a:ext cx="8643998" cy="448311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отождествляйте поступок и ребенка.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разговаривайте с ребенком раздраженно, всем своим видом показывая, что он отвлекает вас от более важных дел, чем общение с ним.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Извинитесь, если не можете уделить ему сейчас время, и обязательно поговорите с ним позже.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разговора помните: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важны тон, мимика, жесты – без демонстрации недовольства, раздражения, нетерпения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Разговаривая, задавайте вопросы, требующие простого ответа.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Поощряйте ребенка в ходе разговора, покажите, что вам интересно и важно то, о чем он говорит.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Тактика «Ты плохо себя ведешь – ты плохой» порочна, она закрывает выход из ситуации, снижает самооценку, порождает страх.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071679"/>
            <a:ext cx="8643998" cy="448311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объясните, в чем заключается проступок и почему так вести себя нельзя.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если сам взрослый чуть что срывается на крик, более того готов шлепнуть, вряд ли ребенок поймет, что кричать и драться нехорошо.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071679"/>
            <a:ext cx="8643998" cy="4483110"/>
          </a:xfrm>
        </p:spPr>
        <p:txBody>
          <a:bodyPr/>
          <a:lstStyle/>
          <a:p>
            <a:r>
              <a:rPr lang="ru-RU" dirty="0" smtClean="0"/>
              <a:t>Замечания, угрозы, наказания иногда бывают эффективны, но срок действия этих мер </a:t>
            </a:r>
            <a:r>
              <a:rPr lang="ru-RU" dirty="0" err="1" smtClean="0"/>
              <a:t>кратковремен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Одобрение и похвала стимулируют ребенка, повышают мотивацию на успех. 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071679"/>
            <a:ext cx="8643998" cy="4483110"/>
          </a:xfrm>
        </p:spPr>
        <p:txBody>
          <a:bodyPr/>
          <a:lstStyle/>
          <a:p>
            <a:pPr lvl="1"/>
            <a:r>
              <a:rPr lang="ru-RU" dirty="0" smtClean="0"/>
              <a:t>Нарочитое непослушание означает, что ребенок хочет быть в центре внимания;</a:t>
            </a:r>
            <a:endParaRPr lang="ru-RU" sz="4000" dirty="0" smtClean="0"/>
          </a:p>
          <a:p>
            <a:pPr lvl="1"/>
            <a:r>
              <a:rPr lang="ru-RU" dirty="0" smtClean="0"/>
              <a:t>Проказы свидетельствуют о том, что ребенок жаждет эмоциональных впечатлений;</a:t>
            </a:r>
            <a:endParaRPr lang="ru-RU" sz="4000" dirty="0" smtClean="0"/>
          </a:p>
          <a:p>
            <a:pPr lvl="1"/>
            <a:r>
              <a:rPr lang="ru-RU" dirty="0" smtClean="0"/>
              <a:t>Упрямство – свидетельство желания быть независимым;</a:t>
            </a:r>
            <a:endParaRPr lang="ru-RU" sz="4000" dirty="0" smtClean="0"/>
          </a:p>
          <a:p>
            <a:pPr lvl="1"/>
            <a:r>
              <a:rPr lang="ru-RU" dirty="0" smtClean="0"/>
              <a:t>Агрессия – ребенок ищет способ самозащиты;</a:t>
            </a:r>
            <a:endParaRPr lang="ru-RU" sz="4000" dirty="0" smtClean="0"/>
          </a:p>
          <a:p>
            <a:pPr lvl="1"/>
            <a:r>
              <a:rPr lang="ru-RU" dirty="0" smtClean="0"/>
              <a:t>Суета, беготня – ребенок дает выход энергии.</a:t>
            </a:r>
            <a:endParaRPr lang="ru-RU" sz="4000" dirty="0" smtClean="0"/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P417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8429684" cy="4572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071679"/>
            <a:ext cx="8643998" cy="4483110"/>
          </a:xfrm>
        </p:spPr>
        <p:txBody>
          <a:bodyPr/>
          <a:lstStyle/>
          <a:p>
            <a:r>
              <a:rPr lang="ru-RU" dirty="0" smtClean="0"/>
              <a:t>Большую роль в воспитании играет положительный пример взрослых.</a:t>
            </a:r>
          </a:p>
          <a:p>
            <a:r>
              <a:rPr lang="ru-RU" dirty="0" smtClean="0"/>
              <a:t> Бывает и так, что родители требуют от ребёнка одного, а сами поступают по-другому.</a:t>
            </a:r>
          </a:p>
          <a:p>
            <a:r>
              <a:rPr lang="ru-RU" dirty="0" smtClean="0"/>
              <a:t> Ребёнок не знает, как правильно, начинает хитрить, приспосабливается.</a:t>
            </a:r>
            <a:endParaRPr lang="ru-RU" sz="44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071679"/>
            <a:ext cx="8643998" cy="44831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Дети пятого года жизни любознательны, они задают вопросы взрослым.</a:t>
            </a:r>
          </a:p>
          <a:p>
            <a:r>
              <a:rPr lang="ru-RU" u="sng" dirty="0" smtClean="0"/>
              <a:t>Вопросы к родителям: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Какие вопросы задают ваши дети?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Как вы на них отвечаете?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Чем любят заниматься ваши дети дома?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Наблюдаете ли вы игры детей?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76872"/>
            <a:ext cx="7772400" cy="3492103"/>
          </a:xfrm>
        </p:spPr>
        <p:txBody>
          <a:bodyPr/>
          <a:lstStyle/>
          <a:p>
            <a:r>
              <a:rPr lang="ru-RU" dirty="0"/>
              <a:t>ГОВОРЯТ ДЕТИ….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88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Используемые</a:t>
            </a:r>
            <a:r>
              <a:rPr lang="ru-RU" b="1" dirty="0" smtClean="0"/>
              <a:t> </a:t>
            </a:r>
            <a:r>
              <a:rPr lang="ru-RU" b="1" i="1" dirty="0" smtClean="0"/>
              <a:t>ресурсы</a:t>
            </a:r>
            <a:r>
              <a:rPr lang="ru-RU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25788"/>
          </a:xfrm>
        </p:spPr>
        <p:txBody>
          <a:bodyPr/>
          <a:lstStyle/>
          <a:p>
            <a:pPr marL="252000" indent="0">
              <a:buFont typeface="Arial" charset="0"/>
              <a:buNone/>
              <a:defRPr/>
            </a:pPr>
            <a:r>
              <a:rPr lang="ru-RU" sz="2400" u="sng" dirty="0" smtClean="0">
                <a:hlinkClick r:id="rId2"/>
              </a:rPr>
              <a:t>http://s018.radikal.ru/i519/1304/3e/4bb97ff07cca.png</a:t>
            </a:r>
            <a:endParaRPr lang="ru-RU" sz="2400" dirty="0" smtClean="0"/>
          </a:p>
          <a:p>
            <a:pPr marL="252000" indent="0">
              <a:buFont typeface="Arial" charset="0"/>
              <a:buNone/>
              <a:defRPr/>
            </a:pPr>
            <a:r>
              <a:rPr lang="ru-RU" sz="2400" u="sng" dirty="0" smtClean="0">
                <a:hlinkClick r:id="rId3"/>
              </a:rPr>
              <a:t>http://i022.radikal.ru/1304/0b/005110753ae9.png</a:t>
            </a:r>
            <a:endParaRPr lang="ru-RU" sz="2400" dirty="0" smtClean="0"/>
          </a:p>
          <a:p>
            <a:pPr marL="252000" indent="0">
              <a:buFont typeface="Arial" charset="0"/>
              <a:buNone/>
              <a:defRPr/>
            </a:pPr>
            <a:r>
              <a:rPr lang="ru-RU" sz="2400" u="sng" dirty="0" smtClean="0">
                <a:hlinkClick r:id="rId4"/>
              </a:rPr>
              <a:t>http://img-fotki.yandex.ru/get/4126/981986.29/0_833e9_d1cacb4b_orig</a:t>
            </a:r>
            <a:endParaRPr lang="ru-RU" sz="24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280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857364"/>
            <a:ext cx="7643866" cy="4786346"/>
          </a:xfrm>
          <a:prstGeom prst="rect">
            <a:avLst/>
          </a:prstGeom>
        </p:spPr>
      </p:pic>
      <p:pic>
        <p:nvPicPr>
          <p:cNvPr id="2" name="про детский са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128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4429132"/>
            <a:ext cx="1571636" cy="2071702"/>
          </a:xfrm>
          <a:prstGeom prst="rect">
            <a:avLst/>
          </a:prstGeom>
        </p:spPr>
      </p:pic>
      <p:pic>
        <p:nvPicPr>
          <p:cNvPr id="5" name="Рисунок 4" descr="P1280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928802"/>
            <a:ext cx="1643074" cy="2071702"/>
          </a:xfrm>
          <a:prstGeom prst="rect">
            <a:avLst/>
          </a:prstGeom>
        </p:spPr>
      </p:pic>
      <p:pic>
        <p:nvPicPr>
          <p:cNvPr id="6" name="Рисунок 5" descr="P12800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285992"/>
            <a:ext cx="2714644" cy="4357718"/>
          </a:xfrm>
          <a:prstGeom prst="rect">
            <a:avLst/>
          </a:prstGeom>
        </p:spPr>
      </p:pic>
      <p:pic>
        <p:nvPicPr>
          <p:cNvPr id="7" name="Рисунок 6" descr="P12800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071942"/>
            <a:ext cx="3071834" cy="2531965"/>
          </a:xfrm>
          <a:prstGeom prst="rect">
            <a:avLst/>
          </a:prstGeom>
        </p:spPr>
      </p:pic>
      <p:pic>
        <p:nvPicPr>
          <p:cNvPr id="8" name="Рисунок 7" descr="P12800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2143116"/>
            <a:ext cx="1571636" cy="2118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2040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3116"/>
            <a:ext cx="6357982" cy="427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2040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7847">
            <a:off x="262145" y="2398985"/>
            <a:ext cx="4929222" cy="2500330"/>
          </a:xfrm>
          <a:prstGeom prst="rect">
            <a:avLst/>
          </a:prstGeom>
        </p:spPr>
      </p:pic>
      <p:pic>
        <p:nvPicPr>
          <p:cNvPr id="5" name="Рисунок 4" descr="P2040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08190">
            <a:off x="4136989" y="3492520"/>
            <a:ext cx="4857752" cy="2808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280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928802"/>
            <a:ext cx="5572164" cy="4714908"/>
          </a:xfrm>
          <a:prstGeom prst="rect">
            <a:avLst/>
          </a:prstGeom>
        </p:spPr>
      </p:pic>
      <p:pic>
        <p:nvPicPr>
          <p:cNvPr id="3" name="Рисунок 2" descr="P1280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928802"/>
            <a:ext cx="2234811" cy="4717683"/>
          </a:xfrm>
          <a:prstGeom prst="rect">
            <a:avLst/>
          </a:prstGeom>
        </p:spPr>
      </p:pic>
      <p:pic>
        <p:nvPicPr>
          <p:cNvPr id="4" name="Рисунок 3" descr="P1280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928802"/>
            <a:ext cx="2569549" cy="4703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4170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000240"/>
            <a:ext cx="5316437" cy="4643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317</TotalTime>
  <Words>1057</Words>
  <Application>Microsoft Office PowerPoint</Application>
  <PresentationFormat>Экран (4:3)</PresentationFormat>
  <Paragraphs>140</Paragraphs>
  <Slides>33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Шаблон 2</vt:lpstr>
      <vt:lpstr>    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   В.А.Сухомлинский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родителей:</vt:lpstr>
      <vt:lpstr>Презентация PowerPoint</vt:lpstr>
      <vt:lpstr>Анкета «О способах воспитания» </vt:lpstr>
      <vt:lpstr>Анкета «О способах воспитания»</vt:lpstr>
      <vt:lpstr>Анкета «О способах воспитания»</vt:lpstr>
      <vt:lpstr>Анкета «О способах воспитания»</vt:lpstr>
      <vt:lpstr>Анкета «О способах воспитания»</vt:lpstr>
      <vt:lpstr>Анкета «О способах воспитания»</vt:lpstr>
      <vt:lpstr>Анкета «О способах воспитания»</vt:lpstr>
      <vt:lpstr>Анкета «О способах воспитания»</vt:lpstr>
      <vt:lpstr>Анкета «О способах воспитания»</vt:lpstr>
      <vt:lpstr>Анкета «О способах воспитания»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ГОВОРЯТ ДЕТИ…. </vt:lpstr>
      <vt:lpstr>Используемые ресурсы: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тему: «ООООО»  </dc:title>
  <dc:creator>Admin</dc:creator>
  <cp:lastModifiedBy>2sad</cp:lastModifiedBy>
  <cp:revision>29</cp:revision>
  <cp:lastPrinted>2014-04-18T05:18:28Z</cp:lastPrinted>
  <dcterms:created xsi:type="dcterms:W3CDTF">2014-04-17T19:20:16Z</dcterms:created>
  <dcterms:modified xsi:type="dcterms:W3CDTF">2014-04-18T05:45:22Z</dcterms:modified>
</cp:coreProperties>
</file>