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50"/>
  </p:notesMasterIdLst>
  <p:sldIdLst>
    <p:sldId id="349" r:id="rId2"/>
    <p:sldId id="256" r:id="rId3"/>
    <p:sldId id="314" r:id="rId4"/>
    <p:sldId id="315" r:id="rId5"/>
    <p:sldId id="313" r:id="rId6"/>
    <p:sldId id="258" r:id="rId7"/>
    <p:sldId id="260" r:id="rId8"/>
    <p:sldId id="306" r:id="rId9"/>
    <p:sldId id="261" r:id="rId10"/>
    <p:sldId id="282" r:id="rId11"/>
    <p:sldId id="319" r:id="rId12"/>
    <p:sldId id="320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317" r:id="rId22"/>
    <p:sldId id="310" r:id="rId23"/>
    <p:sldId id="321" r:id="rId24"/>
    <p:sldId id="311" r:id="rId25"/>
    <p:sldId id="351" r:id="rId26"/>
    <p:sldId id="322" r:id="rId27"/>
    <p:sldId id="323" r:id="rId28"/>
    <p:sldId id="325" r:id="rId29"/>
    <p:sldId id="327" r:id="rId30"/>
    <p:sldId id="329" r:id="rId31"/>
    <p:sldId id="330" r:id="rId32"/>
    <p:sldId id="298" r:id="rId33"/>
    <p:sldId id="331" r:id="rId34"/>
    <p:sldId id="332" r:id="rId35"/>
    <p:sldId id="333" r:id="rId36"/>
    <p:sldId id="335" r:id="rId37"/>
    <p:sldId id="336" r:id="rId38"/>
    <p:sldId id="337" r:id="rId39"/>
    <p:sldId id="339" r:id="rId40"/>
    <p:sldId id="343" r:id="rId41"/>
    <p:sldId id="346" r:id="rId42"/>
    <p:sldId id="345" r:id="rId43"/>
    <p:sldId id="344" r:id="rId44"/>
    <p:sldId id="266" r:id="rId45"/>
    <p:sldId id="352" r:id="rId46"/>
    <p:sldId id="350" r:id="rId47"/>
    <p:sldId id="348" r:id="rId48"/>
    <p:sldId id="34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65A1CC3-1BA3-495B-A69C-6D3C9316C0CA}">
          <p14:sldIdLst>
            <p14:sldId id="349"/>
            <p14:sldId id="256"/>
            <p14:sldId id="314"/>
            <p14:sldId id="315"/>
            <p14:sldId id="313"/>
            <p14:sldId id="258"/>
            <p14:sldId id="260"/>
            <p14:sldId id="306"/>
            <p14:sldId id="261"/>
            <p14:sldId id="282"/>
            <p14:sldId id="319"/>
            <p14:sldId id="320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317"/>
            <p14:sldId id="310"/>
            <p14:sldId id="321"/>
            <p14:sldId id="311"/>
            <p14:sldId id="351"/>
            <p14:sldId id="322"/>
            <p14:sldId id="323"/>
            <p14:sldId id="325"/>
            <p14:sldId id="327"/>
            <p14:sldId id="329"/>
            <p14:sldId id="330"/>
            <p14:sldId id="298"/>
            <p14:sldId id="331"/>
            <p14:sldId id="332"/>
            <p14:sldId id="333"/>
            <p14:sldId id="335"/>
            <p14:sldId id="336"/>
            <p14:sldId id="337"/>
            <p14:sldId id="339"/>
            <p14:sldId id="343"/>
            <p14:sldId id="346"/>
            <p14:sldId id="345"/>
            <p14:sldId id="344"/>
            <p14:sldId id="266"/>
            <p14:sldId id="352"/>
            <p14:sldId id="350"/>
            <p14:sldId id="348"/>
            <p14:sldId id="347"/>
          </p14:sldIdLst>
        </p14:section>
        <p14:section name="Раздел без заголовка" id="{D7BFBA11-F691-41F8-86F2-AB062712CCD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48"/>
    <p:penClr>
      <a:srgbClr val="FF0000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6F516B"/>
    <a:srgbClr val="AE22A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3" autoAdjust="0"/>
    <p:restoredTop sz="86476" autoAdjust="0"/>
  </p:normalViewPr>
  <p:slideViewPr>
    <p:cSldViewPr>
      <p:cViewPr>
        <p:scale>
          <a:sx n="59" d="100"/>
          <a:sy n="59" d="100"/>
        </p:scale>
        <p:origin x="-141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582"/>
    </p:cViewPr>
  </p:sorterViewPr>
  <p:notesViewPr>
    <p:cSldViewPr>
      <p:cViewPr varScale="1">
        <p:scale>
          <a:sx n="52" d="100"/>
          <a:sy n="52" d="100"/>
        </p:scale>
        <p:origin x="-20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E146D-ABCE-4902-87F6-8AA9AE8CD397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3573C-7D70-4CF7-A426-D884DEBD4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1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98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55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421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846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803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41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ru-RU" dirty="0" smtClean="0"/>
              <a:t>МОЛО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05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79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09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573C-7D70-4CF7-A426-D884DEBD4F6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14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4548CF-F325-47FA-A78A-A56279B9CCC8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08C6706-C581-4F09-8505-2734C0DB351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67.jpeg"/><Relationship Id="rId11" Type="http://schemas.openxmlformats.org/officeDocument/2006/relationships/image" Target="../media/image72.jp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0.jpeg"/><Relationship Id="rId1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7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9" y="-2569"/>
            <a:ext cx="9144000" cy="68551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3" name="b5c54253b87519cf0c8f161f1419cc9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0189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511" y="121112"/>
            <a:ext cx="846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ПРИРОДОЙ  И  ЭКОЛОГИЕЙ  НУЖНО  ЖИТЬ ДРУЖНО!</a:t>
            </a:r>
            <a:endParaRPr lang="ru-RU" sz="2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24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803">
        <p14:vortex dir="r"/>
      </p:transition>
    </mc:Choice>
    <mc:Fallback xmlns="">
      <p:transition spd="slow" advClick="0" advTm="3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25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724292"/>
            <a:ext cx="4680520" cy="2808312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3059830" y="2492896"/>
            <a:ext cx="3420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б</a:t>
            </a:r>
            <a:r>
              <a:rPr lang="ru-RU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ренд №1 в </a:t>
            </a:r>
            <a:r>
              <a:rPr lang="ru-RU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мире</a:t>
            </a:r>
            <a:endParaRPr lang="ru-RU" sz="2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928" y="2836149"/>
            <a:ext cx="8491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002060"/>
                </a:solidFill>
              </a:rPr>
              <a:t>предлагает широкий выбор витаминов и диетических добавок, и</a:t>
            </a:r>
            <a:r>
              <a:rPr lang="ru-RU" b="1" i="1" dirty="0" smtClean="0">
                <a:solidFill>
                  <a:srgbClr val="002060"/>
                </a:solidFill>
              </a:rPr>
              <a:t> помогает мне </a:t>
            </a:r>
            <a:r>
              <a:rPr lang="ru-RU" b="1" i="1" dirty="0">
                <a:solidFill>
                  <a:srgbClr val="002060"/>
                </a:solidFill>
              </a:rPr>
              <a:t>улучшить </a:t>
            </a:r>
            <a:r>
              <a:rPr lang="ru-RU" b="1" i="1" dirty="0" smtClean="0">
                <a:solidFill>
                  <a:srgbClr val="002060"/>
                </a:solidFill>
              </a:rPr>
              <a:t>здоровье и </a:t>
            </a:r>
            <a:r>
              <a:rPr lang="ru-RU" b="1" i="1" dirty="0">
                <a:solidFill>
                  <a:srgbClr val="002060"/>
                </a:solidFill>
              </a:rPr>
              <a:t>обогатить </a:t>
            </a:r>
            <a:r>
              <a:rPr lang="ru-RU" b="1" i="1" dirty="0" smtClean="0">
                <a:solidFill>
                  <a:srgbClr val="002060"/>
                </a:solidFill>
              </a:rPr>
              <a:t>свой </a:t>
            </a:r>
            <a:r>
              <a:rPr lang="ru-RU" b="1" i="1" dirty="0">
                <a:solidFill>
                  <a:srgbClr val="002060"/>
                </a:solidFill>
              </a:rPr>
              <a:t>ежедневный рацион </a:t>
            </a:r>
            <a:r>
              <a:rPr lang="ru-RU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740" y="3759843"/>
            <a:ext cx="3413050" cy="2862322"/>
          </a:xfrm>
          <a:prstGeom prst="rect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i="1" dirty="0" smtClean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Это единственный бренд, который выращивает сырье на собственных экологически чистых полях, и контролирует производственный цикл от семян до готового продукта!</a:t>
            </a:r>
          </a:p>
          <a:p>
            <a:pPr algn="ctr"/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-319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ЗДОРОВЬЕ – одно из главных направлений компании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AMWAY.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87" y="827805"/>
            <a:ext cx="8153708" cy="163694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9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4661">
        <p14:honeycomb/>
      </p:transition>
    </mc:Choice>
    <mc:Fallback xmlns="">
      <p:transition spd="slow" advClick="0" advTm="24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75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2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26" y="1675819"/>
            <a:ext cx="1447800" cy="164226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827584" y="18864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ПИТАНИЯ ОТ КОМПАНИИ 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MWAY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980728"/>
            <a:ext cx="784887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</a:t>
            </a:r>
            <a:r>
              <a:rPr lang="ru-RU" sz="2000" b="1" dirty="0" smtClean="0">
                <a:solidFill>
                  <a:srgbClr val="FF0000"/>
                </a:solidFill>
              </a:rPr>
              <a:t>ридают дополнительный заряд энергии в моей жизни!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504" y="1642491"/>
            <a:ext cx="1428750" cy="171495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9049" y="3525067"/>
            <a:ext cx="3854580" cy="646331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Изготовлены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из сверхтвердых сортов пшеницы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675819"/>
            <a:ext cx="1428750" cy="142875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237" y="1642491"/>
            <a:ext cx="1428750" cy="14287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Box 10"/>
          <p:cNvSpPr txBox="1"/>
          <p:nvPr/>
        </p:nvSpPr>
        <p:spPr>
          <a:xfrm>
            <a:off x="6660232" y="320190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Оливковое масло высшего качества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1348" y="319538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Соус из лучших ингредиентов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407" y="607455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Чай признан одним из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л</a:t>
            </a:r>
            <a:r>
              <a:rPr lang="ru-RU" b="1" i="1" dirty="0" smtClean="0">
                <a:solidFill>
                  <a:srgbClr val="002060"/>
                </a:solidFill>
              </a:rPr>
              <a:t>учших в мире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254" y="4271326"/>
            <a:ext cx="1428750" cy="14287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14" y="4044586"/>
            <a:ext cx="1428750" cy="14287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075" y="4171398"/>
            <a:ext cx="1428750" cy="1428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631" y="4501784"/>
            <a:ext cx="1428750" cy="1428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9" name="TextBox 18"/>
          <p:cNvSpPr txBox="1"/>
          <p:nvPr/>
        </p:nvSpPr>
        <p:spPr>
          <a:xfrm>
            <a:off x="3347864" y="609329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Ароматный 100% кофе Арабика бодрит меня весь день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26" y="4271326"/>
            <a:ext cx="2160458" cy="142875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37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9647">
        <p14:vortex dir="r"/>
      </p:transition>
    </mc:Choice>
    <mc:Fallback xmlns="">
      <p:transition spd="slow" advClick="0" advTm="49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25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675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8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2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2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11" grpId="0"/>
      <p:bldP spid="12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7" y="-2"/>
            <a:ext cx="9144000" cy="2852937"/>
          </a:xfrm>
          <a:prstGeom prst="rect">
            <a:avLst/>
          </a:prstGeom>
          <a:solidFill>
            <a:srgbClr val="AE22A7"/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" name="TextBox 2"/>
          <p:cNvSpPr txBox="1"/>
          <p:nvPr/>
        </p:nvSpPr>
        <p:spPr>
          <a:xfrm flipH="1">
            <a:off x="179512" y="2852937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smtClean="0">
                <a:solidFill>
                  <a:srgbClr val="FF0000"/>
                </a:solidFill>
              </a:rPr>
              <a:t>BODYKEY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от NUTRILITE™ </a:t>
            </a:r>
            <a:r>
              <a:rPr lang="ru-RU" sz="2000" b="1" i="1" dirty="0">
                <a:solidFill>
                  <a:srgbClr val="AE22A7"/>
                </a:solidFill>
              </a:rPr>
              <a:t>– это научно </a:t>
            </a:r>
            <a:r>
              <a:rPr lang="ru-RU" sz="2000" b="1" i="1" dirty="0" smtClean="0">
                <a:solidFill>
                  <a:srgbClr val="AE22A7"/>
                </a:solidFill>
              </a:rPr>
              <a:t>обоснованная </a:t>
            </a:r>
            <a:r>
              <a:rPr lang="ru-RU" sz="2000" b="1" i="1" dirty="0">
                <a:solidFill>
                  <a:srgbClr val="AE22A7"/>
                </a:solidFill>
              </a:rPr>
              <a:t>программа снижения веса, которая поможет определить реакцию </a:t>
            </a:r>
            <a:r>
              <a:rPr lang="ru-RU" sz="2000" b="1" i="1" dirty="0" smtClean="0">
                <a:solidFill>
                  <a:srgbClr val="AE22A7"/>
                </a:solidFill>
              </a:rPr>
              <a:t>моего </a:t>
            </a:r>
            <a:r>
              <a:rPr lang="ru-RU" sz="2000" b="1" i="1" dirty="0">
                <a:solidFill>
                  <a:srgbClr val="AE22A7"/>
                </a:solidFill>
              </a:rPr>
              <a:t>организма на питание и физические упражнения, принимая во внимание  </a:t>
            </a:r>
            <a:r>
              <a:rPr lang="ru-RU" sz="2000" b="1" i="1" dirty="0" smtClean="0">
                <a:solidFill>
                  <a:srgbClr val="AE22A7"/>
                </a:solidFill>
              </a:rPr>
              <a:t>мою  генетическую </a:t>
            </a:r>
            <a:r>
              <a:rPr lang="ru-RU" sz="2000" b="1" i="1" dirty="0">
                <a:solidFill>
                  <a:srgbClr val="AE22A7"/>
                </a:solidFill>
              </a:rPr>
              <a:t>предрасположенность.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108232"/>
            <a:ext cx="4176464" cy="2348968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40152" y="4232536"/>
            <a:ext cx="2808312" cy="230832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Продукты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bodykey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 помогают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мне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контролировать калории и размер порций, а также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ограничивать потребление</a:t>
            </a:r>
            <a:endParaRPr lang="en-US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углеводов и жиров.</a:t>
            </a:r>
          </a:p>
        </p:txBody>
      </p:sp>
    </p:spTree>
    <p:extLst>
      <p:ext uri="{BB962C8B-B14F-4D97-AF65-F5344CB8AC3E}">
        <p14:creationId xmlns:p14="http://schemas.microsoft.com/office/powerpoint/2010/main" val="407578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680">
        <p14:gallery dir="l"/>
      </p:transition>
    </mc:Choice>
    <mc:Fallback xmlns="">
      <p:transition spd="slow" advClick="0" advTm="22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9128">
            <a:off x="725383" y="3180479"/>
            <a:ext cx="4384869" cy="2864217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1806254" flipV="1">
            <a:off x="5812754" y="3735424"/>
            <a:ext cx="3145030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средствам ARTISTRY™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кожа излучает здоровье, молодость и свежесть... 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позволит оставаться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такой на долгие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годы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43" y="931717"/>
            <a:ext cx="7776864" cy="14256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35406" y="2357334"/>
            <a:ext cx="73448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ARTISTRY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ВХОДИТ В ПЯТЕРКУ ЛУЧШИХ БРЕНДОВ МИРА!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7176" y="6390524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ВЫ ХОТИТЕ  ВСЕГДА ЧУВСТВОВАТЬ СЕБЯ МИСС ………………?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836" y="188640"/>
            <a:ext cx="8225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КРАСОТА обеспечивает меня первоклассными продуктами!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38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9000">
        <p14:switch dir="r"/>
      </p:transition>
    </mc:Choice>
    <mc:Fallback xmlns=""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7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968" y="4581128"/>
            <a:ext cx="3240360" cy="2141215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7544" y="3717031"/>
            <a:ext cx="833920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BEAUTYSYCLE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молодой бренд компании, но также прекрасно заботится </a:t>
            </a: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моей коже </a:t>
            </a:r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естественным и эффективным образом.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784" y="260648"/>
            <a:ext cx="6552728" cy="3168352"/>
          </a:xfrm>
          <a:prstGeom prst="rect">
            <a:avLst/>
          </a:prstGeom>
          <a:ln w="76200">
            <a:solidFill>
              <a:srgbClr val="00206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25622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953">
        <p14:shred/>
      </p:transition>
    </mc:Choice>
    <mc:Fallback xmlns="">
      <p:transition spd="slow" advClick="0" advTm="15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717032"/>
            <a:ext cx="3020938" cy="222654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5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3800450"/>
            <a:ext cx="2990106" cy="2004814"/>
          </a:xfrm>
          <a:prstGeom prst="rect">
            <a:avLst/>
          </a:prstGeom>
          <a:solidFill>
            <a:srgbClr val="00B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88741"/>
            <a:ext cx="4464495" cy="262317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88739"/>
            <a:ext cx="3888432" cy="2623171"/>
          </a:xfrm>
          <a:prstGeom prst="rect">
            <a:avLst/>
          </a:prstGeom>
          <a:ln>
            <a:solidFill>
              <a:srgbClr val="AE22A7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87524" y="3018275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Мои волосы излучают здоровье и блеск!</a:t>
            </a:r>
            <a:endParaRPr lang="ru-RU" sz="20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0513" y="2864387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AE22A7"/>
                </a:solidFill>
                <a:latin typeface="Arial Narrow" panose="020B0606020202030204" pitchFamily="34" charset="0"/>
              </a:rPr>
              <a:t>Стильные ароматы Франции подходят для любого события</a:t>
            </a:r>
            <a:r>
              <a:rPr lang="ru-RU" b="1" dirty="0" smtClean="0">
                <a:solidFill>
                  <a:srgbClr val="AE22A7"/>
                </a:solidFill>
                <a:latin typeface="Arial Narrow" panose="020B0606020202030204" pitchFamily="34" charset="0"/>
              </a:rPr>
              <a:t>!</a:t>
            </a:r>
            <a:endParaRPr lang="ru-RU" b="1" dirty="0">
              <a:solidFill>
                <a:srgbClr val="AE22A7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609329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Чувствую </a:t>
            </a:r>
            <a:r>
              <a:rPr lang="ru-RU" sz="2000" b="1" dirty="0">
                <a:solidFill>
                  <a:srgbClr val="FFC000"/>
                </a:solidFill>
                <a:latin typeface="Arial Narrow" panose="020B0606020202030204" pitchFamily="34" charset="0"/>
              </a:rPr>
              <a:t>себя комфортно и </a:t>
            </a:r>
            <a:r>
              <a:rPr lang="ru-RU" sz="20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уверенно </a:t>
            </a:r>
            <a:r>
              <a:rPr lang="ru-RU" sz="2000" b="1" dirty="0">
                <a:solidFill>
                  <a:srgbClr val="FFC000"/>
                </a:solidFill>
                <a:latin typeface="Arial Narrow" panose="020B0606020202030204" pitchFamily="34" charset="0"/>
              </a:rPr>
              <a:t>целый </a:t>
            </a:r>
            <a:r>
              <a:rPr lang="ru-RU" sz="20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день!</a:t>
            </a:r>
            <a:endParaRPr lang="ru-RU" sz="2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6093296"/>
            <a:ext cx="356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         </a:t>
            </a:r>
            <a:r>
              <a:rPr lang="en-US" sz="2000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    </a:t>
            </a:r>
            <a:r>
              <a:rPr lang="ru-RU" sz="2000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Кариес не грозит!</a:t>
            </a:r>
            <a:endParaRPr lang="ru-RU" sz="200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3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120">
        <p:wheel spokes="1"/>
      </p:transition>
    </mc:Choice>
    <mc:Fallback xmlns="">
      <p:transition spd="slow" advClick="0" advTm="3212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75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75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75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4298431"/>
            <a:ext cx="3314869" cy="2352457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" y="2265728"/>
            <a:ext cx="5021800" cy="217250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8434" y="5419000"/>
            <a:ext cx="5107590" cy="1200329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Всего несколько капель образуют огромное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количество 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пены, которая делает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мою посуду 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блестящей и безупречно чистой!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504887"/>
            <a:ext cx="507208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Мне нравиться ощущать </a:t>
            </a:r>
            <a:r>
              <a:rPr lang="ru-RU" b="1" i="1" dirty="0">
                <a:solidFill>
                  <a:srgbClr val="002060"/>
                </a:solidFill>
              </a:rPr>
              <a:t>аромат свежего чистого </a:t>
            </a:r>
            <a:r>
              <a:rPr lang="ru-RU" b="1" i="1" dirty="0" smtClean="0">
                <a:solidFill>
                  <a:srgbClr val="002060"/>
                </a:solidFill>
              </a:rPr>
              <a:t>белья!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871284"/>
            <a:ext cx="2826270" cy="1428750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5724128" y="2489457"/>
            <a:ext cx="3352886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Эта уникальная формула </a:t>
            </a:r>
            <a:r>
              <a:rPr lang="ru-RU" b="1" i="1" dirty="0" smtClean="0">
                <a:solidFill>
                  <a:srgbClr val="00B050"/>
                </a:solidFill>
              </a:rPr>
              <a:t>состоящая из </a:t>
            </a:r>
            <a:r>
              <a:rPr lang="ru-RU" b="1" i="1" dirty="0">
                <a:solidFill>
                  <a:srgbClr val="00B050"/>
                </a:solidFill>
              </a:rPr>
              <a:t>натуральных источников, </a:t>
            </a:r>
            <a:r>
              <a:rPr lang="ru-RU" b="1" i="1" dirty="0" smtClean="0">
                <a:solidFill>
                  <a:srgbClr val="00B050"/>
                </a:solidFill>
              </a:rPr>
              <a:t>обеспечивает безопасность всей продукции </a:t>
            </a:r>
            <a:r>
              <a:rPr lang="en-US" b="1" i="1" dirty="0" smtClean="0">
                <a:solidFill>
                  <a:srgbClr val="00B050"/>
                </a:solidFill>
              </a:rPr>
              <a:t>Amway!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9343" y="40287"/>
            <a:ext cx="660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Продукты направления «</a:t>
            </a:r>
            <a:r>
              <a:rPr lang="en-US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 HOME</a:t>
            </a:r>
            <a:r>
              <a:rPr lang="ru-RU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» приятно облегчает мою жизнь!</a:t>
            </a:r>
            <a:endParaRPr lang="ru-RU" sz="2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8" y="40286"/>
            <a:ext cx="2151291" cy="18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80">
        <p14:doors dir="vert"/>
      </p:transition>
    </mc:Choice>
    <mc:Fallback xmlns="">
      <p:transition spd="slow" advClick="0" advTm="33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75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88640"/>
            <a:ext cx="2520280" cy="3073274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861048"/>
            <a:ext cx="2780928" cy="2780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557191" y="2004409"/>
            <a:ext cx="4536504" cy="923330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Высокоэффективные чистящие средства предлагают мне </a:t>
            </a:r>
            <a:r>
              <a:rPr lang="ru-RU" b="1" i="1" dirty="0">
                <a:solidFill>
                  <a:srgbClr val="7030A0"/>
                </a:solidFill>
              </a:rPr>
              <a:t>решение на любой </a:t>
            </a:r>
            <a:r>
              <a:rPr lang="ru-RU" b="1" i="1" dirty="0" smtClean="0">
                <a:solidFill>
                  <a:srgbClr val="7030A0"/>
                </a:solidFill>
              </a:rPr>
              <a:t>случай!</a:t>
            </a: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44" y="188640"/>
            <a:ext cx="3380148" cy="17281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923928" y="3484120"/>
            <a:ext cx="518464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990033"/>
                </a:solidFill>
              </a:rPr>
              <a:t>Мягкая и безопасная формула, экономная в использовании, возвращает автомобилю первозданный блеск и чистоту!</a:t>
            </a:r>
            <a:endParaRPr lang="ru-RU" i="1" dirty="0">
              <a:solidFill>
                <a:srgbClr val="9900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3440" y="5441647"/>
            <a:ext cx="5040560" cy="1200329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ВСЯ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ПРОДУКЦИЯ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AMWAY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ПРОТЕСТИРОВАНА АЛЕРГОЛОГАМИ И ДЕРМАТОЛОГАМИ!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А ДЕТСКИЙ СТИРАЛЬНЫЙ ПОРОШОК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BABY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ПРОТЕСТИРОВАН ЕЩЕ И ПЕДИАТОРАМИ!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47">
        <p14:shred/>
      </p:transition>
    </mc:Choice>
    <mc:Fallback xmlns="">
      <p:transition spd="slow" advClick="0" advTm="24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668" y="2633377"/>
            <a:ext cx="6320662" cy="251457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786" y="0"/>
            <a:ext cx="9208785" cy="1844824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595914" y="5443608"/>
            <a:ext cx="8136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Посуда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COOK 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не просто кухонная утварь, </a:t>
            </a:r>
          </a:p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 лучшая инвестиция  в  мой  домашний  уют!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8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4439">
        <p14:glitter pattern="hexagon"/>
      </p:transition>
    </mc:Choice>
    <mc:Fallback xmlns="">
      <p:transition spd="slow" advClick="0" advTm="14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8677">
            <a:off x="2875461" y="1588649"/>
            <a:ext cx="1961005" cy="1590444"/>
          </a:xfrm>
          <a:prstGeom prst="rect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0" y="3418690"/>
            <a:ext cx="1388105" cy="1593388"/>
          </a:xfrm>
          <a:prstGeom prst="rect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338" y="3501008"/>
            <a:ext cx="1428750" cy="1511069"/>
          </a:xfrm>
          <a:prstGeom prst="rect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7673">
            <a:off x="355731" y="422955"/>
            <a:ext cx="2190750" cy="1428750"/>
          </a:xfrm>
          <a:prstGeom prst="rect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3347864" y="404664"/>
            <a:ext cx="557308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/>
              <a:t>Эти замечательные сковородки имеют специальное антипригарное устройство!</a:t>
            </a:r>
            <a:endParaRPr lang="ru-R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068522" y="1862400"/>
            <a:ext cx="3852428" cy="12003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i="1" dirty="0" smtClean="0"/>
              <a:t>7  Слоев нержавеющей стали и алюминия ускоряют процесс приготовления пищи и экономит энергию.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59530" y="5425431"/>
            <a:ext cx="3054989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Лезвия из кованной стали сочетают в себе прочность и сбалансированность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3951176"/>
            <a:ext cx="2196244" cy="269437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5904832" y="3867203"/>
            <a:ext cx="3016118" cy="286232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Посуда </a:t>
            </a:r>
            <a:r>
              <a:rPr 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cook” c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охраняет 95% питательных веществ и позволяет готовить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наименьшим количеством воды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жира, а также предусматривает многоярусное приготовление пищи!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2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9211">
        <p:blinds dir="vert"/>
      </p:transition>
    </mc:Choice>
    <mc:Fallback xmlns="">
      <p:transition spd="slow" advClick="0" advTm="2921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4622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81617"/>
            <a:ext cx="7772400" cy="2816475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AMWAY  </a:t>
            </a:r>
            <a:r>
              <a:rPr lang="ru-RU" b="1" dirty="0" smtClean="0">
                <a:solidFill>
                  <a:srgbClr val="0070C0"/>
                </a:solidFill>
              </a:rPr>
              <a:t> В МОЕЙ ЖИЗНИ!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55" y="3399509"/>
            <a:ext cx="6667500" cy="2664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373" y="2770167"/>
            <a:ext cx="6390864" cy="34886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4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241">
        <p:checker/>
      </p:transition>
    </mc:Choice>
    <mc:Fallback xmlns="">
      <p:transition spd="slow" advClick="0" advTm="1024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275" y="-1"/>
            <a:ext cx="6524726" cy="149476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18160" y="3097647"/>
            <a:ext cx="5173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Ультрафиолетовая  лампа удаляет более    99% бактерий и вирусов.</a:t>
            </a:r>
          </a:p>
          <a:p>
            <a:pPr marL="342900" indent="-342900" algn="just"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Улучшает прозрачность и вкус воды.</a:t>
            </a:r>
          </a:p>
          <a:p>
            <a:pPr marL="342900" indent="-342900" algn="just"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Угольный блок удаляет свыше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140 примесей.</a:t>
            </a:r>
          </a:p>
          <a:p>
            <a:pPr marL="342900" indent="-342900" algn="just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Мне больше не приходится покупать в магазинах воду. Все что мне нужно сделать - просто открыть кран.</a:t>
            </a:r>
          </a:p>
          <a:p>
            <a:pPr marL="342900" indent="-342900" algn="just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Электронный мониторинг напоминает мне  вовремя  о смене картриджа. </a:t>
            </a:r>
          </a:p>
          <a:p>
            <a:pPr marL="342900" indent="-342900" algn="just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Он признан лучшим в Европе.</a:t>
            </a:r>
          </a:p>
          <a:p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8349" cy="152864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8160" y="1563518"/>
            <a:ext cx="8942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играет главную роль практически  в каждой функции нашего организма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192" y="2360682"/>
            <a:ext cx="547260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Поэтому систему очистки воды 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E-spring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я выбрала  не случайно. 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281" y="2271404"/>
            <a:ext cx="1905000" cy="142875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962" y="5340016"/>
            <a:ext cx="2020441" cy="142875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212" y="3810091"/>
            <a:ext cx="1428750" cy="142875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8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6113">
        <p:checker/>
      </p:transition>
    </mc:Choice>
    <mc:Fallback xmlns="">
      <p:transition spd="slow" advClick="0" advTm="4611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9907" y="24716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Компания 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AMWAY 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удовлетворяет  полностью  мои потребности!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-29907" y="1052736"/>
            <a:ext cx="9114093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продукты - концентраты значительно экономят мое время и деньги!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344" y="1890179"/>
            <a:ext cx="5185732" cy="428002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-29908" y="6396335"/>
            <a:ext cx="957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Обратите внимание,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насколько продукция А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mway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экономична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5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3117">
        <p14:prism isInverted="1"/>
      </p:transition>
    </mc:Choice>
    <mc:Fallback xmlns="">
      <p:transition spd="slow" advClick="0" advTm="33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2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260648"/>
            <a:ext cx="857330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А ТЕПЕРЬ Я ХОТЕЛА БЫ РАССКАЗАТЬ О БИЗНЕС ВОЗМОЖНОСТИ, КОТОРУЮ ПРЕДЛАГАЕТ  КОМПАНИЯ </a:t>
            </a:r>
            <a:r>
              <a:rPr lang="en-US" sz="2000" dirty="0" smtClean="0">
                <a:solidFill>
                  <a:srgbClr val="FF0000"/>
                </a:solidFill>
              </a:rPr>
              <a:t>AMWAY!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0" y="1398150"/>
            <a:ext cx="9036496" cy="3729568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1 ШАГ –регистрация в компании и получение регистрационного №.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987" y="1844824"/>
            <a:ext cx="2619375" cy="174307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54904" y="3704560"/>
            <a:ext cx="8435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ШАГ – пользоваться  продукцией.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8052" y="101206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БИЗНЕС ПРОСТ И ДОСТУПЕН КАЖДОМУ ИЗ НАС!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934" y="4209347"/>
            <a:ext cx="4101480" cy="202157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79512" y="6242667"/>
            <a:ext cx="8268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– знакомить с продукцией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Amway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свое окружение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851">
        <p14:vortex dir="r"/>
      </p:transition>
    </mc:Choice>
    <mc:Fallback xmlns="">
      <p:transition spd="slow" advClick="0" advTm="28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7" y="1631615"/>
            <a:ext cx="9150533" cy="5221649"/>
          </a:xfrm>
        </p:spPr>
      </p:pic>
      <p:sp>
        <p:nvSpPr>
          <p:cNvPr id="6" name="TextBox 5"/>
          <p:cNvSpPr txBox="1"/>
          <p:nvPr/>
        </p:nvSpPr>
        <p:spPr>
          <a:xfrm>
            <a:off x="251520" y="620688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временем растет команда людей, которые просто  также, как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я,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поменяли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свои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привычки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стали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приобретать безопасную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качественную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продукцию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 этой 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компании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627781" y="75982"/>
            <a:ext cx="345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очень просто! </a:t>
            </a:r>
          </a:p>
        </p:txBody>
      </p:sp>
    </p:spTree>
    <p:extLst>
      <p:ext uri="{BB962C8B-B14F-4D97-AF65-F5344CB8AC3E}">
        <p14:creationId xmlns:p14="http://schemas.microsoft.com/office/powerpoint/2010/main" val="9630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589">
        <p14:honeycomb/>
      </p:transition>
    </mc:Choice>
    <mc:Fallback xmlns="">
      <p:transition spd="slow" advClick="0" advTm="20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437112"/>
            <a:ext cx="7550224" cy="936104"/>
          </a:xfrm>
        </p:spPr>
        <p:txBody>
          <a:bodyPr/>
          <a:lstStyle/>
          <a:p>
            <a:pPr algn="l"/>
            <a:endParaRPr lang="ru-RU" sz="2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14590" y="1015989"/>
            <a:ext cx="9144000" cy="5838363"/>
          </a:xfrm>
        </p:spPr>
      </p:pic>
      <p:sp>
        <p:nvSpPr>
          <p:cNvPr id="11" name="Прямоугольник 10"/>
          <p:cNvSpPr/>
          <p:nvPr/>
        </p:nvSpPr>
        <p:spPr>
          <a:xfrm>
            <a:off x="323528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</a:rPr>
              <a:t>И компания </a:t>
            </a:r>
            <a:r>
              <a:rPr lang="ru-RU" sz="24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</a:rPr>
              <a:t>выплачивает бонусы  </a:t>
            </a:r>
            <a:r>
              <a:rPr lang="ru-RU" sz="2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</a:rPr>
              <a:t>всем нам, </a:t>
            </a:r>
            <a:r>
              <a:rPr lang="ru-RU" sz="24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</a:rPr>
              <a:t>согласно  проделанному </a:t>
            </a:r>
            <a:r>
              <a:rPr lang="ru-RU" sz="24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/>
                </a:solidFill>
              </a:rPr>
              <a:t>обороту.</a:t>
            </a:r>
            <a:endParaRPr lang="ru-RU" sz="24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7258">
        <p:checker/>
      </p:transition>
    </mc:Choice>
    <mc:Fallback xmlns="">
      <p:transition spd="slow" advClick="0" advTm="1725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5966"/>
            <a:ext cx="9123022" cy="6022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9982"/>
            <a:ext cx="912302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КОМПАНИЯ ВЫПЛАЧИВАЕТ ДЕНЬГИ ТЕХ СТРАН, В КОТОРЫХ СОЗДАНЫ НАШИ КОМАНДЫ!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nya-Only-Time_-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861" y="18864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Конечно, существуют в этом бизнесе своеобразные сложности, связанные с сознанием людей.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9325" y="1255314"/>
            <a:ext cx="7308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Приходится сталкиваться с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Отговорками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3290" y="1853259"/>
            <a:ext cx="6521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то утверждает, что это ПИРАМИДА!</a:t>
            </a:r>
            <a:endParaRPr lang="ru-RU" sz="2000" b="1" i="1" dirty="0">
              <a:solidFill>
                <a:srgbClr val="AE22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2411760" y="2420888"/>
            <a:ext cx="4464496" cy="1800200"/>
          </a:xfrm>
          <a:prstGeom prst="triangle">
            <a:avLst>
              <a:gd name="adj" fmla="val 48824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39553" y="4665344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Но ведь вся наша система мироздания – пирамидальна. </a:t>
            </a:r>
          </a:p>
          <a:p>
            <a:pPr algn="just"/>
            <a:r>
              <a:rPr lang="ru-RU" sz="2000" b="1" i="1" dirty="0" smtClean="0"/>
              <a:t>А что касается бизнеса </a:t>
            </a:r>
            <a:r>
              <a:rPr lang="en-US" sz="2000" b="1" i="1" dirty="0" smtClean="0"/>
              <a:t>Amway</a:t>
            </a:r>
            <a:r>
              <a:rPr lang="ru-RU" sz="2000" b="1" i="1" dirty="0" smtClean="0"/>
              <a:t>, здесь любой человек может сделать карьеру, на какой ступени бы он не находился и перегнать того человека, кто пригласил его в бизнес. </a:t>
            </a:r>
          </a:p>
          <a:p>
            <a:pPr algn="just"/>
            <a:endParaRPr lang="ru-RU" sz="2000" b="1" i="1" dirty="0" smtClean="0"/>
          </a:p>
          <a:p>
            <a:pPr algn="ctr"/>
            <a:r>
              <a:rPr lang="ru-RU" sz="2000" b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 зависит от нашей активности и целеустремленности </a:t>
            </a:r>
            <a:r>
              <a:rPr lang="ru-RU" sz="2000" b="1" dirty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37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8">
        <p:dissolve/>
      </p:transition>
    </mc:Choice>
    <mc:Fallback xmlns="">
      <p:transition spd="slow" advTm="2994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 smtClean="0">
                <a:solidFill>
                  <a:srgbClr val="AE22A7"/>
                </a:solidFill>
              </a:rPr>
              <a:t>Кто то  говорит: « ….Я   не такая….,  не такой…,у меня ничего не получиться!»</a:t>
            </a:r>
            <a:endParaRPr lang="ru-RU" sz="2400" i="1" dirty="0">
              <a:solidFill>
                <a:srgbClr val="AE22A7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617296"/>
            <a:ext cx="2880320" cy="224375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617296"/>
            <a:ext cx="2736304" cy="224375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36658" y="4149080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smtClean="0">
                <a:solidFill>
                  <a:srgbClr val="002060"/>
                </a:solidFill>
              </a:rPr>
              <a:t>                     </a:t>
            </a:r>
            <a:r>
              <a:rPr lang="ru-RU" sz="2000" b="1" i="1" dirty="0" smtClean="0">
                <a:solidFill>
                  <a:srgbClr val="002060"/>
                </a:solidFill>
              </a:rPr>
              <a:t>История компании доказывает,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что в этом бизнесе добиваются успехов люди с различным, образованием, темпераментом, и даже люди с разными формами заболевания, инвалиды, глухие  и слепые. </a:t>
            </a:r>
          </a:p>
          <a:p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AE22A7"/>
                </a:solidFill>
              </a:rPr>
              <a:t>Просто они поверили в себя!</a:t>
            </a:r>
            <a:endParaRPr lang="ru-RU" sz="2400" b="1" i="1" dirty="0">
              <a:solidFill>
                <a:srgbClr val="AE22A7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9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6000">
        <p:blinds dir="vert"/>
      </p:transition>
    </mc:Choice>
    <mc:Fallback xmlns="">
      <p:transition spd="slow" advClick="0" advTm="2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7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2806" y="40466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AE22A7"/>
                </a:solidFill>
              </a:rPr>
              <a:t>Часто слышу: «  ПОЗДНО!» или «УЖЕ ВСЕ ЭТИМ ЗАНИМАЮТСЯ!»</a:t>
            </a:r>
            <a:endParaRPr lang="ru-RU" sz="2400" b="1" i="1" dirty="0">
              <a:solidFill>
                <a:srgbClr val="AE22A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834" y="1385720"/>
            <a:ext cx="6624736" cy="296372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55576" y="4311878"/>
            <a:ext cx="784887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                                         </a:t>
            </a:r>
            <a:endParaRPr lang="en-US" sz="2000" b="1" i="1" dirty="0" smtClean="0">
              <a:solidFill>
                <a:srgbClr val="002060"/>
              </a:solidFill>
            </a:endParaRPr>
          </a:p>
          <a:p>
            <a:pPr algn="just"/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</a:rPr>
              <a:t>                                         </a:t>
            </a:r>
            <a:r>
              <a:rPr lang="ru-RU" sz="2000" b="1" i="1" dirty="0" smtClean="0">
                <a:solidFill>
                  <a:srgbClr val="002060"/>
                </a:solidFill>
              </a:rPr>
              <a:t>Да…., 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рост бизнесменов в этой компании большой, но это ничтожно мало с тем количеством людей, живущих на Украине и в России.  И это не предел!</a:t>
            </a:r>
          </a:p>
          <a:p>
            <a:pPr algn="just"/>
            <a:endParaRPr lang="ru-RU" sz="2000" i="1" dirty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строить международный бизнес!</a:t>
            </a:r>
          </a:p>
          <a:p>
            <a:pPr algn="just"/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19517"/>
      </p:ext>
    </p:extLst>
  </p:cSld>
  <p:clrMapOvr>
    <a:masterClrMapping/>
  </p:clrMapOvr>
  <p:transition spd="slow" advClick="0" advTm="2629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2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355" y="482501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AE22A7"/>
                </a:solidFill>
              </a:rPr>
              <a:t>И еще, мне говорят: «У МЕНЯ НЕТ ДЕНЕГ!»</a:t>
            </a:r>
            <a:endParaRPr lang="ru-RU" sz="2800" b="1" i="1" dirty="0">
              <a:solidFill>
                <a:srgbClr val="AE22A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164" y="1359877"/>
            <a:ext cx="4320480" cy="252467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 rot="10800000" flipV="1">
            <a:off x="755575" y="4149080"/>
            <a:ext cx="77416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002060"/>
                </a:solidFill>
              </a:rPr>
              <a:t>Это самый безопасный бизнес, не требующий больших вложений.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002060"/>
                </a:solidFill>
              </a:rPr>
              <a:t>180 дней гарантии позволят человеку вернуть свои вложенные деньги, если он не найдет себя в этом бизнеса!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565" y="6036409"/>
            <a:ext cx="774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2400" b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сли </a:t>
            </a:r>
            <a:r>
              <a:rPr lang="ru-RU" sz="2400" b="1" dirty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ничего не делать- </a:t>
            </a:r>
            <a:r>
              <a:rPr lang="ru-RU" sz="2400" b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деньги  </a:t>
            </a:r>
            <a:r>
              <a:rPr lang="ru-RU" sz="2400" b="1" dirty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не появятся</a:t>
            </a:r>
            <a:r>
              <a:rPr lang="ru-RU" sz="2400" b="1" dirty="0">
                <a:solidFill>
                  <a:srgbClr val="AE22A7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2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5109">
        <p:blinds dir="vert"/>
      </p:transition>
    </mc:Choice>
    <mc:Fallback xmlns="">
      <p:transition spd="slow" advClick="0" advTm="2510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521" y="692696"/>
            <a:ext cx="6965245" cy="120248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Доброго времени суток!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63040" y="4005064"/>
            <a:ext cx="6196405" cy="2088231"/>
          </a:xfr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1" algn="just"/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очень рада, что Вы решили посетить мою презентацию, цель которой глубже познакомить Вас с Компанией, </a:t>
            </a:r>
          </a:p>
          <a:p>
            <a:pPr lvl="1" algn="just"/>
            <a:r>
              <a:rPr lang="ru-RU" sz="2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которая, уже более </a:t>
            </a:r>
            <a:r>
              <a:rPr lang="ru-RU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лет </a:t>
            </a:r>
            <a:r>
              <a:rPr lang="ru-RU" sz="22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мировым лидером по прямым продажам!</a:t>
            </a:r>
            <a:endParaRPr lang="ru-RU" sz="2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731785"/>
            <a:ext cx="2341364" cy="1988881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1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2852">
        <p:dissolve/>
      </p:transition>
    </mc:Choice>
    <mc:Fallback xmlns="">
      <p:transition spd="slow" advClick="0" advTm="2285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2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349" y="271517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Встречаются также люди, которые называют себя «ЛЕНИВЫМИ»</a:t>
            </a:r>
            <a:endParaRPr lang="ru-RU" sz="2400" b="1" i="1" dirty="0">
              <a:solidFill>
                <a:srgbClr val="AE22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501" y="1556792"/>
            <a:ext cx="4824536" cy="2686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0397" y="4538737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Напрашивается только один ответ……</a:t>
            </a:r>
          </a:p>
          <a:p>
            <a:pPr algn="ctr"/>
            <a:r>
              <a:rPr lang="ru-RU" sz="2400" b="1" dirty="0" smtClean="0"/>
              <a:t>Лень в настоящее время – это роскошь, которую мы </a:t>
            </a:r>
            <a:r>
              <a:rPr lang="ru-RU" sz="2400" b="1" dirty="0" smtClean="0">
                <a:solidFill>
                  <a:srgbClr val="C00000"/>
                </a:solidFill>
              </a:rPr>
              <a:t>УЖЕ </a:t>
            </a:r>
            <a:r>
              <a:rPr lang="ru-RU" sz="2400" b="1" dirty="0" smtClean="0"/>
              <a:t>не можем себе позволить!</a:t>
            </a:r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69150" y="6108397"/>
            <a:ext cx="631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инфляцией можно и не поспеть….!</a:t>
            </a:r>
            <a:endParaRPr lang="ru-RU" sz="2400" b="1" dirty="0">
              <a:solidFill>
                <a:srgbClr val="AE22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51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3748">
        <p14:shred/>
      </p:transition>
    </mc:Choice>
    <mc:Fallback xmlns="">
      <p:transition spd="slow" advClick="0" advTm="23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72191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НЕКОТОРЫЕ СЕТУЮТ, ЧТО ПРОДУКЦИЯ ДОРОГАЯ….</a:t>
            </a:r>
            <a:endParaRPr lang="ru-RU" b="1" dirty="0">
              <a:solidFill>
                <a:srgbClr val="AE22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756" y="1124743"/>
            <a:ext cx="4428492" cy="294014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55576" y="4331478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Да……хотелось бы дешевле……….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Но ведь такая высококачественная, эксклюзивная и  безопасная  продукция  не  может  дешево  стоить.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3628" y="5661248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все же… продукция  А</a:t>
            </a:r>
            <a:r>
              <a:rPr lang="en-US" sz="2000" b="1" dirty="0" err="1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mway</a:t>
            </a:r>
            <a:r>
              <a:rPr lang="en-US" sz="2000" b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AE2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дешевая, поскольку она  концентрированная и предназначена для ОЧЕНЬ длительного  пользования!</a:t>
            </a:r>
            <a:endParaRPr lang="ru-RU" sz="2000" b="1" dirty="0">
              <a:solidFill>
                <a:srgbClr val="AE22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80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6374">
        <p14:vortex dir="r"/>
      </p:transition>
    </mc:Choice>
    <mc:Fallback xmlns="">
      <p:transition spd="slow" advClick="0" advTm="26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16" y="548679"/>
            <a:ext cx="2570439" cy="50405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9451" y="607233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С ЭТИМ ВЫССКАЗЫВАНИЕМ, Я ПОЛНОСТЬЮ СОГЛАСНА!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548680"/>
            <a:ext cx="525658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2494">
        <p14:glitter pattern="hexagon"/>
      </p:transition>
    </mc:Choice>
    <mc:Fallback xmlns="">
      <p:transition spd="slow" advClick="0" advTm="32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5" y="19653"/>
            <a:ext cx="9144000" cy="1581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34064" y="1659523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если помочь друзьям преодолеть в сознании все эти отговорки, то   от  уровня  к   уровню, они  могут  достигнуть  уровня  бриллианта!</a:t>
            </a:r>
            <a:endParaRPr lang="ru-RU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34" y="2256787"/>
            <a:ext cx="2259570" cy="12426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07" y="5202131"/>
            <a:ext cx="2076705" cy="985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812" y="2459866"/>
            <a:ext cx="2004422" cy="10886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390" y="5128514"/>
            <a:ext cx="2001867" cy="10362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828" y="3822127"/>
            <a:ext cx="2004422" cy="9791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736" y="2338584"/>
            <a:ext cx="1997375" cy="11421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34" y="3764057"/>
            <a:ext cx="2082526" cy="10371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737" y="3907365"/>
            <a:ext cx="2376264" cy="20743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19672" y="6440392"/>
            <a:ext cx="6302394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БРИЛЛИАНТА – ФИНАНСОВАЯ СВОБОДА!</a:t>
            </a:r>
            <a:endParaRPr lang="ru-RU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0997" y="343993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золото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2224" y="34994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серебро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1827" y="48476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платина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04310" y="6071060"/>
            <a:ext cx="159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жемчуг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25158" y="6046847"/>
            <a:ext cx="82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6948264" y="6046847"/>
            <a:ext cx="119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rgbClr val="990033"/>
                </a:solidFill>
              </a:rPr>
              <a:t>рубин</a:t>
            </a:r>
            <a:endParaRPr lang="ru-RU" dirty="0">
              <a:solidFill>
                <a:srgbClr val="990033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8545" y="4801241"/>
            <a:ext cx="115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сапфир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41082" y="347466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изумруд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11960" y="5964992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бриллиант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чень Красивая Инструментальная Музыка - Фортепьяно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09234" y="1951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9169">
        <p14:ripple/>
      </p:transition>
    </mc:Choice>
    <mc:Fallback xmlns="">
      <p:transition spd="slow" advClick="0" advTm="29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5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25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75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250"/>
                            </p:stCondLst>
                            <p:childTnLst>
                              <p:par>
                                <p:cTn id="10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36" numSld="47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1" grpId="0" animBg="1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212976"/>
            <a:ext cx="4104456" cy="3209499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41981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НАЧИНАЯ С ПЛАТИНОВОГО УРОВНЯ, КОМПАНИЯ А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MWAY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ОБЕСПЕЧИТ ОТДЫХ НА САМЫХ ЛУЧШИХ СУДАХ МИРА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061" y="1285875"/>
            <a:ext cx="2047875" cy="142875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212975"/>
            <a:ext cx="4032448" cy="3209499"/>
          </a:xfrm>
          <a:prstGeom prst="rect">
            <a:avLst/>
          </a:prstGeom>
          <a:ln w="57150">
            <a:solidFill>
              <a:srgbClr val="990033"/>
            </a:solidFill>
          </a:ln>
        </p:spPr>
      </p:pic>
    </p:spTree>
    <p:extLst>
      <p:ext uri="{BB962C8B-B14F-4D97-AF65-F5344CB8AC3E}">
        <p14:creationId xmlns:p14="http://schemas.microsoft.com/office/powerpoint/2010/main" val="2837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682">
        <p:dissolve/>
      </p:transition>
    </mc:Choice>
    <mc:Fallback xmlns="">
      <p:transition spd="slow" advClick="0" advTm="1368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61228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САМЫХ ЛУЧШИХ КУРОРТАХ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9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797">
        <p:pull/>
      </p:transition>
    </mc:Choice>
    <mc:Fallback xmlns="">
      <p:transition spd="slow" advClick="0" advTm="8797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912">
        <p:blinds dir="vert"/>
      </p:transition>
    </mc:Choice>
    <mc:Fallback xmlns="">
      <p:transition spd="slow" advClick="0" advTm="69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375" y="-128834"/>
            <a:ext cx="9371376" cy="6986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375" y="-144168"/>
            <a:ext cx="9371375" cy="698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604">
        <p:checker/>
      </p:transition>
    </mc:Choice>
    <mc:Fallback xmlns="">
      <p:transition spd="slow" advClick="0" advTm="860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7" y="0"/>
            <a:ext cx="9204928" cy="683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006">
        <p14:switch dir="r"/>
      </p:transition>
    </mc:Choice>
    <mc:Fallback xmlns="">
      <p:transition spd="slow" advClick="0" advTm="5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81" y="-315416"/>
            <a:ext cx="9179081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8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73">
        <p14:gallery dir="l"/>
      </p:transition>
    </mc:Choice>
    <mc:Fallback xmlns="">
      <p:transition spd="slow" advClick="0" advTm="6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4" y="-196425"/>
            <a:ext cx="9433847" cy="7075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408" y="0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со мной, надеюсь, согласитесь, что здоровье является главной темой для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человечества</a:t>
            </a:r>
            <a:endParaRPr lang="en-US" sz="24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852015"/>
            <a:ext cx="84969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ВОЗ, факторы, влияющие на здоровье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человека. 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5836" y="1227776"/>
            <a:ext cx="32763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FF0000"/>
                </a:solidFill>
              </a:rPr>
              <a:t>20% — экология;</a:t>
            </a:r>
          </a:p>
          <a:p>
            <a:pPr algn="just"/>
            <a:r>
              <a:rPr lang="ru-RU" b="1" i="1" dirty="0">
                <a:solidFill>
                  <a:srgbClr val="FF0000"/>
                </a:solidFill>
              </a:rPr>
              <a:t>10</a:t>
            </a:r>
            <a:r>
              <a:rPr lang="ru-RU" sz="2000" b="1" i="1" dirty="0">
                <a:solidFill>
                  <a:srgbClr val="FF0000"/>
                </a:solidFill>
              </a:rPr>
              <a:t>% — здравоохранение;</a:t>
            </a:r>
          </a:p>
          <a:p>
            <a:pPr algn="just"/>
            <a:r>
              <a:rPr lang="ru-RU" sz="2000" b="1" i="1" dirty="0">
                <a:solidFill>
                  <a:srgbClr val="FF0000"/>
                </a:solidFill>
              </a:rPr>
              <a:t>20% — экономика;</a:t>
            </a:r>
          </a:p>
          <a:p>
            <a:pPr algn="just"/>
            <a:r>
              <a:rPr lang="ru-RU" sz="2000" b="1" i="1" dirty="0">
                <a:solidFill>
                  <a:srgbClr val="FF0000"/>
                </a:solidFill>
              </a:rPr>
              <a:t>50% — сам человек.</a:t>
            </a:r>
          </a:p>
          <a:p>
            <a:pPr algn="just"/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484" y="2828214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chemeClr val="bg1">
                    <a:lumMod val="95000"/>
                  </a:schemeClr>
                </a:solidFill>
              </a:rPr>
              <a:t>Да уж…..! Человеку сложно противостоять этим факторам, если еще учесть, что его  здоровьем мало интересуются Руководства стран, и даже цивилизованных (и это уже не секрет).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484" y="4365104"/>
            <a:ext cx="8654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i="1" dirty="0">
                <a:solidFill>
                  <a:srgbClr val="FFFF00"/>
                </a:solidFill>
              </a:rPr>
              <a:t>Но человек способен </a:t>
            </a:r>
            <a:r>
              <a:rPr lang="ru-RU" sz="2800" b="1" i="1" dirty="0">
                <a:solidFill>
                  <a:srgbClr val="FF0000"/>
                </a:solidFill>
              </a:rPr>
              <a:t>САМ</a:t>
            </a:r>
            <a:r>
              <a:rPr lang="ru-RU" sz="2800" b="1" i="1" dirty="0">
                <a:solidFill>
                  <a:srgbClr val="FFFF00"/>
                </a:solidFill>
              </a:rPr>
              <a:t> п</a:t>
            </a:r>
            <a:r>
              <a:rPr lang="ru-RU" sz="2800" i="1" dirty="0">
                <a:solidFill>
                  <a:srgbClr val="FFFF00"/>
                </a:solidFill>
              </a:rPr>
              <a:t>роконтролировать свое питание, образ жизни и те продукты, которые он использует  по уходу за собой и по дому.</a:t>
            </a:r>
          </a:p>
        </p:txBody>
      </p:sp>
    </p:spTree>
    <p:extLst>
      <p:ext uri="{BB962C8B-B14F-4D97-AF65-F5344CB8AC3E}">
        <p14:creationId xmlns:p14="http://schemas.microsoft.com/office/powerpoint/2010/main" val="29095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7448">
        <p:wheel spokes="1"/>
      </p:transition>
    </mc:Choice>
    <mc:Fallback xmlns="">
      <p:transition spd="slow" advClick="0" advTm="37448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6" presetClass="emph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3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300"/>
                            </p:stCondLst>
                            <p:childTnLst>
                              <p:par>
                                <p:cTn id="53" presetID="18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230">
        <p14:vortex dir="r"/>
      </p:transition>
    </mc:Choice>
    <mc:Fallback xmlns="">
      <p:transition spd="slow" advClick="0" advTm="82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38439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 ЛУЧШИХ ОТЕЛЯХ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3645024"/>
            <a:ext cx="2962634" cy="1944216"/>
          </a:xfrm>
          <a:prstGeom prst="rect">
            <a:avLst/>
          </a:prstGeom>
          <a:ln w="57150">
            <a:solidFill>
              <a:srgbClr val="990033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612" y="1052736"/>
            <a:ext cx="6768752" cy="214312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079612" y="5805264"/>
            <a:ext cx="7164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ЗАМЕТЬТЕ, ЧТО ПАРТНЕРЫ ОТДЫХАЮТ ЗА СЧЕТ КОМПАНИИ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AMWAY….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ОСОБЕННО ПРИЯТНО!!!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5039795"/>
      </p:ext>
    </p:extLst>
  </p:cSld>
  <p:clrMapOvr>
    <a:masterClrMapping/>
  </p:clrMapOvr>
  <p:transition spd="slow" advClick="0" advTm="1159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064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БИЗНЕСЕ 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AMWAY</a:t>
            </a:r>
          </a:p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БОЛЬШУЮ РОЛЬ В ДОСТИЖЕНИИ УСПЕХА ИГРАЮТ СЕМИНАРЫ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0242"/>
            <a:ext cx="9144000" cy="59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6516">
        <p14:honeycomb/>
      </p:transition>
    </mc:Choice>
    <mc:Fallback xmlns="">
      <p:transition spd="slow" advClick="0" advTm="65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5" y="0"/>
            <a:ext cx="9198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489">
        <p:blinds dir="vert"/>
      </p:transition>
    </mc:Choice>
    <mc:Fallback xmlns="">
      <p:transition spd="slow" advClick="0" advTm="948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768" y="117519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СЕМИНАРЫ – ЭТО МАШИНА ВРЕМЕНИ. ПОЗВОЛЯЮЩАЯ ЗАГЛЯНУТЬ В БУДУЩЕЕ</a:t>
            </a:r>
            <a:endParaRPr lang="ru-RU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596" y="6428457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ЧТО ИНТЕРЕСНО…,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 ЕСТЬ ЧЕМУ УЧИТЬСЯ!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8" y="620688"/>
            <a:ext cx="900962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9978">
        <p14:glitter pattern="hexagon"/>
      </p:transition>
    </mc:Choice>
    <mc:Fallback xmlns="">
      <p:transition spd="slow" advClick="0" advTm="9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00817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ВЕДЬ ТОЛЬКО  НА  ТАКИХ   СЕМИНАРАХ  МОЖНО  УЧИТЬСЯ   У  ТАКИХ МИРОВЫХ УЧИТЕЛЕЙ, УСПЕШНЫХ БИЗНЕССМЕНОВ, И ЭКОНОМИСТОВ 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59" y="1196752"/>
            <a:ext cx="2266701" cy="201968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1558" y="3334977"/>
            <a:ext cx="2266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Джон Максвелл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385" y="1173114"/>
            <a:ext cx="2293513" cy="201968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896054" y="333497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err="1" smtClean="0">
                <a:solidFill>
                  <a:srgbClr val="002060"/>
                </a:solidFill>
              </a:rPr>
              <a:t>Даг</a:t>
            </a:r>
            <a:r>
              <a:rPr lang="ru-RU" sz="2000" b="1" dirty="0" smtClean="0">
                <a:solidFill>
                  <a:srgbClr val="002060"/>
                </a:solidFill>
              </a:rPr>
              <a:t> Вид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1173495"/>
            <a:ext cx="2277711" cy="201968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228184" y="3350366"/>
            <a:ext cx="2723115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</a:t>
            </a:r>
            <a:r>
              <a:rPr lang="ru-RU" sz="2000" b="1" dirty="0" smtClean="0">
                <a:solidFill>
                  <a:srgbClr val="002060"/>
                </a:solidFill>
              </a:rPr>
              <a:t>Роберт </a:t>
            </a:r>
            <a:r>
              <a:rPr lang="ru-RU" sz="2000" b="1" dirty="0" err="1" smtClean="0">
                <a:solidFill>
                  <a:srgbClr val="002060"/>
                </a:solidFill>
              </a:rPr>
              <a:t>Кийосаки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077072"/>
            <a:ext cx="2266700" cy="199340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11558" y="6340324"/>
            <a:ext cx="2266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 Брайан </a:t>
            </a:r>
            <a:r>
              <a:rPr lang="ru-RU" sz="2000" b="1" dirty="0" err="1" smtClean="0">
                <a:solidFill>
                  <a:srgbClr val="002060"/>
                </a:solidFill>
              </a:rPr>
              <a:t>Тресси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565" y="4095818"/>
            <a:ext cx="2442902" cy="197465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896054" y="6340324"/>
            <a:ext cx="1702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</a:rPr>
              <a:t>Аллан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Пиз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5" y="4131834"/>
            <a:ext cx="2277711" cy="193864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804248" y="6284898"/>
            <a:ext cx="1950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Бодо </a:t>
            </a:r>
            <a:r>
              <a:rPr lang="ru-RU" sz="2000" b="1" dirty="0" err="1" smtClean="0">
                <a:solidFill>
                  <a:srgbClr val="002060"/>
                </a:solidFill>
              </a:rPr>
              <a:t>Шефер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561">
        <p:dissolve/>
      </p:transition>
    </mc:Choice>
    <mc:Fallback xmlns="">
      <p:transition spd="slow" advClick="0" advTm="3056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2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7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75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377" y="188640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ЭТО НАША ЛЮБИМАЯ КОМАНДА!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41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624">
        <p14:ripple/>
      </p:transition>
    </mc:Choice>
    <mc:Fallback xmlns="">
      <p:transition spd="slow" advClick="0" advTm="11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525779"/>
            <a:ext cx="5184576" cy="3261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18864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МЕЧТАЮ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ВСТРЕТИТЬ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ПАРТНЕРОВ,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КОТОРЫМ БЛИЗКИ ЦЕННОСТИ КОМПАНИИ А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MWAY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СВОБОДА, СЕМЬЯ, НАДЕЖДА, ВОЗНАГРАЖДЕНИЕ!</a:t>
            </a:r>
          </a:p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80" y="522920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 porzia@ua.fm</a:t>
            </a:r>
            <a:endParaRPr lang="ru-RU" sz="2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3079" y="562931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kype:   astreya5420 </a:t>
            </a:r>
            <a:endParaRPr lang="ru-RU" sz="2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4595" y="6217707"/>
            <a:ext cx="532859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 ПОЖАЛОВАТЬ  В 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AMWAY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11" y="4900355"/>
            <a:ext cx="4644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Вами была  Людмила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Погосова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36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1767">
        <p14:honeycomb/>
      </p:transition>
    </mc:Choice>
    <mc:Fallback xmlns="">
      <p:transition spd="slow" advClick="0" advTm="21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5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207" y="-30288"/>
            <a:ext cx="9574091" cy="6828148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9016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2930">
        <p:blinds dir="vert"/>
      </p:transition>
    </mc:Choice>
    <mc:Fallback xmlns="">
      <p:transition spd="slow" advClick="0" advTm="1293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1" y="-235156"/>
            <a:ext cx="9390751" cy="7163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950" y="2785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я  охотно взяла ответственность за свою жизнь после знакомства с Компанией  А</a:t>
            </a:r>
            <a:r>
              <a:rPr lang="en-US" sz="2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mway</a:t>
            </a:r>
            <a:r>
              <a:rPr 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1774" y="1134743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потому  что: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1534853"/>
            <a:ext cx="815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могу всегда пользоваться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высококачественной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экологической продукцией;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2286480"/>
            <a:ext cx="436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покупать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ее с 30% скидкой;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544" y="2754614"/>
            <a:ext cx="810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этой продукцией  ощутимо экономить  время 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деньги;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105" y="3302574"/>
            <a:ext cx="8122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радует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гарантия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удовлетворения качеством, </a:t>
            </a: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а.и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возможность вернуть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свои деньги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течение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360 дней, если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 не подойдет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какой-либо причине;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821" y="4485874"/>
            <a:ext cx="8199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также, реальный шанс создать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 собственный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бизнес; </a:t>
            </a:r>
            <a:endParaRPr lang="ru-RU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820" y="5292309"/>
            <a:ext cx="819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наконец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  помогать  людям и  быть полезной  для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общества!</a:t>
            </a:r>
            <a:endParaRPr lang="ru-RU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9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9142">
        <p14:shred/>
      </p:transition>
    </mc:Choice>
    <mc:Fallback xmlns="">
      <p:transition spd="slow" advClick="0" advTm="29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25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55446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еще…..</a:t>
            </a:r>
            <a:endParaRPr lang="ru-RU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20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человеку свойственно стремиться  туда, где  есть  успех!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53469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ЗА УСПЕХ КОМПАНИИ 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AMWAY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ГОВОРЯТ  УПРЯМЫЕ  ФАКТЫ: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232348"/>
            <a:ext cx="7920880" cy="206074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971600" y="450912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</a:rPr>
              <a:t>успешно развивается на рынках более 80 стран;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5595" y="4813429"/>
            <a:ext cx="766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</a:rPr>
              <a:t>имеет  65 лабораторий и собственные органические фермы;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5596" y="5182761"/>
            <a:ext cx="745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</a:rPr>
              <a:t>в компании работают более 700 ученых;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600" y="5552093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</a:rPr>
              <a:t>оборот  компании составляет более 11 млрд долларов</a:t>
            </a:r>
            <a:r>
              <a:rPr lang="en-US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в год;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00" y="592142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</a:rPr>
              <a:t>компания помогла стать успешными более 3 000000 человек и выплатила  более 40 млрд долларов в виде бонусов.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6654">
        <p:blinds dir="vert"/>
      </p:transition>
    </mc:Choice>
    <mc:Fallback xmlns="">
      <p:transition spd="slow" advClick="0" advTm="3665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25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2" grpId="0"/>
      <p:bldP spid="13" grpId="0"/>
      <p:bldP spid="14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65842"/>
            <a:ext cx="7391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СЕКРЕТ ТАКОГО УСПЕХА ПРОСТ: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428" y="582174"/>
            <a:ext cx="760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омпания  </a:t>
            </a:r>
            <a:r>
              <a:rPr 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AMWAY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производит замечательную  продукцию самой первой необходимости для человека;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4428" y="1261209"/>
            <a:ext cx="760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предлагает нам широчайший ассортимент на нашем рынке, более 500 наименований, и это не предел;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3" y="1976478"/>
            <a:ext cx="4104455" cy="223224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19336" y="4345086"/>
            <a:ext cx="7630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пожалуй, самый главный секрет, это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любовь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людям основателей компании А</a:t>
            </a:r>
            <a:r>
              <a:rPr 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MWAY,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 еще в 1959 году приняли решение производить только экологическую продукцию, за что были дважды удостоены Правительственными наградами от Международной Организации ООН.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603848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я  горжусь тем, что  принимаю участие в экологических программах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9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787">
        <p14:ripple/>
      </p:transition>
    </mc:Choice>
    <mc:Fallback xmlns="">
      <p:transition spd="slow" advClick="0" advTm="31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750"/>
                            </p:stCondLst>
                            <p:childTnLst>
                              <p:par>
                                <p:cTn id="34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3915" y="260647"/>
            <a:ext cx="806365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Познакомьтесь с этими удивительными людьми, кто создал такую грандиозную компанию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AMWAY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7" y="1764068"/>
            <a:ext cx="3564397" cy="273059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557554" y="453429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Джей</a:t>
            </a:r>
            <a:r>
              <a:rPr lang="ru-RU" b="1" dirty="0" smtClean="0">
                <a:solidFill>
                  <a:srgbClr val="C00000"/>
                </a:solidFill>
              </a:rPr>
              <a:t> Ван </a:t>
            </a:r>
            <a:r>
              <a:rPr lang="ru-RU" b="1" dirty="0" err="1" smtClean="0">
                <a:solidFill>
                  <a:srgbClr val="C00000"/>
                </a:solidFill>
              </a:rPr>
              <a:t>Андел</a:t>
            </a:r>
            <a:r>
              <a:rPr lang="ru-RU" b="1" dirty="0" smtClean="0">
                <a:solidFill>
                  <a:srgbClr val="C00000"/>
                </a:solidFill>
              </a:rPr>
              <a:t>   и   Рич Де </a:t>
            </a:r>
            <a:r>
              <a:rPr lang="ru-RU" b="1" dirty="0" err="1" smtClean="0">
                <a:solidFill>
                  <a:srgbClr val="C00000"/>
                </a:solidFill>
              </a:rPr>
              <a:t>Вос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2698991"/>
            <a:ext cx="2663056" cy="316835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635896" y="6021288"/>
            <a:ext cx="525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А это их дети:  </a:t>
            </a:r>
            <a:r>
              <a:rPr lang="ru-RU" b="1" dirty="0" err="1" smtClean="0">
                <a:solidFill>
                  <a:srgbClr val="FF0000"/>
                </a:solidFill>
              </a:rPr>
              <a:t>Даг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Вос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и</a:t>
            </a:r>
            <a:r>
              <a:rPr lang="ru-RU" b="1" dirty="0" smtClean="0">
                <a:solidFill>
                  <a:srgbClr val="FF0000"/>
                </a:solidFill>
              </a:rPr>
              <a:t> Стив  Ван  </a:t>
            </a:r>
            <a:r>
              <a:rPr lang="ru-RU" b="1" dirty="0" err="1" smtClean="0">
                <a:solidFill>
                  <a:srgbClr val="FF0000"/>
                </a:solidFill>
              </a:rPr>
              <a:t>Андел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b="1" dirty="0" smtClean="0">
                <a:solidFill>
                  <a:srgbClr val="002060"/>
                </a:solidFill>
              </a:rPr>
              <a:t>ни успешно продолжают дело своих отцов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8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670">
        <p:wheel spokes="1"/>
      </p:transition>
    </mc:Choice>
    <mc:Fallback xmlns="">
      <p:transition spd="slow" advClick="0" advTm="2167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5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5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53" y="0"/>
            <a:ext cx="9144000" cy="263691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43317" y="5371238"/>
            <a:ext cx="8784976" cy="132343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glow rad="101600">
              <a:schemeClr val="bg1">
                <a:alpha val="6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продукт проходит тщательное тестирование,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отвечает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самым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высоким стандартам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качества. Многочисленные сертификаты независимых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экспертов  подтверждают   это.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243317" y="3029089"/>
            <a:ext cx="878497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 почему  для меня так важна продукция А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mway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334" y="3530461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Компания представляет нам продукцию в 3-х направлениях: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9832" y="4159279"/>
            <a:ext cx="3335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здоровое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красота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домашнее хозяйство.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7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4963">
        <p:checker/>
      </p:transition>
    </mc:Choice>
    <mc:Fallback xmlns="">
      <p:transition spd="slow" advClick="0" advTm="3496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4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4.7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9958</TotalTime>
  <Words>1637</Words>
  <Application>Microsoft Office PowerPoint</Application>
  <PresentationFormat>Экран (4:3)</PresentationFormat>
  <Paragraphs>179</Paragraphs>
  <Slides>48</Slides>
  <Notes>10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Воздушный поток</vt:lpstr>
      <vt:lpstr>Презентация PowerPoint</vt:lpstr>
      <vt:lpstr>AMWAY   В МОЕЙ ЖИЗНИ!</vt:lpstr>
      <vt:lpstr>Доброго времени суток!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ТЕПЕРЬ Я ХОТЕЛА БЫ РАССКАЗАТЬ О БИЗНЕС ВОЗМОЖНОСТИ, КОТОРУЮ ПРЕДЛАГАЕТ  КОМПАНИЯ AMWAY!</vt:lpstr>
      <vt:lpstr>Презентация PowerPoint</vt:lpstr>
      <vt:lpstr>Презентация PowerPoint</vt:lpstr>
      <vt:lpstr>Презентация PowerPoint</vt:lpstr>
      <vt:lpstr>Презентация PowerPoint</vt:lpstr>
      <vt:lpstr>Кто то  говорит: « ….Я   не такая….,  не такой…,у меня ничего не получиться!»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494</cp:revision>
  <dcterms:created xsi:type="dcterms:W3CDTF">2013-12-01T21:08:20Z</dcterms:created>
  <dcterms:modified xsi:type="dcterms:W3CDTF">2014-07-30T10:59:18Z</dcterms:modified>
  <cp:contentStatus/>
</cp:coreProperties>
</file>