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0ED93-DB5A-4155-A663-E3A6FCFF909A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6F356-89E9-45A3-804D-7B0A5A9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5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788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67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041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00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056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322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38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10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16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559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70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257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689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23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5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91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104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6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56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25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4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AAB3E25-1928-42CD-B67D-0AF484A5652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C341F70-73A7-459F-9A10-97A18C103F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3E25-1928-42CD-B67D-0AF484A5652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F70-73A7-459F-9A10-97A18C103F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3E25-1928-42CD-B67D-0AF484A5652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F70-73A7-459F-9A10-97A18C103F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AAB3E25-1928-42CD-B67D-0AF484A5652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F70-73A7-459F-9A10-97A18C103F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AAB3E25-1928-42CD-B67D-0AF484A5652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C341F70-73A7-459F-9A10-97A18C103F6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AAB3E25-1928-42CD-B67D-0AF484A5652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C341F70-73A7-459F-9A10-97A18C103F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AAB3E25-1928-42CD-B67D-0AF484A5652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C341F70-73A7-459F-9A10-97A18C103F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3E25-1928-42CD-B67D-0AF484A5652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F70-73A7-459F-9A10-97A18C103F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AAB3E25-1928-42CD-B67D-0AF484A5652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C341F70-73A7-459F-9A10-97A18C103F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AAB3E25-1928-42CD-B67D-0AF484A5652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C341F70-73A7-459F-9A10-97A18C103F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AAB3E25-1928-42CD-B67D-0AF484A5652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C341F70-73A7-459F-9A10-97A18C103F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AAB3E25-1928-42CD-B67D-0AF484A5652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C341F70-73A7-459F-9A10-97A18C103F6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bucket.com/albums/r68/giancarletto/FILM/CHAPLIN/500/500Circu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26.media.tumblr.com/j3o53smiilqwy2jzo7blnImKo1_500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-horoscope.ru/az/smex/chapl.jpg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.i.ua/photo/images/pic/4/3/5600234_e52e2377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51026">
            <a:off x="279865" y="845989"/>
            <a:ext cx="8062912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Чарли Чаплин</a:t>
            </a:r>
            <a:endParaRPr lang="ru-RU" sz="8000" dirty="0">
              <a:effectLst/>
            </a:endParaRPr>
          </a:p>
        </p:txBody>
      </p:sp>
      <p:pic>
        <p:nvPicPr>
          <p:cNvPr id="4" name="Picture 6" descr="Картинка 4 из 1642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143116"/>
            <a:ext cx="3929090" cy="450057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i="1" dirty="0" err="1" smtClean="0"/>
              <a:t>Хетти</a:t>
            </a:r>
            <a:r>
              <a:rPr lang="ru-RU" sz="6000" b="1" i="1" dirty="0" smtClean="0"/>
              <a:t> </a:t>
            </a:r>
            <a:r>
              <a:rPr lang="ru-RU" sz="6000" b="1" i="1" dirty="0" err="1" smtClean="0"/>
              <a:t>Келли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844823"/>
            <a:ext cx="3466728" cy="492861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Хетти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Келли</a:t>
            </a:r>
            <a:r>
              <a:rPr lang="ru-RU" b="1" dirty="0" smtClean="0">
                <a:solidFill>
                  <a:srgbClr val="FFFF00"/>
                </a:solidFill>
              </a:rPr>
              <a:t> — танцовщица, первая любовь Чаплина. Они познакомились в Лондоне, когда Чаплину было 19 лет, а </a:t>
            </a:r>
            <a:r>
              <a:rPr lang="ru-RU" b="1" dirty="0" err="1" smtClean="0">
                <a:solidFill>
                  <a:srgbClr val="FFFF00"/>
                </a:solidFill>
              </a:rPr>
              <a:t>Хетти</a:t>
            </a:r>
            <a:r>
              <a:rPr lang="ru-RU" b="1" dirty="0" smtClean="0">
                <a:solidFill>
                  <a:srgbClr val="FFFF00"/>
                </a:solidFill>
              </a:rPr>
              <a:t> 14. После пяти свиданий они расстались. Позднее </a:t>
            </a:r>
            <a:r>
              <a:rPr lang="ru-RU" b="1" dirty="0" err="1" smtClean="0">
                <a:solidFill>
                  <a:srgbClr val="FFFF00"/>
                </a:solidFill>
              </a:rPr>
              <a:t>Хетти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Келли</a:t>
            </a:r>
            <a:r>
              <a:rPr lang="ru-RU" b="1" dirty="0" smtClean="0">
                <a:solidFill>
                  <a:srgbClr val="FFFF00"/>
                </a:solidFill>
              </a:rPr>
              <a:t> вышла замуж, а Чаплин несколько раз встречался с её братом. </a:t>
            </a:r>
            <a:r>
              <a:rPr lang="ru-RU" b="1" dirty="0" err="1" smtClean="0">
                <a:solidFill>
                  <a:srgbClr val="FFFF00"/>
                </a:solidFill>
              </a:rPr>
              <a:t>Хетти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Келли</a:t>
            </a:r>
            <a:r>
              <a:rPr lang="ru-RU" b="1" dirty="0" smtClean="0">
                <a:solidFill>
                  <a:srgbClr val="FFFF00"/>
                </a:solidFill>
              </a:rPr>
              <a:t> умерла в 1918 году во время пандемии «испанки». Чаплин узнал об этом только в1921 году.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2" y="1772816"/>
            <a:ext cx="519047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i="1" dirty="0" err="1" smtClean="0"/>
              <a:t>Эдна</a:t>
            </a:r>
            <a:r>
              <a:rPr lang="ru-RU" sz="6700" b="1" i="1" dirty="0" smtClean="0"/>
              <a:t> </a:t>
            </a:r>
            <a:r>
              <a:rPr lang="ru-RU" sz="6700" b="1" i="1" dirty="0" err="1" smtClean="0"/>
              <a:t>Пёрвиэнс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0357" y="1988840"/>
            <a:ext cx="6193642" cy="46548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err="1" smtClean="0">
                <a:solidFill>
                  <a:srgbClr val="FFFF00"/>
                </a:solidFill>
              </a:rPr>
              <a:t>Эдна</a:t>
            </a:r>
            <a:r>
              <a:rPr lang="ru-RU" sz="1800" b="1" dirty="0" smtClean="0">
                <a:solidFill>
                  <a:srgbClr val="FFFF00"/>
                </a:solidFill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</a:rPr>
              <a:t>Пёрвиэнс</a:t>
            </a:r>
            <a:r>
              <a:rPr lang="ru-RU" sz="1800" b="1" dirty="0" smtClean="0">
                <a:solidFill>
                  <a:srgbClr val="FFFF00"/>
                </a:solidFill>
              </a:rPr>
              <a:t> и Чаплин познакомились в 1915 году в Лос-Анджелесе во время съёмок второго фильма Чаплина для студии </a:t>
            </a:r>
            <a:r>
              <a:rPr lang="ru-RU" sz="1800" b="1" dirty="0" err="1" smtClean="0">
                <a:solidFill>
                  <a:srgbClr val="FFFF00"/>
                </a:solidFill>
              </a:rPr>
              <a:t>Эссеней</a:t>
            </a:r>
            <a:r>
              <a:rPr lang="ru-RU" sz="1800" b="1" dirty="0" smtClean="0">
                <a:solidFill>
                  <a:srgbClr val="FFFF00"/>
                </a:solidFill>
              </a:rPr>
              <a:t>. </a:t>
            </a:r>
            <a:r>
              <a:rPr lang="ru-RU" sz="1800" b="1" dirty="0" err="1" smtClean="0">
                <a:solidFill>
                  <a:srgbClr val="FFFF00"/>
                </a:solidFill>
              </a:rPr>
              <a:t>Эдна</a:t>
            </a:r>
            <a:r>
              <a:rPr lang="ru-RU" sz="1800" b="1" dirty="0" smtClean="0">
                <a:solidFill>
                  <a:srgbClr val="FFFF00"/>
                </a:solidFill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</a:rPr>
              <a:t>Пёрвиэнс</a:t>
            </a:r>
            <a:r>
              <a:rPr lang="ru-RU" sz="1800" b="1" dirty="0" smtClean="0">
                <a:solidFill>
                  <a:srgbClr val="FFFF00"/>
                </a:solidFill>
              </a:rPr>
              <a:t> поддерживала романтические отношения с Чаплином во время их совместной работы в студиях </a:t>
            </a:r>
            <a:r>
              <a:rPr lang="ru-RU" sz="1800" b="1" dirty="0" err="1" smtClean="0">
                <a:solidFill>
                  <a:srgbClr val="FFFF00"/>
                </a:solidFill>
              </a:rPr>
              <a:t>Essanay</a:t>
            </a:r>
            <a:r>
              <a:rPr lang="ru-RU" sz="1800" b="1" dirty="0" smtClean="0">
                <a:solidFill>
                  <a:srgbClr val="FFFF00"/>
                </a:solidFill>
              </a:rPr>
              <a:t> и </a:t>
            </a:r>
            <a:r>
              <a:rPr lang="ru-RU" sz="1800" b="1" dirty="0" err="1" smtClean="0">
                <a:solidFill>
                  <a:srgbClr val="FFFF00"/>
                </a:solidFill>
              </a:rPr>
              <a:t>Mutual</a:t>
            </a:r>
            <a:r>
              <a:rPr lang="ru-RU" sz="1800" b="1" dirty="0" smtClean="0">
                <a:solidFill>
                  <a:srgbClr val="FFFF00"/>
                </a:solidFill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</a:rPr>
              <a:t>Films</a:t>
            </a:r>
            <a:r>
              <a:rPr lang="ru-RU" sz="1800" b="1" dirty="0" smtClean="0">
                <a:solidFill>
                  <a:srgbClr val="FFFF00"/>
                </a:solidFill>
              </a:rPr>
              <a:t> в 1916—1918 годах. В 1918 году </a:t>
            </a:r>
            <a:r>
              <a:rPr lang="ru-RU" sz="1800" b="1" dirty="0" err="1" smtClean="0">
                <a:solidFill>
                  <a:srgbClr val="FFFF00"/>
                </a:solidFill>
              </a:rPr>
              <a:t>Эдна</a:t>
            </a:r>
            <a:r>
              <a:rPr lang="ru-RU" sz="1800" b="1" dirty="0" smtClean="0">
                <a:solidFill>
                  <a:srgbClr val="FFFF00"/>
                </a:solidFill>
              </a:rPr>
              <a:t> начала встречаться с актёром Томми </a:t>
            </a:r>
            <a:r>
              <a:rPr lang="ru-RU" sz="1800" b="1" dirty="0" err="1" smtClean="0">
                <a:solidFill>
                  <a:srgbClr val="FFFF00"/>
                </a:solidFill>
              </a:rPr>
              <a:t>Мейганом</a:t>
            </a:r>
            <a:r>
              <a:rPr lang="ru-RU" sz="1800" b="1" dirty="0" smtClean="0">
                <a:solidFill>
                  <a:srgbClr val="FFFF00"/>
                </a:solidFill>
              </a:rPr>
              <a:t> из компании «</a:t>
            </a:r>
            <a:r>
              <a:rPr lang="ru-RU" sz="1800" b="1" dirty="0" err="1" smtClean="0">
                <a:solidFill>
                  <a:srgbClr val="FFFF00"/>
                </a:solidFill>
              </a:rPr>
              <a:t>Парамаунт</a:t>
            </a:r>
            <a:r>
              <a:rPr lang="ru-RU" sz="1800" b="1" dirty="0" smtClean="0">
                <a:solidFill>
                  <a:srgbClr val="FFFF00"/>
                </a:solidFill>
              </a:rPr>
              <a:t>». </a:t>
            </a:r>
            <a:r>
              <a:rPr lang="ru-RU" sz="1800" b="1" dirty="0" err="1" smtClean="0">
                <a:solidFill>
                  <a:srgbClr val="FFFF00"/>
                </a:solidFill>
              </a:rPr>
              <a:t>Эдна</a:t>
            </a:r>
            <a:r>
              <a:rPr lang="ru-RU" sz="1800" b="1" dirty="0" smtClean="0">
                <a:solidFill>
                  <a:srgbClr val="FFFF00"/>
                </a:solidFill>
              </a:rPr>
              <a:t> оставалась главной актрисой в фильмах Чаплина до 1923 года. Чаплин еженедельно платил ей зарплату до самой её смерти в 1958 году.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22530" name="Picture 2" descr="Файл:Edna Purvia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88840"/>
            <a:ext cx="2807513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i="1" dirty="0" err="1" smtClean="0"/>
              <a:t>Милдред</a:t>
            </a:r>
            <a:r>
              <a:rPr lang="ru-RU" sz="6700" b="1" i="1" dirty="0" smtClean="0"/>
              <a:t> Харрис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077626"/>
            <a:ext cx="5266928" cy="478037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400" b="1" dirty="0" err="1" smtClean="0">
                <a:solidFill>
                  <a:srgbClr val="FFFF00"/>
                </a:solidFill>
              </a:rPr>
              <a:t>Милдред</a:t>
            </a:r>
            <a:r>
              <a:rPr lang="ru-RU" sz="6400" b="1" dirty="0" smtClean="0">
                <a:solidFill>
                  <a:srgbClr val="FFFF00"/>
                </a:solidFill>
              </a:rPr>
              <a:t> Харрис (1901—1944) — первая жена Чаплина. Свадьба состоялась 23 октября 1918 года. Чаплину было 29 лет, Харрис — 16. Чаплин женился на Харрис из-за её беременности. Позднее беременность оказалось ложной. 7 июля 1919 года у них родился сын — </a:t>
            </a:r>
            <a:r>
              <a:rPr lang="ru-RU" sz="6400" b="1" dirty="0" err="1" smtClean="0">
                <a:solidFill>
                  <a:srgbClr val="FFFF00"/>
                </a:solidFill>
              </a:rPr>
              <a:t>Норман</a:t>
            </a:r>
            <a:r>
              <a:rPr lang="ru-RU" sz="6400" b="1" dirty="0" smtClean="0">
                <a:solidFill>
                  <a:srgbClr val="FFFF00"/>
                </a:solidFill>
              </a:rPr>
              <a:t> Спенсер Чаплин. Ребёнок прожил всего три дня. В 1920 году во время монтажа фильма «Малыш» началась процедура развода. Адвокаты Харрис пытались арестовать фильм. Чаплин был вынужден вывезти около 140 000 метров плёнки (более 2 000 дублей) в другой штат. Фильм монтировался в гостиничном номере в </a:t>
            </a:r>
            <a:r>
              <a:rPr lang="ru-RU" sz="6400" b="1" dirty="0" err="1" smtClean="0">
                <a:solidFill>
                  <a:srgbClr val="FFFF00"/>
                </a:solidFill>
              </a:rPr>
              <a:t>Солт-Лейк-Сити</a:t>
            </a:r>
            <a:r>
              <a:rPr lang="ru-RU" sz="6400" b="1" dirty="0" smtClean="0">
                <a:solidFill>
                  <a:srgbClr val="FFFF00"/>
                </a:solidFill>
              </a:rPr>
              <a:t>. Развод сопровождался взаимными обвинениями. Позднее Чаплин в автобиографии написал об этом браке:</a:t>
            </a:r>
          </a:p>
          <a:p>
            <a:pPr algn="ctr">
              <a:buNone/>
            </a:pPr>
            <a:r>
              <a:rPr lang="ru-RU" sz="6400" b="1" dirty="0" err="1" smtClean="0">
                <a:solidFill>
                  <a:srgbClr val="FFFF00"/>
                </a:solidFill>
              </a:rPr>
              <a:t>Милдред</a:t>
            </a:r>
            <a:r>
              <a:rPr lang="ru-RU" sz="6400" b="1" dirty="0" smtClean="0">
                <a:solidFill>
                  <a:srgbClr val="FFFF00"/>
                </a:solidFill>
              </a:rPr>
              <a:t> была не злой, но она была безнадёжно </a:t>
            </a:r>
            <a:r>
              <a:rPr lang="ru-RU" sz="6400" b="1" dirty="0" err="1" smtClean="0">
                <a:solidFill>
                  <a:srgbClr val="FFFF00"/>
                </a:solidFill>
              </a:rPr>
              <a:t>зоологична</a:t>
            </a:r>
            <a:r>
              <a:rPr lang="ru-RU" sz="6400" b="1" dirty="0" smtClean="0">
                <a:solidFill>
                  <a:srgbClr val="FFFF00"/>
                </a:solidFill>
              </a:rPr>
              <a:t>. Я никогда не мог добраться до её души — она была у неё забита каким-то </a:t>
            </a:r>
            <a:r>
              <a:rPr lang="ru-RU" sz="6400" b="1" dirty="0" err="1" smtClean="0">
                <a:solidFill>
                  <a:srgbClr val="FFFF00"/>
                </a:solidFill>
              </a:rPr>
              <a:t>розовым</a:t>
            </a:r>
            <a:r>
              <a:rPr lang="ru-RU" sz="6400" b="1" dirty="0" smtClean="0">
                <a:solidFill>
                  <a:srgbClr val="FFFF00"/>
                </a:solidFill>
              </a:rPr>
              <a:t> тряпьём и всякой чепухой</a:t>
            </a:r>
            <a:r>
              <a:rPr lang="ru-RU" sz="3400" b="1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1506" name="Picture 2" descr="http://upload.wikimedia.org/wikipedia/commons/thumb/d/d6/MildredPrivatecolletion2.jpg/200px-MildredPrivatecolletio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408" y="2077627"/>
            <a:ext cx="3241464" cy="4780373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i="1" dirty="0" smtClean="0"/>
              <a:t>Лита Грей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05350" y="1988840"/>
            <a:ext cx="3981450" cy="486916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Лита Грей (1908—1995) — вторая жена Чаплина. Свадьба состоялась 26 ноября 1924 года, на тот момент </a:t>
            </a:r>
            <a:r>
              <a:rPr lang="ru-RU" b="1" dirty="0" err="1" smtClean="0">
                <a:solidFill>
                  <a:srgbClr val="FFFF00"/>
                </a:solidFill>
              </a:rPr>
              <a:t>Лите</a:t>
            </a:r>
            <a:r>
              <a:rPr lang="ru-RU" b="1" dirty="0" smtClean="0">
                <a:solidFill>
                  <a:srgbClr val="FFFF00"/>
                </a:solidFill>
              </a:rPr>
              <a:t> было всего 16 лет. В связи с этим, чтобы избежать проблем с законодательством Соединённых Штатов Америки, Чаплин женился на </a:t>
            </a:r>
            <a:r>
              <a:rPr lang="ru-RU" b="1" dirty="0" err="1" smtClean="0">
                <a:solidFill>
                  <a:srgbClr val="FFFF00"/>
                </a:solidFill>
              </a:rPr>
              <a:t>Лите</a:t>
            </a:r>
            <a:r>
              <a:rPr lang="ru-RU" b="1" dirty="0" smtClean="0">
                <a:solidFill>
                  <a:srgbClr val="FFFF00"/>
                </a:solidFill>
              </a:rPr>
              <a:t> Грей за пределами США — в Мексике. Снималась в фильмах «Золотая лихорадка», «Праздный класс», «Малыш». У них было двое сыновей: Чарльз Чаплин (младший) (1925—1968) и Сидни Эрл Чаплин (1926—2009). Развелись в 1928 году во время съёмок фильма «Цирк». Чаплин выплатил </a:t>
            </a:r>
            <a:r>
              <a:rPr lang="ru-RU" b="1" dirty="0" err="1" smtClean="0">
                <a:solidFill>
                  <a:srgbClr val="FFFF00"/>
                </a:solidFill>
              </a:rPr>
              <a:t>Лите</a:t>
            </a:r>
            <a:r>
              <a:rPr lang="ru-RU" b="1" dirty="0" smtClean="0">
                <a:solidFill>
                  <a:srgbClr val="FFFF00"/>
                </a:solidFill>
              </a:rPr>
              <a:t> 825 000$ (по другим данным — 700 000$) — рекордную для того времени сумму, что стало причиной расследования налоговых органов. Биограф Чаплина Джойс Милтон писал, что отношения Чаплина и Литы Грей стали основой романа Набокова «Лолита».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70535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i="1" dirty="0" err="1" smtClean="0"/>
              <a:t>Полетт</a:t>
            </a:r>
            <a:r>
              <a:rPr lang="ru-RU" sz="6700" b="1" i="1" dirty="0" smtClean="0"/>
              <a:t> </a:t>
            </a:r>
            <a:r>
              <a:rPr lang="ru-RU" sz="6700" b="1" i="1" dirty="0" err="1" smtClean="0"/>
              <a:t>Годдар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916832"/>
            <a:ext cx="3613024" cy="45840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FFFF00"/>
                </a:solidFill>
              </a:rPr>
              <a:t>Актриса </a:t>
            </a:r>
            <a:r>
              <a:rPr lang="ru-RU" sz="1600" b="1" dirty="0" err="1" smtClean="0">
                <a:solidFill>
                  <a:srgbClr val="FFFF00"/>
                </a:solidFill>
              </a:rPr>
              <a:t>Полетт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Годдар</a:t>
            </a:r>
            <a:r>
              <a:rPr lang="ru-RU" sz="1600" b="1" dirty="0" smtClean="0">
                <a:solidFill>
                  <a:srgbClr val="FFFF00"/>
                </a:solidFill>
              </a:rPr>
              <a:t> (</a:t>
            </a:r>
            <a:r>
              <a:rPr lang="ru-RU" sz="1600" b="1" dirty="0" err="1" smtClean="0">
                <a:solidFill>
                  <a:srgbClr val="FFFF00"/>
                </a:solidFill>
              </a:rPr>
              <a:t>Paulette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Goddard</a:t>
            </a:r>
            <a:r>
              <a:rPr lang="ru-RU" sz="1600" b="1" dirty="0" smtClean="0">
                <a:solidFill>
                  <a:srgbClr val="FFFF00"/>
                </a:solidFill>
              </a:rPr>
              <a:t>, 1910—1990) и Чаплин были в близких отношениях с 1932 по 1940 годы. </a:t>
            </a:r>
            <a:r>
              <a:rPr lang="ru-RU" sz="1600" b="1" dirty="0" err="1" smtClean="0">
                <a:solidFill>
                  <a:srgbClr val="FFFF00"/>
                </a:solidFill>
              </a:rPr>
              <a:t>Бо́льшую</a:t>
            </a:r>
            <a:r>
              <a:rPr lang="ru-RU" sz="1600" b="1" dirty="0" smtClean="0">
                <a:solidFill>
                  <a:srgbClr val="FFFF00"/>
                </a:solidFill>
              </a:rPr>
              <a:t> часть этого времени </a:t>
            </a:r>
            <a:r>
              <a:rPr lang="ru-RU" sz="1600" b="1" dirty="0" err="1" smtClean="0">
                <a:solidFill>
                  <a:srgbClr val="FFFF00"/>
                </a:solidFill>
              </a:rPr>
              <a:t>Полетт</a:t>
            </a:r>
            <a:r>
              <a:rPr lang="ru-RU" sz="1600" b="1" dirty="0" smtClean="0">
                <a:solidFill>
                  <a:srgbClr val="FFFF00"/>
                </a:solidFill>
              </a:rPr>
              <a:t> прожила в доме Чаплина. Снималась в главных ролях в фильмах «Новые времена» и «Великий диктатор». После разрыва отношений в 1940 г. они заявили, что тайно сочетались браком в1936 г. В конце жизни </a:t>
            </a:r>
            <a:r>
              <a:rPr lang="ru-RU" sz="1600" b="1" dirty="0" err="1" smtClean="0">
                <a:solidFill>
                  <a:srgbClr val="FFFF00"/>
                </a:solidFill>
              </a:rPr>
              <a:t>Полетт</a:t>
            </a:r>
            <a:r>
              <a:rPr lang="ru-RU" sz="1600" b="1" dirty="0" smtClean="0">
                <a:solidFill>
                  <a:srgbClr val="FFFF00"/>
                </a:solidFill>
              </a:rPr>
              <a:t> также переехала в Швейцарию. Её супругом стал писатель Эрих Мария Ремарк.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788024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i="1" dirty="0" err="1" smtClean="0"/>
              <a:t>Уна</a:t>
            </a:r>
            <a:r>
              <a:rPr lang="ru-RU" sz="6700" b="1" i="1" dirty="0" smtClean="0"/>
              <a:t> </a:t>
            </a:r>
            <a:r>
              <a:rPr lang="ru-RU" sz="6700" b="1" i="1" dirty="0" err="1" smtClean="0"/>
              <a:t>О’Нил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340768"/>
            <a:ext cx="4330824" cy="538407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1600" b="1" dirty="0" err="1" smtClean="0">
                <a:solidFill>
                  <a:srgbClr val="FFFF00"/>
                </a:solidFill>
              </a:rPr>
              <a:t>Уна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О’Нил</a:t>
            </a:r>
            <a:r>
              <a:rPr lang="ru-RU" sz="1600" b="1" dirty="0" smtClean="0">
                <a:solidFill>
                  <a:srgbClr val="FFFF00"/>
                </a:solidFill>
              </a:rPr>
              <a:t> (13 мая 1926 — 27 сентября 1991) — дочь Юджина </a:t>
            </a:r>
            <a:r>
              <a:rPr lang="ru-RU" sz="1600" b="1" dirty="0" err="1" smtClean="0">
                <a:solidFill>
                  <a:srgbClr val="FFFF00"/>
                </a:solidFill>
              </a:rPr>
              <a:t>О’Нила</a:t>
            </a:r>
            <a:r>
              <a:rPr lang="ru-RU" sz="1600" b="1" dirty="0" smtClean="0">
                <a:solidFill>
                  <a:srgbClr val="FFFF00"/>
                </a:solidFill>
              </a:rPr>
              <a:t>. Четвёртая жена Чаплина, была на 37 лет его младше. Познакомились, когда Чаплин искал актрису для экранизации пьесы «Призрак и действительность». Фильм не был снят. </a:t>
            </a:r>
            <a:r>
              <a:rPr lang="ru-RU" sz="1600" b="1" dirty="0" err="1" smtClean="0">
                <a:solidFill>
                  <a:srgbClr val="FFFF00"/>
                </a:solidFill>
              </a:rPr>
              <a:t>Уна</a:t>
            </a:r>
            <a:r>
              <a:rPr lang="ru-RU" sz="1600" b="1" dirty="0" smtClean="0">
                <a:solidFill>
                  <a:srgbClr val="FFFF00"/>
                </a:solidFill>
              </a:rPr>
              <a:t> заявила, что не желает карьеры актрисы, а хочет посвятить себя семье. Свадьба состоялась 16 июня 1943 года во время процесса о признании отцовства ребёнка </a:t>
            </a:r>
            <a:r>
              <a:rPr lang="ru-RU" sz="1600" b="1" dirty="0" err="1" smtClean="0">
                <a:solidFill>
                  <a:srgbClr val="FFFF00"/>
                </a:solidFill>
              </a:rPr>
              <a:t>Джоан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Берри</a:t>
            </a:r>
            <a:r>
              <a:rPr lang="ru-RU" sz="1600" b="1" dirty="0" smtClean="0">
                <a:solidFill>
                  <a:srgbClr val="FFFF00"/>
                </a:solidFill>
              </a:rPr>
              <a:t>. После брака с Чаплином отец </a:t>
            </a:r>
            <a:r>
              <a:rPr lang="ru-RU" sz="1600" b="1" dirty="0" err="1" smtClean="0">
                <a:solidFill>
                  <a:srgbClr val="FFFF00"/>
                </a:solidFill>
              </a:rPr>
              <a:t>Уны</a:t>
            </a:r>
            <a:r>
              <a:rPr lang="ru-RU" sz="1600" b="1" dirty="0" smtClean="0">
                <a:solidFill>
                  <a:srgbClr val="FFFF00"/>
                </a:solidFill>
              </a:rPr>
              <a:t> прекратил с ней всякие контакты. В 1952 году Чаплин перед отъездом из США выдал </a:t>
            </a:r>
            <a:r>
              <a:rPr lang="ru-RU" sz="1600" b="1" dirty="0" err="1" smtClean="0">
                <a:solidFill>
                  <a:srgbClr val="FFFF00"/>
                </a:solidFill>
              </a:rPr>
              <a:t>Уне</a:t>
            </a:r>
            <a:r>
              <a:rPr lang="ru-RU" sz="1600" b="1" dirty="0" smtClean="0">
                <a:solidFill>
                  <a:srgbClr val="FFFF00"/>
                </a:solidFill>
              </a:rPr>
              <a:t> доверенность на распоряжение своим банковским счётом. После того, как Чаплину закрыли въезд в США, </a:t>
            </a:r>
            <a:r>
              <a:rPr lang="ru-RU" sz="1600" b="1" dirty="0" err="1" smtClean="0">
                <a:solidFill>
                  <a:srgbClr val="FFFF00"/>
                </a:solidFill>
              </a:rPr>
              <a:t>Уна</a:t>
            </a:r>
            <a:r>
              <a:rPr lang="ru-RU" sz="1600" b="1" dirty="0" smtClean="0">
                <a:solidFill>
                  <a:srgbClr val="FFFF00"/>
                </a:solidFill>
              </a:rPr>
              <a:t> вывезла имущество Чаплина из США. Позднее она отказалась от гражданства США. </a:t>
            </a:r>
            <a:r>
              <a:rPr lang="ru-RU" sz="1600" b="1" dirty="0" err="1" smtClean="0">
                <a:solidFill>
                  <a:srgbClr val="FFFF00"/>
                </a:solidFill>
              </a:rPr>
              <a:t>О’Нил</a:t>
            </a:r>
            <a:r>
              <a:rPr lang="ru-RU" sz="1600" b="1" dirty="0" smtClean="0">
                <a:solidFill>
                  <a:srgbClr val="FFFF00"/>
                </a:solidFill>
              </a:rPr>
              <a:t> и Чаплин имели троих сыновей (Кристофер, Юджин и Майкл) и пятерых дочерей (</a:t>
            </a:r>
            <a:r>
              <a:rPr lang="ru-RU" sz="1600" b="1" dirty="0" err="1" smtClean="0">
                <a:solidFill>
                  <a:srgbClr val="FFFF00"/>
                </a:solidFill>
              </a:rPr>
              <a:t>Джеральдина</a:t>
            </a:r>
            <a:r>
              <a:rPr lang="ru-RU" sz="1600" b="1" dirty="0" smtClean="0">
                <a:solidFill>
                  <a:srgbClr val="FFFF00"/>
                </a:solidFill>
              </a:rPr>
              <a:t>, </a:t>
            </a:r>
            <a:r>
              <a:rPr lang="ru-RU" sz="1600" b="1" dirty="0" err="1" smtClean="0">
                <a:solidFill>
                  <a:srgbClr val="FFFF00"/>
                </a:solidFill>
              </a:rPr>
              <a:t>Джозефина</a:t>
            </a:r>
            <a:r>
              <a:rPr lang="ru-RU" sz="1600" b="1" dirty="0" smtClean="0">
                <a:solidFill>
                  <a:srgbClr val="FFFF00"/>
                </a:solidFill>
              </a:rPr>
              <a:t>, </a:t>
            </a:r>
            <a:r>
              <a:rPr lang="ru-RU" sz="1600" b="1" dirty="0" err="1" smtClean="0">
                <a:solidFill>
                  <a:srgbClr val="FFFF00"/>
                </a:solidFill>
              </a:rPr>
              <a:t>Джоана</a:t>
            </a:r>
            <a:r>
              <a:rPr lang="ru-RU" sz="1600" b="1" dirty="0" smtClean="0">
                <a:solidFill>
                  <a:srgbClr val="FFFF00"/>
                </a:solidFill>
              </a:rPr>
              <a:t>, Виктория, Анна-Эмиль). Последнего ребенка </a:t>
            </a:r>
            <a:r>
              <a:rPr lang="ru-RU" sz="1600" b="1" dirty="0" err="1" smtClean="0">
                <a:solidFill>
                  <a:srgbClr val="FFFF00"/>
                </a:solidFill>
              </a:rPr>
              <a:t>Уна</a:t>
            </a:r>
            <a:r>
              <a:rPr lang="ru-RU" sz="1600" b="1" dirty="0" smtClean="0">
                <a:solidFill>
                  <a:srgbClr val="FFFF00"/>
                </a:solidFill>
              </a:rPr>
              <a:t> родила, когда великому комику было 72 года.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427984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0508509">
            <a:off x="1485757" y="2014650"/>
            <a:ext cx="6272079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7200" dirty="0" smtClean="0">
                <a:ln w="900" cmpd="sng">
                  <a:solidFill>
                    <a:srgbClr val="0F6FC6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rgbClr val="0F6FC6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Интересные факты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Чаплин на четыре дня старше Гитлера, спародированного им в «Великом диктаторе».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У Чаплина были </a:t>
            </a:r>
            <a:r>
              <a:rPr lang="ru-RU" b="1" dirty="0" err="1" smtClean="0">
                <a:solidFill>
                  <a:srgbClr val="FFFF00"/>
                </a:solidFill>
              </a:rPr>
              <a:t>голубые</a:t>
            </a:r>
            <a:r>
              <a:rPr lang="ru-RU" b="1" dirty="0" smtClean="0">
                <a:solidFill>
                  <a:srgbClr val="FFFF00"/>
                </a:solidFill>
              </a:rPr>
              <a:t> глаза.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Чаплин был левшой, и даже на скрипке играл с левой руки.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Первым автомобилем Чаплина был роскошный скоростной </a:t>
            </a:r>
            <a:r>
              <a:rPr lang="ru-RU" b="1" dirty="0" err="1" smtClean="0">
                <a:solidFill>
                  <a:srgbClr val="FFFF00"/>
                </a:solidFill>
              </a:rPr>
              <a:t>Locomobile</a:t>
            </a:r>
            <a:r>
              <a:rPr lang="ru-RU" b="1" dirty="0" smtClean="0">
                <a:solidFill>
                  <a:srgbClr val="FFFF00"/>
                </a:solidFill>
              </a:rPr>
              <a:t> стоимостью 4900 $ производства компании </a:t>
            </a:r>
            <a:r>
              <a:rPr lang="ru-RU" b="1" dirty="0" err="1" smtClean="0">
                <a:solidFill>
                  <a:srgbClr val="FFFF00"/>
                </a:solidFill>
              </a:rPr>
              <a:t>Locomobile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Любимым видом спорта Чаплина был бокс. С </a:t>
            </a:r>
            <a:r>
              <a:rPr lang="ru-RU" b="1" dirty="0" err="1" smtClean="0">
                <a:solidFill>
                  <a:srgbClr val="FFFF00"/>
                </a:solidFill>
              </a:rPr>
              <a:t>Вирджинией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Черрилл</a:t>
            </a:r>
            <a:r>
              <a:rPr lang="ru-RU" b="1" dirty="0" smtClean="0">
                <a:solidFill>
                  <a:srgbClr val="FFFF00"/>
                </a:solidFill>
              </a:rPr>
              <a:t> (исполнительницей главной роли в фильме «Огни большого города») Чаплин познакомился на </a:t>
            </a:r>
            <a:r>
              <a:rPr lang="ru-RU" b="1" dirty="0" err="1" smtClean="0">
                <a:solidFill>
                  <a:srgbClr val="FFFF00"/>
                </a:solidFill>
              </a:rPr>
              <a:t>стадионево</a:t>
            </a:r>
            <a:r>
              <a:rPr lang="ru-RU" b="1" dirty="0" smtClean="0">
                <a:solidFill>
                  <a:srgbClr val="FFFF00"/>
                </a:solidFill>
              </a:rPr>
              <a:t> время боксёрского боя. А в фильме «Чемпион» Чаплин исполняет роль боксёра.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Любимым танцем Чаплина было танго. В фильме «Огни большого города» он «совместил» бой на ринге с танго.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300" b="1" dirty="0" smtClean="0">
                <a:solidFill>
                  <a:srgbClr val="FFFF00"/>
                </a:solidFill>
              </a:rPr>
              <a:t>Чаплин на своих фильмах заработал около 10,5 </a:t>
            </a:r>
            <a:r>
              <a:rPr lang="ru-RU" sz="3300" b="1" dirty="0" err="1" smtClean="0">
                <a:solidFill>
                  <a:srgbClr val="FFFF00"/>
                </a:solidFill>
              </a:rPr>
              <a:t>млн</a:t>
            </a:r>
            <a:r>
              <a:rPr lang="ru-RU" sz="3300" b="1" dirty="0" smtClean="0">
                <a:solidFill>
                  <a:srgbClr val="FFFF00"/>
                </a:solidFill>
              </a:rPr>
              <a:t> долларов.</a:t>
            </a:r>
          </a:p>
          <a:p>
            <a:pPr algn="ctr"/>
            <a:r>
              <a:rPr lang="ru-RU" sz="3300" b="1" dirty="0" smtClean="0">
                <a:solidFill>
                  <a:srgbClr val="FFFF00"/>
                </a:solidFill>
              </a:rPr>
              <a:t>Чаплин продал все свои акции в 1928 году, основываясь на данных о безработице — до наступления Великой депрессии.</a:t>
            </a:r>
          </a:p>
          <a:p>
            <a:pPr algn="ctr"/>
            <a:r>
              <a:rPr lang="ru-RU" sz="3300" b="1" dirty="0" smtClean="0">
                <a:solidFill>
                  <a:srgbClr val="FFFF00"/>
                </a:solidFill>
              </a:rPr>
              <a:t>Во время съёмок фильмов Чаплина произошёл всего один несчастный случай. Травму получил сам Чаплин на съёмках фильма «Тихая улица».</a:t>
            </a:r>
          </a:p>
          <a:p>
            <a:pPr algn="ctr"/>
            <a:r>
              <a:rPr lang="ru-RU" sz="3300" b="1" dirty="0" smtClean="0">
                <a:solidFill>
                  <a:srgbClr val="FFFF00"/>
                </a:solidFill>
              </a:rPr>
              <a:t>Чаплин однажды инкогнито принимал участие в конкурсе двойников Бродяги. По одной версии он занял в конкурсе второе место, по другой версии — третье, по третьей версии — пятое.</a:t>
            </a:r>
          </a:p>
          <a:p>
            <a:pPr algn="ctr"/>
            <a:r>
              <a:rPr lang="ru-RU" sz="3300" b="1" dirty="0" smtClean="0">
                <a:solidFill>
                  <a:srgbClr val="FFFF00"/>
                </a:solidFill>
              </a:rPr>
              <a:t>Любимым комиком Чаплина в последние годы его жизни был британец </a:t>
            </a:r>
            <a:r>
              <a:rPr lang="ru-RU" sz="3300" b="1" dirty="0" err="1" smtClean="0">
                <a:solidFill>
                  <a:srgbClr val="FFFF00"/>
                </a:solidFill>
              </a:rPr>
              <a:t>Бенни</a:t>
            </a:r>
            <a:r>
              <a:rPr lang="ru-RU" sz="3300" b="1" dirty="0" smtClean="0">
                <a:solidFill>
                  <a:srgbClr val="FFFF00"/>
                </a:solidFill>
              </a:rPr>
              <a:t> Хилл. Когда Хилл в 1991 году посетил семью Чаплина, ему показали большую коллекцию видео с шоу </a:t>
            </a:r>
            <a:r>
              <a:rPr lang="ru-RU" sz="3300" b="1" dirty="0" err="1" smtClean="0">
                <a:solidFill>
                  <a:srgbClr val="FFFF00"/>
                </a:solidFill>
              </a:rPr>
              <a:t>Бенни</a:t>
            </a:r>
            <a:r>
              <a:rPr lang="ru-RU" sz="3300" b="1" dirty="0" smtClean="0">
                <a:solidFill>
                  <a:srgbClr val="FFFF00"/>
                </a:solidFill>
              </a:rPr>
              <a:t> Хилла, собранную Чаплином.</a:t>
            </a:r>
          </a:p>
          <a:p>
            <a:pPr algn="ctr"/>
            <a:r>
              <a:rPr lang="ru-RU" sz="3300" b="1" dirty="0" smtClean="0">
                <a:solidFill>
                  <a:srgbClr val="FFFF00"/>
                </a:solidFill>
              </a:rPr>
              <a:t>В 20-х годах персонаж Чаплина («маленький человек») был известен в Европе под именем «</a:t>
            </a:r>
            <a:r>
              <a:rPr lang="ru-RU" sz="3300" b="1" dirty="0" err="1" smtClean="0">
                <a:solidFill>
                  <a:srgbClr val="FFFF00"/>
                </a:solidFill>
              </a:rPr>
              <a:t>Шарло</a:t>
            </a:r>
            <a:r>
              <a:rPr lang="ru-RU" sz="3300" b="1" dirty="0" smtClean="0">
                <a:solidFill>
                  <a:srgbClr val="FFFF00"/>
                </a:solidFill>
              </a:rPr>
              <a:t>».</a:t>
            </a:r>
          </a:p>
          <a:p>
            <a:pPr algn="ctr"/>
            <a:r>
              <a:rPr lang="ru-RU" sz="3300" b="1" dirty="0" smtClean="0">
                <a:solidFill>
                  <a:srgbClr val="FFFF00"/>
                </a:solidFill>
              </a:rPr>
              <a:t>В дореволюционной России фильмы Чаплина не пользовались значительным успехом. Характерно высказывание о них, опубликованное в журнале «Проектор»: «…Чаплин далеко не комический актёр. Он просто клоун, просто тот, кто получает пощёчины». &lt;…&gt; У нас в России Чаплин не может иметь такого успеха: он слишком груб, слишком примитивен, слишком мало изящен. &lt;…&gt; Такие комики, как Макс </a:t>
            </a:r>
            <a:r>
              <a:rPr lang="ru-RU" sz="3300" b="1" dirty="0" err="1" smtClean="0">
                <a:solidFill>
                  <a:srgbClr val="FFFF00"/>
                </a:solidFill>
              </a:rPr>
              <a:t>Линдер</a:t>
            </a:r>
            <a:r>
              <a:rPr lang="ru-RU" sz="3300" b="1" dirty="0" smtClean="0">
                <a:solidFill>
                  <a:srgbClr val="FFFF00"/>
                </a:solidFill>
              </a:rPr>
              <a:t>, </a:t>
            </a:r>
            <a:r>
              <a:rPr lang="ru-RU" sz="3300" b="1" dirty="0" err="1" smtClean="0">
                <a:solidFill>
                  <a:srgbClr val="FFFF00"/>
                </a:solidFill>
              </a:rPr>
              <a:t>Пренс</a:t>
            </a:r>
            <a:r>
              <a:rPr lang="ru-RU" sz="3300" b="1" dirty="0" smtClean="0">
                <a:solidFill>
                  <a:srgbClr val="FFFF00"/>
                </a:solidFill>
              </a:rPr>
              <a:t>, </a:t>
            </a:r>
            <a:r>
              <a:rPr lang="ru-RU" sz="3300" b="1" dirty="0" err="1" smtClean="0">
                <a:solidFill>
                  <a:srgbClr val="FFFF00"/>
                </a:solidFill>
              </a:rPr>
              <a:t>Паташон</a:t>
            </a:r>
            <a:r>
              <a:rPr lang="ru-RU" sz="3300" b="1" dirty="0" smtClean="0">
                <a:solidFill>
                  <a:srgbClr val="FFFF00"/>
                </a:solidFill>
              </a:rPr>
              <a:t>, даже Андре </a:t>
            </a:r>
            <a:r>
              <a:rPr lang="ru-RU" sz="3300" b="1" dirty="0" err="1" smtClean="0">
                <a:solidFill>
                  <a:srgbClr val="FFFF00"/>
                </a:solidFill>
              </a:rPr>
              <a:t>Дид</a:t>
            </a:r>
            <a:r>
              <a:rPr lang="ru-RU" sz="3300" b="1" dirty="0" smtClean="0">
                <a:solidFill>
                  <a:srgbClr val="FFFF00"/>
                </a:solidFill>
              </a:rPr>
              <a:t>, нам несравненно ближе и понятней"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 smtClean="0"/>
              <a:t>«Реабилитация» и смерть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214422"/>
            <a:ext cx="5652120" cy="56435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FFFF00"/>
                </a:solidFill>
              </a:rPr>
              <a:t>В 1972 году Чаплин во второй раз получил почётного «Оскара». Для этого он приехал на короткое время в США — ему выдали лишь ограниченную визу. 4 марта 1975 </a:t>
            </a:r>
            <a:r>
              <a:rPr lang="ru-RU" sz="1600" b="1" dirty="0" err="1" smtClean="0">
                <a:solidFill>
                  <a:srgbClr val="FFFF00"/>
                </a:solidFill>
              </a:rPr>
              <a:t>годаЧаплин</a:t>
            </a:r>
            <a:r>
              <a:rPr lang="ru-RU" sz="1600" b="1" dirty="0" smtClean="0">
                <a:solidFill>
                  <a:srgbClr val="FFFF00"/>
                </a:solidFill>
              </a:rPr>
              <a:t> был посвящён в рыцари королевой Елизаветой II.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FFFF00"/>
                </a:solidFill>
              </a:rPr>
              <a:t>Артист скончался во сне 25 декабря 1977 года в своём доме в </a:t>
            </a:r>
            <a:r>
              <a:rPr lang="ru-RU" sz="1600" b="1" dirty="0" err="1" smtClean="0">
                <a:solidFill>
                  <a:srgbClr val="FFFF00"/>
                </a:solidFill>
              </a:rPr>
              <a:t>Веве</a:t>
            </a:r>
            <a:r>
              <a:rPr lang="ru-RU" sz="1600" b="1" dirty="0" smtClean="0">
                <a:solidFill>
                  <a:srgbClr val="FFFF00"/>
                </a:solidFill>
              </a:rPr>
              <a:t> и похоронен на местном кладбище. В память о Чарли Чаплине на берегу Женевского озера установлен памятник. 1 марта 1978 года гроб с телом Чаплина был выкопан и похищен с целью получения выкупа[21]. Полиция арестовала преступников, и тело актёра было перезахоронено 17 мая1978 года под 6 футами (1,8 м) бетона, чтобы в будущем предотвратить подобные попытки. 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FFFF00"/>
                </a:solidFill>
              </a:rPr>
              <a:t>Чаплин был женат четыре раза, у него было 12 детей. Некоторые из них также пробовали себя в качестве актёров, в частности широкую известность как актриса </a:t>
            </a:r>
            <a:r>
              <a:rPr lang="ru-RU" sz="1600" b="1" dirty="0" err="1" smtClean="0">
                <a:solidFill>
                  <a:srgbClr val="FFFF00"/>
                </a:solidFill>
              </a:rPr>
              <a:t>получилаДжералдина</a:t>
            </a:r>
            <a:r>
              <a:rPr lang="ru-RU" sz="1600" b="1" dirty="0" smtClean="0">
                <a:solidFill>
                  <a:srgbClr val="FFFF00"/>
                </a:solidFill>
              </a:rPr>
              <a:t> Чаплин.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Картинка 15 из 1641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00174"/>
            <a:ext cx="3214695" cy="4286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Ранние годы в Англии </a:t>
            </a:r>
            <a:br>
              <a:rPr lang="ru-RU" b="1" i="1" dirty="0" smtClean="0"/>
            </a:br>
            <a:r>
              <a:rPr lang="ru-RU" b="1" i="1" dirty="0" smtClean="0"/>
              <a:t>          (1889—1909)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196752"/>
            <a:ext cx="4788024" cy="537552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5600" b="1" dirty="0" smtClean="0">
                <a:solidFill>
                  <a:srgbClr val="FFFF00"/>
                </a:solidFill>
              </a:rPr>
              <a:t>Чарли Чаплин родился 16 апреля 1889 года в Лондоне, в семье артистов мюзик-холла. Его родители — Чарльз Спенсер </a:t>
            </a:r>
            <a:r>
              <a:rPr lang="ru-RU" sz="5600" b="1" dirty="0" err="1" smtClean="0">
                <a:solidFill>
                  <a:srgbClr val="FFFF00"/>
                </a:solidFill>
              </a:rPr>
              <a:t>Чаплин-старший</a:t>
            </a:r>
            <a:r>
              <a:rPr lang="ru-RU" sz="5600" b="1" dirty="0" smtClean="0">
                <a:solidFill>
                  <a:srgbClr val="FFFF00"/>
                </a:solidFill>
              </a:rPr>
              <a:t> и </a:t>
            </a:r>
            <a:r>
              <a:rPr lang="ru-RU" sz="5600" b="1" dirty="0" err="1" smtClean="0">
                <a:solidFill>
                  <a:srgbClr val="FFFF00"/>
                </a:solidFill>
              </a:rPr>
              <a:t>Ханна</a:t>
            </a:r>
            <a:r>
              <a:rPr lang="ru-RU" sz="5600" b="1" dirty="0" smtClean="0">
                <a:solidFill>
                  <a:srgbClr val="FFFF00"/>
                </a:solidFill>
              </a:rPr>
              <a:t> Чаплин (на сцене Лили </a:t>
            </a:r>
            <a:r>
              <a:rPr lang="ru-RU" sz="5600" b="1" dirty="0" err="1" smtClean="0">
                <a:solidFill>
                  <a:srgbClr val="FFFF00"/>
                </a:solidFill>
              </a:rPr>
              <a:t>Герли</a:t>
            </a:r>
            <a:r>
              <a:rPr lang="ru-RU" sz="5600" b="1" dirty="0" smtClean="0">
                <a:solidFill>
                  <a:srgbClr val="FFFF00"/>
                </a:solidFill>
              </a:rPr>
              <a:t>) — были эстрадными актерами. Мать выступала с песнями и танцами в различных театрах, в том числе в антрепризе известных композиторов, авторов популярных оперетт — Джильберта и </a:t>
            </a:r>
            <a:r>
              <a:rPr lang="ru-RU" sz="5600" b="1" dirty="0" err="1" smtClean="0">
                <a:solidFill>
                  <a:srgbClr val="FFFF00"/>
                </a:solidFill>
              </a:rPr>
              <a:t>Салливена</a:t>
            </a:r>
            <a:r>
              <a:rPr lang="ru-RU" sz="5600" b="1" dirty="0" smtClean="0">
                <a:solidFill>
                  <a:srgbClr val="FFFF00"/>
                </a:solidFill>
              </a:rPr>
              <a:t>. Незадолго до свадьбы с Чаплином, </a:t>
            </a:r>
            <a:r>
              <a:rPr lang="ru-RU" sz="5600" b="1" dirty="0" err="1" smtClean="0">
                <a:solidFill>
                  <a:srgbClr val="FFFF00"/>
                </a:solidFill>
              </a:rPr>
              <a:t>Ханна</a:t>
            </a:r>
            <a:r>
              <a:rPr lang="ru-RU" sz="5600" b="1" dirty="0" smtClean="0">
                <a:solidFill>
                  <a:srgbClr val="FFFF00"/>
                </a:solidFill>
              </a:rPr>
              <a:t> родила Сидни Хилла, сводного брата Чарли, от некоего еврея по фамилии </a:t>
            </a:r>
            <a:r>
              <a:rPr lang="ru-RU" sz="5600" b="1" dirty="0" err="1" smtClean="0">
                <a:solidFill>
                  <a:srgbClr val="FFFF00"/>
                </a:solidFill>
              </a:rPr>
              <a:t>Хоукс</a:t>
            </a:r>
            <a:r>
              <a:rPr lang="ru-RU" sz="5600" b="1" dirty="0" smtClean="0">
                <a:solidFill>
                  <a:srgbClr val="FFFF00"/>
                </a:solidFill>
              </a:rPr>
              <a:t>. Позже Сидни была дана фамилия Чаплин, как у матери после замужества, брата и отчима. Чарли впервые выступил на сцене в 1894 году, в возрасте пяти лет, заменив в программе мюзик-холла свою мать, из-за проблем </a:t>
            </a:r>
            <a:r>
              <a:rPr lang="ru-RU" sz="5600" b="1" dirty="0" err="1" smtClean="0">
                <a:solidFill>
                  <a:srgbClr val="FFFF00"/>
                </a:solidFill>
              </a:rPr>
              <a:t>сгортанью</a:t>
            </a:r>
            <a:r>
              <a:rPr lang="ru-RU" sz="5600" b="1" dirty="0" smtClean="0">
                <a:solidFill>
                  <a:srgbClr val="FFFF00"/>
                </a:solidFill>
              </a:rPr>
              <a:t>, и позже она и вовсе потеряла голос, необходимый для певческой работы. Маленький Чарли сорвал овации зрителей, ставших бросать на сцену монетки и купюры. Он ещё сильнее покорил публику, став с детской непосредственностью собирать эти деньги прямо во время выступления, после чего вернулся на сцену и закончил песню из репертуара матери. На сцене </a:t>
            </a:r>
            <a:r>
              <a:rPr lang="ru-RU" sz="5600" b="1" dirty="0" err="1" smtClean="0">
                <a:solidFill>
                  <a:srgbClr val="FFFF00"/>
                </a:solidFill>
              </a:rPr>
              <a:t>Ханна</a:t>
            </a:r>
            <a:r>
              <a:rPr lang="ru-RU" sz="5600" b="1" dirty="0" smtClean="0">
                <a:solidFill>
                  <a:srgbClr val="FFFF00"/>
                </a:solidFill>
              </a:rPr>
              <a:t> больше не появлялась.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03244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аплин в фильме &quot;Великий диктатор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986256">
            <a:off x="933093" y="442597"/>
            <a:ext cx="357190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k1no.ru/Chaplin_The_Kid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252709">
            <a:off x="4959146" y="134986"/>
            <a:ext cx="2857520" cy="357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m6-tub.yandex.net/i?id=95336057-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8909">
            <a:off x="5549621" y="2583036"/>
            <a:ext cx="2969526" cy="3995395"/>
          </a:xfrm>
          <a:prstGeom prst="rect">
            <a:avLst/>
          </a:prstGeom>
          <a:noFill/>
        </p:spPr>
      </p:pic>
      <p:pic>
        <p:nvPicPr>
          <p:cNvPr id="8" name="Picture 2" descr="Картинка 30 из 1642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557673">
            <a:off x="793788" y="2204450"/>
            <a:ext cx="2881317" cy="432197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4786322"/>
            <a:ext cx="3786214" cy="157163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i="1" dirty="0" smtClean="0">
                <a:solidFill>
                  <a:srgbClr val="FFFF00"/>
                </a:solidFill>
              </a:rPr>
              <a:t>Презентацию подготовила</a:t>
            </a:r>
          </a:p>
          <a:p>
            <a:pPr algn="r">
              <a:buNone/>
            </a:pPr>
            <a:r>
              <a:rPr lang="ru-RU" sz="2000" i="1" dirty="0" smtClean="0">
                <a:solidFill>
                  <a:srgbClr val="FFFF00"/>
                </a:solidFill>
              </a:rPr>
              <a:t>Ученица 11 класса</a:t>
            </a:r>
          </a:p>
          <a:p>
            <a:pPr algn="r">
              <a:buNone/>
            </a:pPr>
            <a:r>
              <a:rPr lang="ru-RU" sz="2000" i="1" dirty="0" err="1" smtClean="0">
                <a:solidFill>
                  <a:srgbClr val="FFFF00"/>
                </a:solidFill>
              </a:rPr>
              <a:t>Советова</a:t>
            </a:r>
            <a:r>
              <a:rPr lang="ru-RU" sz="2000" i="1" dirty="0" smtClean="0">
                <a:solidFill>
                  <a:srgbClr val="FFFF00"/>
                </a:solidFill>
              </a:rPr>
              <a:t> Ольга</a:t>
            </a:r>
            <a:endParaRPr lang="ru-RU" sz="2000" i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67494"/>
            <a:ext cx="8786874" cy="21613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DeflateBottom">
              <a:avLst>
                <a:gd name="adj" fmla="val 6191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Картинка 71 из 1642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143116"/>
            <a:ext cx="3000396" cy="443534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476672"/>
            <a:ext cx="4517674" cy="6121012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FF00"/>
                </a:solidFill>
              </a:rPr>
              <a:t>В конце 1898 года Чаплин поступил в детскую танцевальную группу «Восемь ланкаширских парней»[13]. Интересно, что </a:t>
            </a:r>
            <a:r>
              <a:rPr lang="ru-RU" dirty="0" err="1" smtClean="0">
                <a:solidFill>
                  <a:srgbClr val="FFFF00"/>
                </a:solidFill>
              </a:rPr>
              <a:t>поздне́е</a:t>
            </a:r>
            <a:r>
              <a:rPr lang="ru-RU" dirty="0" smtClean="0">
                <a:solidFill>
                  <a:srgbClr val="FFFF00"/>
                </a:solidFill>
              </a:rPr>
              <a:t> критики называли фильмы Чаплина «фильм-балет». На рождество 1900 года «Ланкаширские парни» участвовали в пантомиме «Золушка»; Чаплин в костюме кошки впервые получил возможность рассмешить зрителей. Весной 1901 года Чаплин уходит из «Ланкаширских парней». Чарли редко посещал школу, работал продавцом газет, помощником врача, в типографии и т. д., но нигде подолгу не задерживался из-за малого возраста. В 1903 году он (в возрасте 14 лет) получил постоянную работу в театре и роль посыльного Билли в пьесе «Шерлок Холмс». В это время Чаплин был практически неграмотным. Когда ему вручили текст роли, он боялся, что его попросят прочитать вслух несколько абзацев. Роль ему помог выучить брат Сидни. В течение нескольких лет Чарли также играет в варьете. С 16 лет регулярно играл на скрипке по 4—16 часов в день, брал уроки у театрального дирижёра, или его знакомых.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FF00"/>
                </a:solidFill>
              </a:rPr>
              <a:t>21 февраля 1908 года получает место актёра в театральном предприятии Фреда Карно, которое поставляло готовые скетчи и пантомимы для целого ряда мюзик-холлов, и вскоре становится одним из ключевых актёров в ряде постановок (некоторые из них он позже адаптировал для экрана</a:t>
            </a:r>
            <a:r>
              <a:rPr lang="ru-RU" dirty="0" smtClean="0"/>
              <a:t>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032447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Первые годы в США </a:t>
            </a:r>
            <a:br>
              <a:rPr lang="ru-RU" b="1" i="1" dirty="0" smtClean="0"/>
            </a:br>
            <a:r>
              <a:rPr lang="ru-RU" b="1" i="1" dirty="0" smtClean="0"/>
              <a:t>(1910—1913)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556792"/>
            <a:ext cx="4464496" cy="51845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Чаплин с труппой Карно был на гастролях в США с сентября 1910 года по июнь 1912 года. В 1912 году он на пять месяцев возвращается в Англию, а 2 октября вновь вместе с труппой Карно он приехал в США, и на сей раз принял решение остаться в этой стране. Чаплин делил одну комнату с Артуром </a:t>
            </a:r>
            <a:r>
              <a:rPr lang="ru-RU" sz="1400" b="1" dirty="0" err="1" smtClean="0">
                <a:solidFill>
                  <a:srgbClr val="FFFF00"/>
                </a:solidFill>
              </a:rPr>
              <a:t>Стенли</a:t>
            </a:r>
            <a:r>
              <a:rPr lang="ru-RU" sz="1400" b="1" dirty="0" smtClean="0">
                <a:solidFill>
                  <a:srgbClr val="FFFF00"/>
                </a:solidFill>
              </a:rPr>
              <a:t> </a:t>
            </a:r>
            <a:r>
              <a:rPr lang="ru-RU" sz="1400" b="1" dirty="0" err="1" smtClean="0">
                <a:solidFill>
                  <a:srgbClr val="FFFF00"/>
                </a:solidFill>
              </a:rPr>
              <a:t>Джефферсоном</a:t>
            </a:r>
            <a:r>
              <a:rPr lang="ru-RU" sz="1400" b="1" dirty="0" smtClean="0">
                <a:solidFill>
                  <a:srgbClr val="FFFF00"/>
                </a:solidFill>
              </a:rPr>
              <a:t>, который позже прославится под псевдонимом </a:t>
            </a:r>
            <a:r>
              <a:rPr lang="ru-RU" sz="1400" b="1" dirty="0" err="1" smtClean="0">
                <a:solidFill>
                  <a:srgbClr val="FFFF00"/>
                </a:solidFill>
              </a:rPr>
              <a:t>Стэн</a:t>
            </a:r>
            <a:r>
              <a:rPr lang="ru-RU" sz="1400" b="1" dirty="0" smtClean="0">
                <a:solidFill>
                  <a:srgbClr val="FFFF00"/>
                </a:solidFill>
              </a:rPr>
              <a:t> </a:t>
            </a:r>
            <a:r>
              <a:rPr lang="ru-RU" sz="1400" b="1" dirty="0" err="1" smtClean="0">
                <a:solidFill>
                  <a:srgbClr val="FFFF00"/>
                </a:solidFill>
              </a:rPr>
              <a:t>Лорел</a:t>
            </a:r>
            <a:r>
              <a:rPr lang="ru-RU" sz="1400" b="1" dirty="0" smtClean="0">
                <a:solidFill>
                  <a:srgbClr val="FFFF00"/>
                </a:solidFill>
              </a:rPr>
              <a:t>. Во время одного из выступлений Чаплина заметил кинопродюсер Мак </a:t>
            </a:r>
            <a:r>
              <a:rPr lang="ru-RU" sz="1400" b="1" dirty="0" err="1" smtClean="0">
                <a:solidFill>
                  <a:srgbClr val="FFFF00"/>
                </a:solidFill>
              </a:rPr>
              <a:t>Сеннет</a:t>
            </a:r>
            <a:r>
              <a:rPr lang="ru-RU" sz="1400" b="1" dirty="0" smtClean="0">
                <a:solidFill>
                  <a:srgbClr val="FFFF00"/>
                </a:solidFill>
              </a:rPr>
              <a:t>. Игра Чарли понравилась Маку, и он пригласил артиста на работу в свою студию «</a:t>
            </a:r>
            <a:r>
              <a:rPr lang="ru-RU" sz="1400" b="1" dirty="0" err="1" smtClean="0">
                <a:solidFill>
                  <a:srgbClr val="FFFF00"/>
                </a:solidFill>
              </a:rPr>
              <a:t>Кистоун</a:t>
            </a:r>
            <a:r>
              <a:rPr lang="ru-RU" sz="1400" b="1" dirty="0" smtClean="0">
                <a:solidFill>
                  <a:srgbClr val="FFFF00"/>
                </a:solidFill>
              </a:rPr>
              <a:t>» (</a:t>
            </a:r>
            <a:r>
              <a:rPr lang="ru-RU" sz="1400" b="1" dirty="0" err="1" smtClean="0">
                <a:solidFill>
                  <a:srgbClr val="FFFF00"/>
                </a:solidFill>
              </a:rPr>
              <a:t>en:Keystone</a:t>
            </a:r>
            <a:r>
              <a:rPr lang="ru-RU" sz="1400" b="1" dirty="0" smtClean="0">
                <a:solidFill>
                  <a:srgbClr val="FFFF00"/>
                </a:solidFill>
              </a:rPr>
              <a:t> </a:t>
            </a:r>
            <a:r>
              <a:rPr lang="ru-RU" sz="1400" b="1" dirty="0" err="1" smtClean="0">
                <a:solidFill>
                  <a:srgbClr val="FFFF00"/>
                </a:solidFill>
              </a:rPr>
              <a:t>Studios</a:t>
            </a:r>
            <a:r>
              <a:rPr lang="ru-RU" sz="1400" b="1" dirty="0" smtClean="0">
                <a:solidFill>
                  <a:srgbClr val="FFFF00"/>
                </a:solidFill>
              </a:rPr>
              <a:t>). 23 сентября 1913 года Чаплин заключил контракт с «</a:t>
            </a:r>
            <a:r>
              <a:rPr lang="ru-RU" sz="1400" b="1" dirty="0" err="1" smtClean="0">
                <a:solidFill>
                  <a:srgbClr val="FFFF00"/>
                </a:solidFill>
              </a:rPr>
              <a:t>Кистоун</a:t>
            </a:r>
            <a:r>
              <a:rPr lang="ru-RU" sz="1400" b="1" dirty="0" smtClean="0">
                <a:solidFill>
                  <a:srgbClr val="FFFF00"/>
                </a:solidFill>
              </a:rPr>
              <a:t>» </a:t>
            </a:r>
            <a:r>
              <a:rPr lang="ru-RU" sz="1400" b="1" dirty="0" err="1" smtClean="0">
                <a:solidFill>
                  <a:srgbClr val="FFFF00"/>
                </a:solidFill>
              </a:rPr>
              <a:t>с</a:t>
            </a:r>
            <a:r>
              <a:rPr lang="ru-RU" sz="1400" b="1" dirty="0" smtClean="0">
                <a:solidFill>
                  <a:srgbClr val="FFFF00"/>
                </a:solidFill>
              </a:rPr>
              <a:t> жалованием в 150 долларов в неделю. Первоначально молодому актёру было трудно приспособиться к новым для него требованиям кинематографа. После первого фильма </a:t>
            </a:r>
            <a:r>
              <a:rPr lang="ru-RU" sz="1400" b="1" dirty="0" err="1" smtClean="0">
                <a:solidFill>
                  <a:srgbClr val="FFFF00"/>
                </a:solidFill>
              </a:rPr>
              <a:t>Сеннетт</a:t>
            </a:r>
            <a:r>
              <a:rPr lang="ru-RU" sz="1400" b="1" dirty="0" smtClean="0">
                <a:solidFill>
                  <a:srgbClr val="FFFF00"/>
                </a:solidFill>
              </a:rPr>
              <a:t> даже признавался, что решение взять в команду Чаплина было </a:t>
            </a:r>
            <a:r>
              <a:rPr lang="ru-RU" sz="1400" b="1" dirty="0" smtClean="0">
                <a:solidFill>
                  <a:srgbClr val="FFFF00"/>
                </a:solidFill>
              </a:rPr>
              <a:t>ошибочным</a:t>
            </a:r>
            <a:endParaRPr lang="ru-RU" sz="14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2003"/>
            <a:ext cx="468178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Деятельность (1919—1939)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196752"/>
            <a:ext cx="4229072" cy="530408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5600" b="1" dirty="0" smtClean="0">
                <a:solidFill>
                  <a:srgbClr val="FFFF00"/>
                </a:solidFill>
              </a:rPr>
              <a:t>Со временем Чаплин решил обрести творческую самостоятельность и в 1919 году основал студию «</a:t>
            </a:r>
            <a:r>
              <a:rPr lang="ru-RU" sz="5600" b="1" dirty="0" err="1" smtClean="0">
                <a:solidFill>
                  <a:srgbClr val="FFFF00"/>
                </a:solidFill>
              </a:rPr>
              <a:t>Юнайтед</a:t>
            </a:r>
            <a:r>
              <a:rPr lang="ru-RU" sz="5600" b="1" dirty="0" smtClean="0">
                <a:solidFill>
                  <a:srgbClr val="FFFF00"/>
                </a:solidFill>
              </a:rPr>
              <a:t> </a:t>
            </a:r>
            <a:r>
              <a:rPr lang="ru-RU" sz="5600" b="1" dirty="0" err="1" smtClean="0">
                <a:solidFill>
                  <a:srgbClr val="FFFF00"/>
                </a:solidFill>
              </a:rPr>
              <a:t>Артистс</a:t>
            </a:r>
            <a:r>
              <a:rPr lang="ru-RU" sz="5600" b="1" dirty="0" smtClean="0">
                <a:solidFill>
                  <a:srgbClr val="FFFF00"/>
                </a:solidFill>
              </a:rPr>
              <a:t>» совместно с Мэри </a:t>
            </a:r>
            <a:r>
              <a:rPr lang="ru-RU" sz="5600" b="1" dirty="0" err="1" smtClean="0">
                <a:solidFill>
                  <a:srgbClr val="FFFF00"/>
                </a:solidFill>
              </a:rPr>
              <a:t>Пикфорд</a:t>
            </a:r>
            <a:r>
              <a:rPr lang="ru-RU" sz="5600" b="1" dirty="0" smtClean="0">
                <a:solidFill>
                  <a:srgbClr val="FFFF00"/>
                </a:solidFill>
              </a:rPr>
              <a:t>, Дугласом </a:t>
            </a:r>
            <a:r>
              <a:rPr lang="ru-RU" sz="5600" b="1" dirty="0" err="1" smtClean="0">
                <a:solidFill>
                  <a:srgbClr val="FFFF00"/>
                </a:solidFill>
              </a:rPr>
              <a:t>Фэрбэнксом</a:t>
            </a:r>
            <a:r>
              <a:rPr lang="ru-RU" sz="5600" b="1" dirty="0" smtClean="0">
                <a:solidFill>
                  <a:srgbClr val="FFFF00"/>
                </a:solidFill>
              </a:rPr>
              <a:t> </a:t>
            </a:r>
            <a:r>
              <a:rPr lang="ru-RU" sz="5600" b="1" dirty="0" err="1" smtClean="0">
                <a:solidFill>
                  <a:srgbClr val="FFFF00"/>
                </a:solidFill>
              </a:rPr>
              <a:t>иДэвидом</a:t>
            </a:r>
            <a:r>
              <a:rPr lang="ru-RU" sz="5600" b="1" dirty="0" smtClean="0">
                <a:solidFill>
                  <a:srgbClr val="FFFF00"/>
                </a:solidFill>
              </a:rPr>
              <a:t> У. </a:t>
            </a:r>
            <a:r>
              <a:rPr lang="ru-RU" sz="5600" b="1" dirty="0" err="1" smtClean="0">
                <a:solidFill>
                  <a:srgbClr val="FFFF00"/>
                </a:solidFill>
              </a:rPr>
              <a:t>Гриффитом</a:t>
            </a:r>
            <a:r>
              <a:rPr lang="ru-RU" sz="5600" b="1" dirty="0" smtClean="0">
                <a:solidFill>
                  <a:srgbClr val="FFFF00"/>
                </a:solidFill>
              </a:rPr>
              <a:t>.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FFFF00"/>
                </a:solidFill>
              </a:rPr>
              <a:t>В 1921 году Чаплин совершил путешествие в Европу на лайнере «</a:t>
            </a:r>
            <a:r>
              <a:rPr lang="ru-RU" sz="5600" b="1" dirty="0" err="1" smtClean="0">
                <a:solidFill>
                  <a:srgbClr val="FFFF00"/>
                </a:solidFill>
              </a:rPr>
              <a:t>Олимпик</a:t>
            </a:r>
            <a:r>
              <a:rPr lang="ru-RU" sz="5600" b="1" dirty="0" smtClean="0">
                <a:solidFill>
                  <a:srgbClr val="FFFF00"/>
                </a:solidFill>
              </a:rPr>
              <a:t>», брате «Титаника»[20]. В Лондоне и Париже при его появлении собираются огромные толпы. За три первых дня в Лондоне Чаплин получил 73 000 писем. В Берлине его никто не знал, в послевоенной Германии фильмы Чаплина не показывались. Второй визит в Европу Чаплин совершил в 1931 году — во время премьеры фильма «Огни большого города». В третий раз Чаплин побывал в Европе в 1936 году во время показа фильма «Новые времена». До 1922 года Чаплин не имел собственного дома — жил в арендованных домах, гостиницах и клубе. В 1922 г. Чаплин построил свой дом в </a:t>
            </a:r>
            <a:r>
              <a:rPr lang="ru-RU" sz="5600" b="1" dirty="0" err="1" smtClean="0">
                <a:solidFill>
                  <a:srgbClr val="FFFF00"/>
                </a:solidFill>
              </a:rPr>
              <a:t>Беверли-Хиллс</a:t>
            </a:r>
            <a:r>
              <a:rPr lang="ru-RU" sz="5600" b="1" dirty="0" smtClean="0">
                <a:solidFill>
                  <a:srgbClr val="FFFF00"/>
                </a:solidFill>
              </a:rPr>
              <a:t>. В доме, кроме 40 комнат, были кинозал и </a:t>
            </a:r>
            <a:r>
              <a:rPr lang="ru-RU" sz="5600" b="1" dirty="0" err="1" smtClean="0">
                <a:solidFill>
                  <a:srgbClr val="FFFF00"/>
                </a:solidFill>
              </a:rPr>
              <a:t>орга́н</a:t>
            </a:r>
            <a:r>
              <a:rPr lang="ru-RU" sz="5600" b="1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" y="1143000"/>
            <a:ext cx="45624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Начало гонений в США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48" y="1071546"/>
            <a:ext cx="7429552" cy="521497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В 1952 году Чаплин создаёт фильм «Огни рампы» — рассказ о судьбе творческого человека и о творчестве вообще. 17 сентября 1952 года Чаплин отправился в Лондон на мировую премьеру «Огней рампы», и глава ФБР Эдгар Гувер добился от иммиграционных властей запрета на обратный въезд актёра в страну. Чаплин поселился </a:t>
            </a:r>
            <a:r>
              <a:rPr lang="ru-RU" b="1" dirty="0" err="1" smtClean="0">
                <a:solidFill>
                  <a:srgbClr val="FFFF00"/>
                </a:solidFill>
              </a:rPr>
              <a:t>вШвейцарии</a:t>
            </a:r>
            <a:r>
              <a:rPr lang="ru-RU" b="1" dirty="0" smtClean="0">
                <a:solidFill>
                  <a:srgbClr val="FFFF00"/>
                </a:solidFill>
              </a:rPr>
              <a:t>, в городке </a:t>
            </a:r>
            <a:r>
              <a:rPr lang="ru-RU" b="1" dirty="0" err="1" smtClean="0">
                <a:solidFill>
                  <a:srgbClr val="FFFF00"/>
                </a:solidFill>
              </a:rPr>
              <a:t>Веве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7652" name="Picture 4" descr="http://charlie-chaplin.narod.ru/charl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08"/>
            <a:ext cx="1759678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 smtClean="0"/>
              <a:t>Последние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1988840"/>
            <a:ext cx="3322712" cy="4465968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3400" b="1" dirty="0" smtClean="0">
                <a:solidFill>
                  <a:srgbClr val="FFFF00"/>
                </a:solidFill>
              </a:rPr>
              <a:t>В Швейцарии Чаплин пишет музыку к своим старым немым фильмам, озвучивает фильм «Золотая лихорадка».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FFFF00"/>
                </a:solidFill>
              </a:rPr>
              <a:t>Актёр был награждён советской Международной премией Мира в 1954 году.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FFFF00"/>
                </a:solidFill>
              </a:rPr>
              <a:t>В своём фильме «Король в Нью-Йорке» (1957) Чаплин всё ещё сам играет главную роль.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FFFF00"/>
                </a:solidFill>
              </a:rPr>
              <a:t>В 1964 году Чаплин издал свои мемуары, которые легли в основу биографического художественного фильма «Чаплин» (1992).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FFFF00"/>
                </a:solidFill>
              </a:rPr>
              <a:t>Последний фильм «Графиня из Гонконга» Чаплин ставит по своему сценарию в 1967 году; главные роли в фильме исполнили </a:t>
            </a:r>
            <a:r>
              <a:rPr lang="ru-RU" sz="3400" b="1" dirty="0" err="1" smtClean="0">
                <a:solidFill>
                  <a:srgbClr val="FFFF00"/>
                </a:solidFill>
              </a:rPr>
              <a:t>Софи</a:t>
            </a:r>
            <a:r>
              <a:rPr lang="ru-RU" sz="3400" b="1" dirty="0" smtClean="0">
                <a:solidFill>
                  <a:srgbClr val="FFFF00"/>
                </a:solidFill>
              </a:rPr>
              <a:t> </a:t>
            </a:r>
            <a:r>
              <a:rPr lang="ru-RU" sz="3400" b="1" dirty="0" err="1" smtClean="0">
                <a:solidFill>
                  <a:srgbClr val="FFFF00"/>
                </a:solidFill>
              </a:rPr>
              <a:t>Лорен</a:t>
            </a:r>
            <a:r>
              <a:rPr lang="ru-RU" sz="3400" b="1" dirty="0" smtClean="0">
                <a:solidFill>
                  <a:srgbClr val="FFFF00"/>
                </a:solidFill>
              </a:rPr>
              <a:t> и </a:t>
            </a:r>
            <a:r>
              <a:rPr lang="ru-RU" sz="3400" b="1" dirty="0" err="1" smtClean="0">
                <a:solidFill>
                  <a:srgbClr val="FFFF00"/>
                </a:solidFill>
              </a:rPr>
              <a:t>Марлон</a:t>
            </a:r>
            <a:r>
              <a:rPr lang="ru-RU" sz="3400" b="1" dirty="0" smtClean="0">
                <a:solidFill>
                  <a:srgbClr val="FFFF00"/>
                </a:solidFill>
              </a:rPr>
              <a:t> </a:t>
            </a:r>
            <a:r>
              <a:rPr lang="ru-RU" sz="3400" b="1" dirty="0" err="1" smtClean="0">
                <a:solidFill>
                  <a:srgbClr val="FFFF00"/>
                </a:solidFill>
              </a:rPr>
              <a:t>Брандо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" y="1988840"/>
            <a:ext cx="5287086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Последователи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700808"/>
            <a:ext cx="3466728" cy="47540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5600" b="1" dirty="0" smtClean="0">
                <a:solidFill>
                  <a:srgbClr val="FFFF00"/>
                </a:solidFill>
              </a:rPr>
              <a:t>Несмотря на то, что немое кино уступило место звуковому, актёрская и режиссёрская техника Чаплина оказала значительное влияние на многих комических актёров. Наиболее заметно это влияние прослеживается в творчестве французского актёра и режиссёра Жака Тати, который снимал звуковые фильмы, широко и с большим успехом используя приёмы немого кино (например, «Каникулы господина </a:t>
            </a:r>
            <a:r>
              <a:rPr lang="ru-RU" sz="5600" b="1" dirty="0" err="1" smtClean="0">
                <a:solidFill>
                  <a:srgbClr val="FFFF00"/>
                </a:solidFill>
              </a:rPr>
              <a:t>Юло</a:t>
            </a:r>
            <a:r>
              <a:rPr lang="ru-RU" sz="5600" b="1" dirty="0" smtClean="0">
                <a:solidFill>
                  <a:srgbClr val="FFFF00"/>
                </a:solidFill>
              </a:rPr>
              <a:t>»). Образ Чарли чётко прослеживается в творчестве советского клоуна Карандаша. Своеобразным последователем Чаплина можно также считать гонконгского актёра и мастера боевых искусств Джеки Чана, который использует отточенную трюковую технику для создания целых каскадов комедийных </a:t>
            </a:r>
            <a:r>
              <a:rPr lang="ru-RU" sz="5600" b="1" dirty="0" smtClean="0">
                <a:solidFill>
                  <a:srgbClr val="FFFF00"/>
                </a:solidFill>
              </a:rPr>
              <a:t>ситуац</a:t>
            </a:r>
            <a:r>
              <a:rPr lang="ru-RU" sz="5600" b="1" dirty="0" smtClean="0">
                <a:solidFill>
                  <a:srgbClr val="FFFF00"/>
                </a:solidFill>
              </a:rPr>
              <a:t>иях</a:t>
            </a:r>
            <a:endParaRPr lang="ru-RU" sz="5600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5220072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603650">
            <a:off x="767411" y="1437777"/>
            <a:ext cx="8229600" cy="4572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sz="8000" dirty="0" smtClean="0">
                <a:ln w="900" cmpd="sng">
                  <a:solidFill>
                    <a:srgbClr val="0F6FC6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rgbClr val="0F6FC6">
                      <a:satMod val="190000"/>
                      <a:tint val="100000"/>
                      <a:alpha val="74000"/>
                    </a:srgbClr>
                  </a:innerShdw>
                </a:effectLst>
                <a:ea typeface="+mj-ea"/>
                <a:cs typeface="+mj-cs"/>
              </a:rPr>
              <a:t>Отношения с женщинами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130</TotalTime>
  <Words>170</Words>
  <Application>Microsoft Office PowerPoint</Application>
  <PresentationFormat>Экран (4:3)</PresentationFormat>
  <Paragraphs>77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Яркая</vt:lpstr>
      <vt:lpstr>Чарли Чаплин</vt:lpstr>
      <vt:lpstr>Ранние годы в Англии            (1889—1909) </vt:lpstr>
      <vt:lpstr>Презентация PowerPoint</vt:lpstr>
      <vt:lpstr>Первые годы в США  (1910—1913) </vt:lpstr>
      <vt:lpstr>Деятельность (1919—1939) </vt:lpstr>
      <vt:lpstr>Начало гонений в США </vt:lpstr>
      <vt:lpstr>Последние работы </vt:lpstr>
      <vt:lpstr>Последователи </vt:lpstr>
      <vt:lpstr>Презентация PowerPoint</vt:lpstr>
      <vt:lpstr>Хетти Келли </vt:lpstr>
      <vt:lpstr>Эдна Пёрвиэнс </vt:lpstr>
      <vt:lpstr>Милдред Харрис </vt:lpstr>
      <vt:lpstr>Лита Грей </vt:lpstr>
      <vt:lpstr>Полетт Годдар </vt:lpstr>
      <vt:lpstr>Уна О’Нил </vt:lpstr>
      <vt:lpstr>Презентация PowerPoint</vt:lpstr>
      <vt:lpstr>Презентация PowerPoint</vt:lpstr>
      <vt:lpstr>Презентация PowerPoint</vt:lpstr>
      <vt:lpstr>«Реабилитация» и смерть </vt:lpstr>
      <vt:lpstr>Презентация PowerPoint</vt:lpstr>
      <vt:lpstr>Спасибо за внимание!</vt:lpstr>
    </vt:vector>
  </TitlesOfParts>
  <Company>СКО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Чарли Чаплин</dc:title>
  <dc:creator>СКО</dc:creator>
  <cp:lastModifiedBy>Джон Три Вольта</cp:lastModifiedBy>
  <cp:revision>16</cp:revision>
  <dcterms:created xsi:type="dcterms:W3CDTF">2011-03-23T15:11:23Z</dcterms:created>
  <dcterms:modified xsi:type="dcterms:W3CDTF">2011-03-24T17:57:56Z</dcterms:modified>
</cp:coreProperties>
</file>