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ng" ContentType="image/png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hyperlink" Target="normacs://normacs.ru/VRF0?dob=42401.000000&amp;amp;dol=42472.393484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32"/>
            <a:ext cx="7322724" cy="10394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5310" y="5425566"/>
            <a:ext cx="26028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75" b="1">
                <a:latin typeface="Arial"/>
                <a:cs typeface="Arial"/>
              </a:rPr>
              <a:t>СТО</a:t>
            </a:r>
            <a:r>
              <a:rPr dirty="0" sz="2000" spc="-170" b="1">
                <a:latin typeface="Arial"/>
                <a:cs typeface="Arial"/>
              </a:rPr>
              <a:t> </a:t>
            </a:r>
            <a:r>
              <a:rPr dirty="0" sz="2000" spc="-95" b="1">
                <a:latin typeface="Arial"/>
                <a:cs typeface="Arial"/>
              </a:rPr>
              <a:t>36554501-054-2017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7095" cy="9173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После установки анкерных свай необходимо производить испытания контрольных  свай выдергивающими нагрузками. </a:t>
            </a:r>
            <a:r>
              <a:rPr dirty="0" sz="1200">
                <a:latin typeface="Times New Roman"/>
                <a:cs typeface="Times New Roman"/>
              </a:rPr>
              <a:t>Путем подбора </a:t>
            </a:r>
            <a:r>
              <a:rPr dirty="0" sz="1200" spc="-5">
                <a:latin typeface="Times New Roman"/>
                <a:cs typeface="Times New Roman"/>
              </a:rPr>
              <a:t>поперечных размеров ствола,  </a:t>
            </a:r>
            <a:r>
              <a:rPr dirty="0" sz="1200">
                <a:latin typeface="Times New Roman"/>
                <a:cs typeface="Times New Roman"/>
              </a:rPr>
              <a:t>открытой </a:t>
            </a:r>
            <a:r>
              <a:rPr dirty="0" sz="1200" spc="-5">
                <a:latin typeface="Times New Roman"/>
                <a:cs typeface="Times New Roman"/>
              </a:rPr>
              <a:t>поверхности наконечника </a:t>
            </a:r>
            <a:r>
              <a:rPr dirty="0" sz="1200">
                <a:latin typeface="Times New Roman"/>
                <a:cs typeface="Times New Roman"/>
              </a:rPr>
              <a:t>и скважины </a:t>
            </a:r>
            <a:r>
              <a:rPr dirty="0" sz="1200" spc="-5">
                <a:latin typeface="Times New Roman"/>
                <a:cs typeface="Times New Roman"/>
              </a:rPr>
              <a:t>можно обеспечить </a:t>
            </a:r>
            <a:r>
              <a:rPr dirty="0" sz="1200" spc="-10">
                <a:latin typeface="Times New Roman"/>
                <a:cs typeface="Times New Roman"/>
              </a:rPr>
              <a:t>необходимую  </a:t>
            </a:r>
            <a:r>
              <a:rPr dirty="0" sz="1200" spc="-5">
                <a:latin typeface="Times New Roman"/>
                <a:cs typeface="Times New Roman"/>
              </a:rPr>
              <a:t>несущую способность предлагаемой анкерной сваи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любых грунтах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минимальными  затратами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изготовление </a:t>
            </a:r>
            <a:r>
              <a:rPr dirty="0" sz="1200">
                <a:latin typeface="Times New Roman"/>
                <a:cs typeface="Times New Roman"/>
              </a:rPr>
              <a:t>таких </a:t>
            </a:r>
            <a:r>
              <a:rPr dirty="0" sz="1200" spc="-5">
                <a:latin typeface="Times New Roman"/>
                <a:cs typeface="Times New Roman"/>
              </a:rPr>
              <a:t>свай.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2.2 Железобетонные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сваи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8255" indent="4876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Железобетонные сваи следует применять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строительстве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достаточно  освоенных </a:t>
            </a:r>
            <a:r>
              <a:rPr dirty="0" sz="1200" spc="-10">
                <a:latin typeface="Times New Roman"/>
                <a:cs typeface="Times New Roman"/>
              </a:rPr>
              <a:t>участках (как </a:t>
            </a:r>
            <a:r>
              <a:rPr dirty="0" sz="1200" spc="-5">
                <a:latin typeface="Times New Roman"/>
                <a:cs typeface="Times New Roman"/>
              </a:rPr>
              <a:t>правило,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ближайших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баз стройиндустрии районах)  преимущественно </a:t>
            </a:r>
            <a:r>
              <a:rPr dirty="0" sz="1200">
                <a:latin typeface="Times New Roman"/>
                <a:cs typeface="Times New Roman"/>
              </a:rPr>
              <a:t>под жилые и </a:t>
            </a:r>
            <a:r>
              <a:rPr dirty="0" sz="1200" spc="-5">
                <a:latin typeface="Times New Roman"/>
                <a:cs typeface="Times New Roman"/>
              </a:rPr>
              <a:t>производственные здания крупнопанельного </a:t>
            </a:r>
            <a:r>
              <a:rPr dirty="0" sz="1200" spc="-10">
                <a:latin typeface="Times New Roman"/>
                <a:cs typeface="Times New Roman"/>
              </a:rPr>
              <a:t>или  </a:t>
            </a:r>
            <a:r>
              <a:rPr dirty="0" sz="1200" spc="-5">
                <a:latin typeface="Times New Roman"/>
                <a:cs typeface="Times New Roman"/>
              </a:rPr>
              <a:t>каменного типа.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Сваи железобетонные квадратного </a:t>
            </a:r>
            <a:r>
              <a:rPr dirty="0" sz="1200">
                <a:latin typeface="Times New Roman"/>
                <a:cs typeface="Times New Roman"/>
              </a:rPr>
              <a:t>сплошного </a:t>
            </a:r>
            <a:r>
              <a:rPr dirty="0" sz="1200" spc="-5">
                <a:latin typeface="Times New Roman"/>
                <a:cs typeface="Times New Roman"/>
              </a:rPr>
              <a:t>сечения </a:t>
            </a:r>
            <a:r>
              <a:rPr dirty="0" sz="1200">
                <a:latin typeface="Times New Roman"/>
                <a:cs typeface="Times New Roman"/>
              </a:rPr>
              <a:t>с поперечным  </a:t>
            </a:r>
            <a:r>
              <a:rPr dirty="0" sz="1200" spc="-5">
                <a:latin typeface="Times New Roman"/>
                <a:cs typeface="Times New Roman"/>
              </a:rPr>
              <a:t>армированием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ствола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ТУ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5817-007-75457705-2016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предназначены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для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строительства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реконструкции фундаментов зданий </a:t>
            </a:r>
            <a:r>
              <a:rPr dirty="0" sz="1200">
                <a:latin typeface="Times New Roman"/>
                <a:cs typeface="Times New Roman"/>
              </a:rPr>
              <a:t>различного </a:t>
            </a:r>
            <a:r>
              <a:rPr dirty="0" sz="1200" spc="-5">
                <a:latin typeface="Times New Roman"/>
                <a:cs typeface="Times New Roman"/>
              </a:rPr>
              <a:t>назначения, </a:t>
            </a:r>
            <a:r>
              <a:rPr dirty="0" sz="1200">
                <a:latin typeface="Times New Roman"/>
                <a:cs typeface="Times New Roman"/>
              </a:rPr>
              <a:t>опор </a:t>
            </a:r>
            <a:r>
              <a:rPr dirty="0" sz="1200" spc="-5">
                <a:latin typeface="Times New Roman"/>
                <a:cs typeface="Times New Roman"/>
              </a:rPr>
              <a:t>мостов, магистральных  трубопроводов, высоковольтных линий электропередач (ВЛ), антенно-мачтовых  сооружений (АМС), </a:t>
            </a:r>
            <a:r>
              <a:rPr dirty="0" sz="1200">
                <a:latin typeface="Times New Roman"/>
                <a:cs typeface="Times New Roman"/>
              </a:rPr>
              <a:t>открытых </a:t>
            </a:r>
            <a:r>
              <a:rPr dirty="0" sz="1200" spc="-5">
                <a:latin typeface="Times New Roman"/>
                <a:cs typeface="Times New Roman"/>
              </a:rPr>
              <a:t>распределительных устройств (ОРУ), линий связи </a:t>
            </a:r>
            <a:r>
              <a:rPr dirty="0" sz="1200">
                <a:latin typeface="Times New Roman"/>
                <a:cs typeface="Times New Roman"/>
              </a:rPr>
              <a:t>(ЛС),  </a:t>
            </a:r>
            <a:r>
              <a:rPr dirty="0" sz="1200" spc="-5">
                <a:latin typeface="Times New Roman"/>
                <a:cs typeface="Times New Roman"/>
              </a:rPr>
              <a:t>машин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механизмов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динамическими нагрузками </a:t>
            </a:r>
            <a:r>
              <a:rPr dirty="0" sz="1200">
                <a:latin typeface="Times New Roman"/>
                <a:cs typeface="Times New Roman"/>
              </a:rPr>
              <a:t>и других </a:t>
            </a:r>
            <a:r>
              <a:rPr dirty="0" sz="1200" spc="-5">
                <a:latin typeface="Times New Roman"/>
                <a:cs typeface="Times New Roman"/>
              </a:rPr>
              <a:t>сооружений, </a:t>
            </a:r>
            <a:r>
              <a:rPr dirty="0" sz="1200">
                <a:latin typeface="Times New Roman"/>
                <a:cs typeface="Times New Roman"/>
              </a:rPr>
              <a:t>в том </a:t>
            </a:r>
            <a:r>
              <a:rPr dirty="0" sz="1200" spc="-5">
                <a:latin typeface="Times New Roman"/>
                <a:cs typeface="Times New Roman"/>
              </a:rPr>
              <a:t>числе  временных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краткосрочных объектов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проектной </a:t>
            </a:r>
            <a:r>
              <a:rPr dirty="0" sz="1200">
                <a:latin typeface="Times New Roman"/>
                <a:cs typeface="Times New Roman"/>
              </a:rPr>
              <a:t>документацией,  </a:t>
            </a:r>
            <a:r>
              <a:rPr dirty="0" sz="1200" spc="-5">
                <a:latin typeface="Times New Roman"/>
                <a:cs typeface="Times New Roman"/>
              </a:rPr>
              <a:t>разработанной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утвержденной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установленном порядке, </a:t>
            </a:r>
            <a:r>
              <a:rPr dirty="0" sz="1200">
                <a:latin typeface="Times New Roman"/>
                <a:cs typeface="Times New Roman"/>
              </a:rPr>
              <a:t>в талых, с </a:t>
            </a:r>
            <a:r>
              <a:rPr dirty="0" sz="1200" spc="-5">
                <a:latin typeface="Times New Roman"/>
                <a:cs typeface="Times New Roman"/>
              </a:rPr>
              <a:t>сезонным  промерзанием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многолетнемерзлых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грунтах.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Противопучинные железобетонные сваи поставляются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нанесенной  противопучинной оболочкой ОСПТ «Reline» </a:t>
            </a:r>
            <a:r>
              <a:rPr dirty="0" sz="1200" spc="5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ствол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Также, возможно применение железобетонных свай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различным сериям </a:t>
            </a:r>
            <a:r>
              <a:rPr dirty="0" sz="1200">
                <a:latin typeface="Times New Roman"/>
                <a:cs typeface="Times New Roman"/>
              </a:rPr>
              <a:t>на  </a:t>
            </a:r>
            <a:r>
              <a:rPr dirty="0" sz="1200" spc="-5">
                <a:latin typeface="Times New Roman"/>
                <a:cs typeface="Times New Roman"/>
              </a:rPr>
              <a:t>железобетонные сваи </a:t>
            </a:r>
            <a:r>
              <a:rPr dirty="0" sz="1200">
                <a:latin typeface="Times New Roman"/>
                <a:cs typeface="Times New Roman"/>
              </a:rPr>
              <a:t>или по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19804 с использованием </a:t>
            </a:r>
            <a:r>
              <a:rPr dirty="0" sz="1200" spc="-5">
                <a:latin typeface="Times New Roman"/>
                <a:cs typeface="Times New Roman"/>
              </a:rPr>
              <a:t>оболочки противопучинной  серии ОСПТ «Reline» </a:t>
            </a:r>
            <a:r>
              <a:rPr dirty="0" sz="1200">
                <a:latin typeface="Times New Roman"/>
                <a:cs typeface="Times New Roman"/>
              </a:rPr>
              <a:t>по ТУ 2247-004-75457705-2014, </a:t>
            </a:r>
            <a:r>
              <a:rPr dirty="0" sz="1200" spc="-5">
                <a:latin typeface="Times New Roman"/>
                <a:cs typeface="Times New Roman"/>
              </a:rPr>
              <a:t>производства </a:t>
            </a:r>
            <a:r>
              <a:rPr dirty="0" sz="1200">
                <a:latin typeface="Times New Roman"/>
                <a:cs typeface="Times New Roman"/>
              </a:rPr>
              <a:t>УЗПТ </a:t>
            </a:r>
            <a:r>
              <a:rPr dirty="0" sz="1200" spc="-10">
                <a:latin typeface="Times New Roman"/>
                <a:cs typeface="Times New Roman"/>
              </a:rPr>
              <a:t>«Маяк».  </a:t>
            </a:r>
            <a:r>
              <a:rPr dirty="0" sz="1200">
                <a:latin typeface="Times New Roman"/>
                <a:cs typeface="Times New Roman"/>
              </a:rPr>
              <a:t>Устройство оболочки для таких </a:t>
            </a:r>
            <a:r>
              <a:rPr dirty="0" sz="1200" spc="-5">
                <a:latin typeface="Times New Roman"/>
                <a:cs typeface="Times New Roman"/>
              </a:rPr>
              <a:t>свай может производиться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непосредственно </a:t>
            </a:r>
            <a:r>
              <a:rPr dirty="0" sz="1200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строительной площадке.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585470" indent="-123189">
              <a:lnSpc>
                <a:spcPct val="100000"/>
              </a:lnSpc>
              <a:buAutoNum type="arabicPlain" startAt="3"/>
              <a:tabLst>
                <a:tab pos="58610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Основные положения по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проектированию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lain" startAt="3"/>
            </a:pPr>
            <a:endParaRPr sz="1150">
              <a:latin typeface="Times New Roman"/>
              <a:cs typeface="Times New Roman"/>
            </a:endParaRPr>
          </a:p>
          <a:p>
            <a:pPr algn="just" lvl="1" marL="12700" marR="6985" indent="449580">
              <a:lnSpc>
                <a:spcPts val="1380"/>
              </a:lnSpc>
              <a:buAutoNum type="arabicPeriod"/>
              <a:tabLst>
                <a:tab pos="770890" algn="l"/>
              </a:tabLst>
            </a:pPr>
            <a:r>
              <a:rPr dirty="0" sz="1200" spc="-5">
                <a:latin typeface="Times New Roman"/>
                <a:cs typeface="Times New Roman"/>
              </a:rPr>
              <a:t>Основания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фундаменты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 (далее «сооружения»),  возводимых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территории распространения многолетнемёрзлых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талых грунтов, следует  проектировать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основе результатов специальных инженерно-геокриологических  (инженерно-геологических, мерзлотных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гидрогеологических) изысканий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10">
                <a:latin typeface="Times New Roman"/>
                <a:cs typeface="Times New Roman"/>
              </a:rPr>
              <a:t>учетом  </a:t>
            </a:r>
            <a:r>
              <a:rPr dirty="0" sz="1200" spc="-5">
                <a:latin typeface="Times New Roman"/>
                <a:cs typeface="Times New Roman"/>
              </a:rPr>
              <a:t>конструктивных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технологических особенностей проектируемых </a:t>
            </a:r>
            <a:r>
              <a:rPr dirty="0" sz="1200">
                <a:latin typeface="Times New Roman"/>
                <a:cs typeface="Times New Roman"/>
              </a:rPr>
              <a:t>сооружений, </a:t>
            </a:r>
            <a:r>
              <a:rPr dirty="0" sz="1200" spc="-5">
                <a:latin typeface="Times New Roman"/>
                <a:cs typeface="Times New Roman"/>
              </a:rPr>
              <a:t>их  теплового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механического </a:t>
            </a:r>
            <a:r>
              <a:rPr dirty="0" sz="1200">
                <a:latin typeface="Times New Roman"/>
                <a:cs typeface="Times New Roman"/>
              </a:rPr>
              <a:t>взаимодействия с </a:t>
            </a:r>
            <a:r>
              <a:rPr dirty="0" sz="1200" spc="-5">
                <a:latin typeface="Times New Roman"/>
                <a:cs typeface="Times New Roman"/>
              </a:rPr>
              <a:t>грунтами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возможных  изменений геологических или геокриологических </a:t>
            </a:r>
            <a:r>
              <a:rPr dirty="0" sz="1200" spc="-10">
                <a:latin typeface="Times New Roman"/>
                <a:cs typeface="Times New Roman"/>
              </a:rPr>
              <a:t>условий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результате строительства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эксплуатации сооружений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освоения </a:t>
            </a:r>
            <a:r>
              <a:rPr dirty="0" sz="1200">
                <a:latin typeface="Times New Roman"/>
                <a:cs typeface="Times New Roman"/>
              </a:rPr>
              <a:t>территории, </a:t>
            </a:r>
            <a:r>
              <a:rPr dirty="0" sz="1200" spc="-5">
                <a:latin typeface="Times New Roman"/>
                <a:cs typeface="Times New Roman"/>
              </a:rPr>
              <a:t>устанавливаемых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данным  инженерных изысканий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прогнозных теплотехнических, </a:t>
            </a:r>
            <a:r>
              <a:rPr dirty="0" sz="1200">
                <a:latin typeface="Times New Roman"/>
                <a:cs typeface="Times New Roman"/>
              </a:rPr>
              <a:t>деформационных и  </a:t>
            </a:r>
            <a:r>
              <a:rPr dirty="0" sz="1200" spc="-5">
                <a:latin typeface="Times New Roman"/>
                <a:cs typeface="Times New Roman"/>
              </a:rPr>
              <a:t>прочностных расчетов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оснований.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958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69913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проектировании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на многолетнемёрзлых и </a:t>
            </a:r>
            <a:r>
              <a:rPr dirty="0" sz="1200" spc="-5">
                <a:latin typeface="Times New Roman"/>
                <a:cs typeface="Times New Roman"/>
              </a:rPr>
              <a:t>талых  грунтах следует учитывать </a:t>
            </a:r>
            <a:r>
              <a:rPr dirty="0" sz="1200">
                <a:latin typeface="Times New Roman"/>
                <a:cs typeface="Times New Roman"/>
              </a:rPr>
              <a:t>местные </a:t>
            </a:r>
            <a:r>
              <a:rPr dirty="0" sz="1200" spc="-5">
                <a:latin typeface="Times New Roman"/>
                <a:cs typeface="Times New Roman"/>
              </a:rPr>
              <a:t>условия </a:t>
            </a:r>
            <a:r>
              <a:rPr dirty="0" sz="1200">
                <a:latin typeface="Times New Roman"/>
                <a:cs typeface="Times New Roman"/>
              </a:rPr>
              <a:t>строительства, </a:t>
            </a: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к охране  </a:t>
            </a:r>
            <a:r>
              <a:rPr dirty="0" sz="1200" spc="-5">
                <a:latin typeface="Times New Roman"/>
                <a:cs typeface="Times New Roman"/>
              </a:rPr>
              <a:t>окружающей среды, </a:t>
            </a:r>
            <a:r>
              <a:rPr dirty="0" sz="1200">
                <a:latin typeface="Times New Roman"/>
                <a:cs typeface="Times New Roman"/>
              </a:rPr>
              <a:t>а также имеющийся опыт </a:t>
            </a:r>
            <a:r>
              <a:rPr dirty="0" sz="1200" spc="-5">
                <a:latin typeface="Times New Roman"/>
                <a:cs typeface="Times New Roman"/>
              </a:rPr>
              <a:t>проектирования, </a:t>
            </a:r>
            <a:r>
              <a:rPr dirty="0" sz="1200">
                <a:latin typeface="Times New Roman"/>
                <a:cs typeface="Times New Roman"/>
              </a:rPr>
              <a:t>строительства и  </a:t>
            </a:r>
            <a:r>
              <a:rPr dirty="0" sz="1200" spc="-5">
                <a:latin typeface="Times New Roman"/>
                <a:cs typeface="Times New Roman"/>
              </a:rPr>
              <a:t>эксплуатации сооружений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аналогичных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условиях.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Выбор </a:t>
            </a:r>
            <a:r>
              <a:rPr dirty="0" sz="1200">
                <a:latin typeface="Times New Roman"/>
                <a:cs typeface="Times New Roman"/>
              </a:rPr>
              <a:t>проектных </a:t>
            </a:r>
            <a:r>
              <a:rPr dirty="0" sz="1200" spc="-5">
                <a:latin typeface="Times New Roman"/>
                <a:cs typeface="Times New Roman"/>
              </a:rPr>
              <a:t>решений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следует </a:t>
            </a:r>
            <a:r>
              <a:rPr dirty="0" sz="1200">
                <a:latin typeface="Times New Roman"/>
                <a:cs typeface="Times New Roman"/>
              </a:rPr>
              <a:t>производить на  </a:t>
            </a:r>
            <a:r>
              <a:rPr dirty="0" sz="1200" spc="-5">
                <a:latin typeface="Times New Roman"/>
                <a:cs typeface="Times New Roman"/>
              </a:rPr>
              <a:t>основании технико-экономического сравнения возможных вариантов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оценкой по  приведенным затратам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надежности.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7730" cy="914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lvl="1" marL="12700" marR="6985" indent="448945">
              <a:lnSpc>
                <a:spcPts val="1380"/>
              </a:lnSpc>
              <a:spcBef>
                <a:spcPts val="5"/>
              </a:spcBef>
              <a:buAutoNum type="arabicPeriod" startAt="3"/>
              <a:tabLst>
                <a:tab pos="834390" algn="l"/>
              </a:tabLst>
            </a:pPr>
            <a:r>
              <a:rPr dirty="0" sz="1200" spc="-5">
                <a:latin typeface="Times New Roman"/>
                <a:cs typeface="Times New Roman"/>
              </a:rPr>
              <a:t>Инженерно-геокриологические изыскания </a:t>
            </a:r>
            <a:r>
              <a:rPr dirty="0" sz="1200" spc="-1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строительства должны  выполняться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порядке, установленном действующими </a:t>
            </a:r>
            <a:r>
              <a:rPr dirty="0" sz="1200">
                <a:latin typeface="Times New Roman"/>
                <a:cs typeface="Times New Roman"/>
              </a:rPr>
              <a:t>законодательными и  </a:t>
            </a:r>
            <a:r>
              <a:rPr dirty="0" sz="1200" spc="-5">
                <a:latin typeface="Times New Roman"/>
                <a:cs typeface="Times New Roman"/>
              </a:rPr>
              <a:t>нормативными актами Российской Федерации, </a:t>
            </a:r>
            <a:r>
              <a:rPr dirty="0" sz="1200">
                <a:latin typeface="Times New Roman"/>
                <a:cs typeface="Times New Roman"/>
              </a:rPr>
              <a:t>субъектов </a:t>
            </a:r>
            <a:r>
              <a:rPr dirty="0" sz="1200" spc="-5">
                <a:latin typeface="Times New Roman"/>
                <a:cs typeface="Times New Roman"/>
              </a:rPr>
              <a:t>Российской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Федерации.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8945">
              <a:lnSpc>
                <a:spcPts val="1380"/>
              </a:lnSpc>
              <a:buAutoNum type="arabicPeriod" startAt="3"/>
              <a:tabLst>
                <a:tab pos="72771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комплексном </a:t>
            </a:r>
            <a:r>
              <a:rPr dirty="0" sz="1200">
                <a:latin typeface="Times New Roman"/>
                <a:cs typeface="Times New Roman"/>
              </a:rPr>
              <a:t>проведении </a:t>
            </a:r>
            <a:r>
              <a:rPr dirty="0" sz="1200" spc="-5">
                <a:latin typeface="Times New Roman"/>
                <a:cs typeface="Times New Roman"/>
              </a:rPr>
              <a:t>изыскательских работ программу </a:t>
            </a:r>
            <a:r>
              <a:rPr dirty="0" sz="1200">
                <a:latin typeface="Times New Roman"/>
                <a:cs typeface="Times New Roman"/>
              </a:rPr>
              <a:t>инженерно-  </a:t>
            </a:r>
            <a:r>
              <a:rPr dirty="0" sz="1200" spc="-5">
                <a:latin typeface="Times New Roman"/>
                <a:cs typeface="Times New Roman"/>
              </a:rPr>
              <a:t>геологических изысканий следует увязывать </a:t>
            </a:r>
            <a:r>
              <a:rPr dirty="0" sz="1200">
                <a:latin typeface="Times New Roman"/>
                <a:cs typeface="Times New Roman"/>
              </a:rPr>
              <a:t>с программами </a:t>
            </a:r>
            <a:r>
              <a:rPr dirty="0" sz="1200" spc="-5">
                <a:latin typeface="Times New Roman"/>
                <a:cs typeface="Times New Roman"/>
              </a:rPr>
              <a:t>других видов изысканий </a:t>
            </a:r>
            <a:r>
              <a:rPr dirty="0" sz="1200" spc="-10">
                <a:latin typeface="Times New Roman"/>
                <a:cs typeface="Times New Roman"/>
              </a:rPr>
              <a:t>(в  </a:t>
            </a:r>
            <a:r>
              <a:rPr dirty="0" sz="1200" spc="-5">
                <a:latin typeface="Times New Roman"/>
                <a:cs typeface="Times New Roman"/>
              </a:rPr>
              <a:t>частности, инженерно-экологических) во избежание дублирования отдельных видов работ  (бурения, </a:t>
            </a:r>
            <a:r>
              <a:rPr dirty="0" sz="1200">
                <a:latin typeface="Times New Roman"/>
                <a:cs typeface="Times New Roman"/>
              </a:rPr>
              <a:t>отбора </a:t>
            </a:r>
            <a:r>
              <a:rPr dirty="0" sz="1200" spc="-5">
                <a:latin typeface="Times New Roman"/>
                <a:cs typeface="Times New Roman"/>
              </a:rPr>
              <a:t>образцов </a:t>
            </a:r>
            <a:r>
              <a:rPr dirty="0" sz="1200">
                <a:latin typeface="Times New Roman"/>
                <a:cs typeface="Times New Roman"/>
              </a:rPr>
              <a:t>и т.п.). </a:t>
            </a:r>
            <a:r>
              <a:rPr dirty="0" sz="1200" spc="-5">
                <a:latin typeface="Times New Roman"/>
                <a:cs typeface="Times New Roman"/>
              </a:rPr>
              <a:t>Инженерные изыскания должны </a:t>
            </a:r>
            <a:r>
              <a:rPr dirty="0" sz="1200">
                <a:latin typeface="Times New Roman"/>
                <a:cs typeface="Times New Roman"/>
              </a:rPr>
              <a:t>быть </a:t>
            </a:r>
            <a:r>
              <a:rPr dirty="0" sz="1200" spc="-5">
                <a:latin typeface="Times New Roman"/>
                <a:cs typeface="Times New Roman"/>
              </a:rPr>
              <a:t>основаны на  </a:t>
            </a:r>
            <a:r>
              <a:rPr dirty="0" sz="1200">
                <a:latin typeface="Times New Roman"/>
                <a:cs typeface="Times New Roman"/>
              </a:rPr>
              <a:t>обобщении </a:t>
            </a:r>
            <a:r>
              <a:rPr dirty="0" sz="1200" spc="-5">
                <a:latin typeface="Times New Roman"/>
                <a:cs typeface="Times New Roman"/>
              </a:rPr>
              <a:t>информации, охватывающей все виды изыскательских </a:t>
            </a:r>
            <a:r>
              <a:rPr dirty="0" sz="1200">
                <a:latin typeface="Times New Roman"/>
                <a:cs typeface="Times New Roman"/>
              </a:rPr>
              <a:t>работ, </a:t>
            </a:r>
            <a:r>
              <a:rPr dirty="0" sz="1200" spc="-5">
                <a:latin typeface="Times New Roman"/>
                <a:cs typeface="Times New Roman"/>
              </a:rPr>
              <a:t>выполненных </a:t>
            </a:r>
            <a:r>
              <a:rPr dirty="0" sz="1200">
                <a:latin typeface="Times New Roman"/>
                <a:cs typeface="Times New Roman"/>
              </a:rPr>
              <a:t>на  территории.</a:t>
            </a:r>
            <a:endParaRPr sz="1200">
              <a:latin typeface="Times New Roman"/>
              <a:cs typeface="Times New Roman"/>
            </a:endParaRPr>
          </a:p>
          <a:p>
            <a:pPr lvl="1" marL="12700" marR="6350" indent="448945">
              <a:lnSpc>
                <a:spcPts val="1380"/>
              </a:lnSpc>
              <a:buAutoNum type="arabicPeriod" startAt="3"/>
              <a:tabLst>
                <a:tab pos="7766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Техническое задание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проектирование оснований </a:t>
            </a:r>
            <a:r>
              <a:rPr dirty="0" sz="1200">
                <a:latin typeface="Times New Roman"/>
                <a:cs typeface="Times New Roman"/>
              </a:rPr>
              <a:t>и фундаментов на  </a:t>
            </a:r>
            <a:r>
              <a:rPr dirty="0" sz="1200" spc="-5">
                <a:latin typeface="Times New Roman"/>
                <a:cs typeface="Times New Roman"/>
              </a:rPr>
              <a:t>многолетнемёрзлых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талых грунтах </a:t>
            </a:r>
            <a:r>
              <a:rPr dirty="0" sz="1200">
                <a:latin typeface="Times New Roman"/>
                <a:cs typeface="Times New Roman"/>
              </a:rPr>
              <a:t>должно </a:t>
            </a:r>
            <a:r>
              <a:rPr dirty="0" sz="1200" spc="-5">
                <a:latin typeface="Times New Roman"/>
                <a:cs typeface="Times New Roman"/>
              </a:rPr>
              <a:t>содержать следующие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сведения: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15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наименование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объекта;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географическое положение объекта;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>
              <a:lnSpc>
                <a:spcPts val="1380"/>
              </a:lnSpc>
              <a:spcBef>
                <a:spcPts val="65"/>
              </a:spcBef>
              <a:buChar char="−"/>
              <a:tabLst>
                <a:tab pos="717550" algn="l"/>
                <a:tab pos="718185" algn="l"/>
                <a:tab pos="1119505" algn="l"/>
                <a:tab pos="2212340" algn="l"/>
                <a:tab pos="2807335" algn="l"/>
                <a:tab pos="3947160" algn="l"/>
                <a:tab pos="5125720" algn="l"/>
              </a:tabLst>
            </a:pP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ид	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тро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тель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тва	(новое	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тро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тель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тво,	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кон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кция,	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 spc="30">
                <a:latin typeface="Times New Roman"/>
                <a:cs typeface="Times New Roman"/>
              </a:rPr>
              <a:t>ш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  </a:t>
            </a:r>
            <a:r>
              <a:rPr dirty="0" sz="1200" spc="-5">
                <a:latin typeface="Times New Roman"/>
                <a:cs typeface="Times New Roman"/>
              </a:rPr>
              <a:t>техническое перевооружение, консервация,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ликвидация);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15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особые условия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строительства;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срок окончания строительства, </a:t>
            </a:r>
            <a:r>
              <a:rPr dirty="0" sz="1200">
                <a:latin typeface="Times New Roman"/>
                <a:cs typeface="Times New Roman"/>
              </a:rPr>
              <a:t>либо </a:t>
            </a:r>
            <a:r>
              <a:rPr dirty="0" sz="1200" spc="-5">
                <a:latin typeface="Times New Roman"/>
                <a:cs typeface="Times New Roman"/>
              </a:rPr>
              <a:t>ввода объекта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эксплуатацию;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проектировщику;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стадийность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проектирования;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вариантной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конкурсной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проработке;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выполнению исследований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конструкторских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разработок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техническим решениям;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к составу и </a:t>
            </a:r>
            <a:r>
              <a:rPr dirty="0" sz="1200" spc="-5">
                <a:latin typeface="Times New Roman"/>
                <a:cs typeface="Times New Roman"/>
              </a:rPr>
              <a:t>оформлению проектной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документации;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сроки начала работ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выдачи </a:t>
            </a:r>
            <a:r>
              <a:rPr dirty="0" sz="1200">
                <a:latin typeface="Times New Roman"/>
                <a:cs typeface="Times New Roman"/>
              </a:rPr>
              <a:t>проектной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документации;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>
              <a:lnSpc>
                <a:spcPts val="1380"/>
              </a:lnSpc>
              <a:spcBef>
                <a:spcPts val="65"/>
              </a:spcBef>
              <a:buChar char="−"/>
              <a:tabLst>
                <a:tab pos="682625" algn="l"/>
                <a:tab pos="683260" algn="l"/>
                <a:tab pos="1830705" algn="l"/>
                <a:tab pos="2473325" algn="l"/>
                <a:tab pos="3178175" algn="l"/>
                <a:tab pos="4430395" algn="l"/>
                <a:tab pos="5219700" algn="l"/>
                <a:tab pos="5868670" algn="l"/>
              </a:tabLst>
            </a:pP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ктери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ка	о</a:t>
            </a:r>
            <a:r>
              <a:rPr dirty="0" sz="1200" spc="-15">
                <a:latin typeface="Times New Roman"/>
                <a:cs typeface="Times New Roman"/>
              </a:rPr>
              <a:t>б</a:t>
            </a:r>
            <a:r>
              <a:rPr dirty="0" sz="1200" spc="-5">
                <a:latin typeface="Times New Roman"/>
                <a:cs typeface="Times New Roman"/>
              </a:rPr>
              <a:t>ъек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а	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нь	отв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тств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,	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тегории	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зры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3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-	и  </a:t>
            </a:r>
            <a:r>
              <a:rPr dirty="0" sz="1200" spc="-5">
                <a:latin typeface="Times New Roman"/>
                <a:cs typeface="Times New Roman"/>
              </a:rPr>
              <a:t>пожароопасности, расчетный срок эксплуатации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сооружений);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8945">
              <a:lnSpc>
                <a:spcPts val="1380"/>
              </a:lnSpc>
              <a:buChar char="−"/>
              <a:tabLst>
                <a:tab pos="599440" algn="l"/>
              </a:tabLst>
            </a:pPr>
            <a:r>
              <a:rPr dirty="0" sz="1200" spc="-5">
                <a:latin typeface="Times New Roman"/>
                <a:cs typeface="Times New Roman"/>
              </a:rPr>
              <a:t>перечень технических регламентов, национальных стандартов, норм, стандартов  организаций, соответствие </a:t>
            </a:r>
            <a:r>
              <a:rPr dirty="0" sz="1200">
                <a:latin typeface="Times New Roman"/>
                <a:cs typeface="Times New Roman"/>
              </a:rPr>
              <a:t>которым должно </a:t>
            </a:r>
            <a:r>
              <a:rPr dirty="0" sz="1200" spc="-5">
                <a:latin typeface="Times New Roman"/>
                <a:cs typeface="Times New Roman"/>
              </a:rPr>
              <a:t>быть обеспечено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проектировании;</a:t>
            </a:r>
            <a:endParaRPr sz="1200">
              <a:latin typeface="Times New Roman"/>
              <a:cs typeface="Times New Roman"/>
            </a:endParaRPr>
          </a:p>
          <a:p>
            <a:pPr marL="631190" indent="-169545">
              <a:lnSpc>
                <a:spcPts val="1315"/>
              </a:lnSpc>
              <a:buChar char="−"/>
              <a:tabLst>
                <a:tab pos="631825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требования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проведению,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оформлению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представлению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расчета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стоимости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СМР.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3.6 </a:t>
            </a:r>
            <a:r>
              <a:rPr dirty="0" sz="1200" spc="-5">
                <a:latin typeface="Times New Roman"/>
                <a:cs typeface="Times New Roman"/>
              </a:rPr>
              <a:t>Комплект проектной документации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устройство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 сооружений площадок обустройства должен</a:t>
            </a:r>
            <a:r>
              <a:rPr dirty="0" sz="1200">
                <a:latin typeface="Times New Roman"/>
                <a:cs typeface="Times New Roman"/>
              </a:rPr>
              <a:t> включать: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15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общую пояснительную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записку;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80"/>
              </a:lnSpc>
              <a:buChar char="−"/>
              <a:tabLst>
                <a:tab pos="586105" algn="l"/>
              </a:tabLst>
            </a:pPr>
            <a:r>
              <a:rPr dirty="0" sz="1200" spc="-5">
                <a:latin typeface="Times New Roman"/>
                <a:cs typeface="Times New Roman"/>
              </a:rPr>
              <a:t>выбор принципа использования грунтов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качестве оснований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сооружений;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ts val="1380"/>
              </a:lnSpc>
              <a:spcBef>
                <a:spcPts val="65"/>
              </a:spcBef>
              <a:buChar char="−"/>
              <a:tabLst>
                <a:tab pos="62865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проект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сооружений, включающий конструктивные  решения, прочностные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деформационные расчеты конструкций фундаментов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оснований;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ts val="1380"/>
              </a:lnSpc>
              <a:buChar char="−"/>
              <a:tabLst>
                <a:tab pos="60261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проект термостабилизации грунтов основания, включающий </a:t>
            </a:r>
            <a:r>
              <a:rPr dirty="0" sz="1200">
                <a:latin typeface="Times New Roman"/>
                <a:cs typeface="Times New Roman"/>
              </a:rPr>
              <a:t>прогноз </a:t>
            </a:r>
            <a:r>
              <a:rPr dirty="0" sz="1200" spc="-5">
                <a:latin typeface="Times New Roman"/>
                <a:cs typeface="Times New Roman"/>
              </a:rPr>
              <a:t>изменения  мерзлотно-грунтовых условий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гидрогеологического режима </a:t>
            </a:r>
            <a:r>
              <a:rPr dirty="0" sz="1200">
                <a:latin typeface="Times New Roman"/>
                <a:cs typeface="Times New Roman"/>
              </a:rPr>
              <a:t>территорий в </a:t>
            </a:r>
            <a:r>
              <a:rPr dirty="0" sz="1200" spc="-5">
                <a:latin typeface="Times New Roman"/>
                <a:cs typeface="Times New Roman"/>
              </a:rPr>
              <a:t>процессе  застройки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последующей эксплуатации площадок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расположенных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0">
                <a:latin typeface="Times New Roman"/>
                <a:cs typeface="Times New Roman"/>
              </a:rPr>
              <a:t>них </a:t>
            </a:r>
            <a:r>
              <a:rPr dirty="0" sz="1200" spc="-5">
                <a:latin typeface="Times New Roman"/>
                <a:cs typeface="Times New Roman"/>
              </a:rPr>
              <a:t>сооружений, 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выбор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расчет устройств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мероприятий, обеспечивающих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соблюдение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установленного расчетом теплового режима грунтов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основании </a:t>
            </a:r>
            <a:r>
              <a:rPr dirty="0" sz="1200">
                <a:latin typeface="Times New Roman"/>
                <a:cs typeface="Times New Roman"/>
              </a:rPr>
              <a:t>сооружения в </a:t>
            </a:r>
            <a:r>
              <a:rPr dirty="0" sz="1200" spc="-5">
                <a:latin typeface="Times New Roman"/>
                <a:cs typeface="Times New Roman"/>
              </a:rPr>
              <a:t>процессе  его строительства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эксплуатации: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ts val="1380"/>
              </a:lnSpc>
              <a:buChar char="−"/>
              <a:tabLst>
                <a:tab pos="66357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проект инженерно-геотехнического мониторинга отдельных сооружений </a:t>
            </a:r>
            <a:r>
              <a:rPr dirty="0" sz="1200">
                <a:latin typeface="Times New Roman"/>
                <a:cs typeface="Times New Roman"/>
              </a:rPr>
              <a:t>и  площадки в </a:t>
            </a:r>
            <a:r>
              <a:rPr dirty="0" sz="1200" spc="-5">
                <a:latin typeface="Times New Roman"/>
                <a:cs typeface="Times New Roman"/>
              </a:rPr>
              <a:t>целом: проведение систематических натурных наблюдений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состоянием  грунтов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(в том числе </a:t>
            </a:r>
            <a:r>
              <a:rPr dirty="0" sz="1200" spc="-5">
                <a:latin typeface="Times New Roman"/>
                <a:cs typeface="Times New Roman"/>
              </a:rPr>
              <a:t>наблюдений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температурой грунтов, как 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процессе строительства, </a:t>
            </a:r>
            <a:r>
              <a:rPr dirty="0" sz="1200">
                <a:latin typeface="Times New Roman"/>
                <a:cs typeface="Times New Roman"/>
              </a:rPr>
              <a:t>так и в </a:t>
            </a:r>
            <a:r>
              <a:rPr dirty="0" sz="1200" spc="-5">
                <a:latin typeface="Times New Roman"/>
                <a:cs typeface="Times New Roman"/>
              </a:rPr>
              <a:t>период эксплуатации сооружения)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устойчивостью 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9635" cy="914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762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3.7 </a:t>
            </a:r>
            <a:r>
              <a:rPr dirty="0" sz="1200" spc="-5">
                <a:latin typeface="Times New Roman"/>
                <a:cs typeface="Times New Roman"/>
              </a:rPr>
              <a:t>Проектное состояние грунтов основания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необходимые </a:t>
            </a:r>
            <a:r>
              <a:rPr dirty="0" sz="1200">
                <a:latin typeface="Times New Roman"/>
                <a:cs typeface="Times New Roman"/>
              </a:rPr>
              <a:t>для его </a:t>
            </a:r>
            <a:r>
              <a:rPr dirty="0" sz="1200" spc="-5">
                <a:latin typeface="Times New Roman"/>
                <a:cs typeface="Times New Roman"/>
              </a:rPr>
              <a:t>соблюдения  требования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правилам эксплуатации сооружения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входить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состав </a:t>
            </a:r>
            <a:r>
              <a:rPr dirty="0" sz="1200">
                <a:latin typeface="Times New Roman"/>
                <a:cs typeface="Times New Roman"/>
              </a:rPr>
              <a:t>проектной  </a:t>
            </a:r>
            <a:r>
              <a:rPr dirty="0" sz="1200" spc="-5">
                <a:latin typeface="Times New Roman"/>
                <a:cs typeface="Times New Roman"/>
              </a:rPr>
              <a:t>документации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геотехническому мониторингу, передаваемой эксплуатирующей  организации.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Соответствие </a:t>
            </a:r>
            <a:r>
              <a:rPr dirty="0" sz="1200">
                <a:latin typeface="Times New Roman"/>
                <a:cs typeface="Times New Roman"/>
              </a:rPr>
              <a:t>состояния </a:t>
            </a:r>
            <a:r>
              <a:rPr dirty="0" sz="1200" spc="-5">
                <a:latin typeface="Times New Roman"/>
                <a:cs typeface="Times New Roman"/>
              </a:rPr>
              <a:t>грунтов основания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проектным  </a:t>
            </a:r>
            <a:r>
              <a:rPr dirty="0" sz="1200" spc="-5">
                <a:latin typeface="Times New Roman"/>
                <a:cs typeface="Times New Roman"/>
              </a:rPr>
              <a:t>требованиям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сдаче сооружения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эксплуатацию </a:t>
            </a:r>
            <a:r>
              <a:rPr dirty="0" sz="1200">
                <a:latin typeface="Times New Roman"/>
                <a:cs typeface="Times New Roman"/>
              </a:rPr>
              <a:t>должно быть </a:t>
            </a:r>
            <a:r>
              <a:rPr dirty="0" sz="1200" spc="-5">
                <a:latin typeface="Times New Roman"/>
                <a:cs typeface="Times New Roman"/>
              </a:rPr>
              <a:t>подтверждено  результатами натурных наблюдений, выполненных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период строительства согласно  программе. При </a:t>
            </a:r>
            <a:r>
              <a:rPr dirty="0" sz="1200">
                <a:latin typeface="Times New Roman"/>
                <a:cs typeface="Times New Roman"/>
              </a:rPr>
              <a:t>сдаче </a:t>
            </a:r>
            <a:r>
              <a:rPr dirty="0" sz="1200" spc="-5">
                <a:latin typeface="Times New Roman"/>
                <a:cs typeface="Times New Roman"/>
              </a:rPr>
              <a:t>законченного строительством сооружения эксплуатирующей  организации </a:t>
            </a:r>
            <a:r>
              <a:rPr dirty="0" sz="1200">
                <a:latin typeface="Times New Roman"/>
                <a:cs typeface="Times New Roman"/>
              </a:rPr>
              <a:t>должны быть </a:t>
            </a:r>
            <a:r>
              <a:rPr dirty="0" sz="1200" spc="-5">
                <a:latin typeface="Times New Roman"/>
                <a:cs typeface="Times New Roman"/>
              </a:rPr>
              <a:t>переданы план расположения наблюдательных скважин,  нивелировочных реперов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марок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программа дальнейших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наблюдений.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585470" indent="-123189">
              <a:lnSpc>
                <a:spcPct val="100000"/>
              </a:lnSpc>
              <a:buAutoNum type="arabicPlain" startAt="4"/>
              <a:tabLst>
                <a:tab pos="58610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Основные положения по расчету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lain" startAt="4"/>
            </a:pPr>
            <a:endParaRPr sz="1150">
              <a:latin typeface="Times New Roman"/>
              <a:cs typeface="Times New Roman"/>
            </a:endParaRPr>
          </a:p>
          <a:p>
            <a:pPr algn="just" lvl="1" marL="12700" marR="5080" indent="449580">
              <a:lnSpc>
                <a:spcPct val="95900"/>
              </a:lnSpc>
              <a:spcBef>
                <a:spcPts val="5"/>
              </a:spcBef>
              <a:buAutoNum type="arabicPeriod"/>
              <a:tabLst>
                <a:tab pos="700405" algn="l"/>
              </a:tabLst>
            </a:pPr>
            <a:r>
              <a:rPr dirty="0" sz="1200" spc="-5">
                <a:latin typeface="Times New Roman"/>
                <a:cs typeface="Times New Roman"/>
              </a:rPr>
              <a:t>Основными параметрами сваи, характеризующими ее несущую </a:t>
            </a:r>
            <a:r>
              <a:rPr dirty="0" sz="1200">
                <a:latin typeface="Times New Roman"/>
                <a:cs typeface="Times New Roman"/>
              </a:rPr>
              <a:t>способность по  материалу </a:t>
            </a: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грунту, </a:t>
            </a:r>
            <a:r>
              <a:rPr dirty="0" sz="1200" spc="-5">
                <a:latin typeface="Times New Roman"/>
                <a:cs typeface="Times New Roman"/>
              </a:rPr>
              <a:t>являются ее диаметр, </a:t>
            </a:r>
            <a:r>
              <a:rPr dirty="0" sz="1200">
                <a:latin typeface="Times New Roman"/>
                <a:cs typeface="Times New Roman"/>
              </a:rPr>
              <a:t>толщина </a:t>
            </a:r>
            <a:r>
              <a:rPr dirty="0" sz="1200" spc="-5">
                <a:latin typeface="Times New Roman"/>
                <a:cs typeface="Times New Roman"/>
              </a:rPr>
              <a:t>стенки сваи </a:t>
            </a:r>
            <a:r>
              <a:rPr dirty="0" sz="1200">
                <a:latin typeface="Times New Roman"/>
                <a:cs typeface="Times New Roman"/>
              </a:rPr>
              <a:t>и длина </a:t>
            </a:r>
            <a:r>
              <a:rPr dirty="0" sz="1200" spc="-5">
                <a:latin typeface="Times New Roman"/>
                <a:cs typeface="Times New Roman"/>
              </a:rPr>
              <a:t>заделки сваи 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10">
                <a:latin typeface="Times New Roman"/>
                <a:cs typeface="Times New Roman"/>
              </a:rPr>
              <a:t>грунт. </a:t>
            </a:r>
            <a:r>
              <a:rPr dirty="0" sz="1200">
                <a:latin typeface="Times New Roman"/>
                <a:cs typeface="Times New Roman"/>
              </a:rPr>
              <a:t>Выбор </a:t>
            </a:r>
            <a:r>
              <a:rPr dirty="0" sz="1200" spc="-5">
                <a:latin typeface="Times New Roman"/>
                <a:cs typeface="Times New Roman"/>
              </a:rPr>
              <a:t>диаметра сваи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толщины </a:t>
            </a:r>
            <a:r>
              <a:rPr dirty="0" sz="1200">
                <a:latin typeface="Times New Roman"/>
                <a:cs typeface="Times New Roman"/>
              </a:rPr>
              <a:t>сечения </a:t>
            </a:r>
            <a:r>
              <a:rPr dirty="0" sz="1200" spc="-5">
                <a:latin typeface="Times New Roman"/>
                <a:cs typeface="Times New Roman"/>
              </a:rPr>
              <a:t>стенки сваи осуществляется расчетом </a:t>
            </a:r>
            <a:r>
              <a:rPr dirty="0" sz="1200">
                <a:latin typeface="Times New Roman"/>
                <a:cs typeface="Times New Roman"/>
              </a:rPr>
              <a:t>в 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инженерно-геокриологических условий </a:t>
            </a:r>
            <a:r>
              <a:rPr dirty="0" sz="1200">
                <a:latin typeface="Times New Roman"/>
                <a:cs typeface="Times New Roman"/>
              </a:rPr>
              <a:t>площадки строительства,  </a:t>
            </a:r>
            <a:r>
              <a:rPr dirty="0" sz="1200" spc="-5">
                <a:latin typeface="Times New Roman"/>
                <a:cs typeface="Times New Roman"/>
              </a:rPr>
              <a:t>передаваемых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сваю нагрузок, конструктивных особенностей сооружения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5">
                <a:latin typeface="Times New Roman"/>
                <a:cs typeface="Times New Roman"/>
              </a:rPr>
              <a:t>технико-  </a:t>
            </a:r>
            <a:r>
              <a:rPr dirty="0" sz="1200" spc="-5">
                <a:latin typeface="Times New Roman"/>
                <a:cs typeface="Times New Roman"/>
              </a:rPr>
              <a:t>экономического сравнения возможных вариантов проектных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решений.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13335" indent="449580">
              <a:lnSpc>
                <a:spcPts val="1380"/>
              </a:lnSpc>
              <a:spcBef>
                <a:spcPts val="35"/>
              </a:spcBef>
              <a:buAutoNum type="arabicPeriod"/>
              <a:tabLst>
                <a:tab pos="70358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проектировании сваи необходимо производить их расчет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устойчивости 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прочности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воздействие сил морозного пучения, как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условий эксплуатации  сооружения, </a:t>
            </a:r>
            <a:r>
              <a:rPr dirty="0" sz="1200">
                <a:latin typeface="Times New Roman"/>
                <a:cs typeface="Times New Roman"/>
              </a:rPr>
              <a:t>так и для </a:t>
            </a:r>
            <a:r>
              <a:rPr dirty="0" sz="1200" spc="-5">
                <a:latin typeface="Times New Roman"/>
                <a:cs typeface="Times New Roman"/>
              </a:rPr>
              <a:t>периода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строительства.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9525" indent="449580">
              <a:lnSpc>
                <a:spcPts val="1380"/>
              </a:lnSpc>
              <a:buAutoNum type="arabicPeriod"/>
              <a:tabLst>
                <a:tab pos="692785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Расчеты свай выполнить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СП 22.13330.2011 </a:t>
            </a:r>
            <a:r>
              <a:rPr dirty="0" sz="1200" spc="-5">
                <a:latin typeface="Times New Roman"/>
                <a:cs typeface="Times New Roman"/>
              </a:rPr>
              <a:t>Актуализированная  редакция СНиП </a:t>
            </a:r>
            <a:r>
              <a:rPr dirty="0" sz="1200">
                <a:latin typeface="Times New Roman"/>
                <a:cs typeface="Times New Roman"/>
              </a:rPr>
              <a:t>2.02.01-83* </a:t>
            </a:r>
            <a:r>
              <a:rPr dirty="0" sz="1200" spc="-5">
                <a:latin typeface="Times New Roman"/>
                <a:cs typeface="Times New Roman"/>
              </a:rPr>
              <a:t>«Основания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сооружений», </a:t>
            </a:r>
            <a:r>
              <a:rPr dirty="0" sz="1200">
                <a:latin typeface="Times New Roman"/>
                <a:cs typeface="Times New Roman"/>
              </a:rPr>
              <a:t>СП 24.13330.2011 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2.02.03-85 </a:t>
            </a:r>
            <a:r>
              <a:rPr dirty="0" sz="1200" spc="-10">
                <a:latin typeface="Times New Roman"/>
                <a:cs typeface="Times New Roman"/>
              </a:rPr>
              <a:t>«Свайные </a:t>
            </a:r>
            <a:r>
              <a:rPr dirty="0" sz="1200">
                <a:latin typeface="Times New Roman"/>
                <a:cs typeface="Times New Roman"/>
              </a:rPr>
              <a:t>фундаменты» и СП  25.13330.2012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2.02.04-88 </a:t>
            </a:r>
            <a:r>
              <a:rPr dirty="0" sz="1200" spc="-5">
                <a:latin typeface="Times New Roman"/>
                <a:cs typeface="Times New Roman"/>
              </a:rPr>
              <a:t>«Основания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фундаменты 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вечномерзлых грунтах». Подобранные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проектными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нагрузками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длины, </a:t>
            </a:r>
            <a:r>
              <a:rPr dirty="0" sz="1200" spc="-5">
                <a:latin typeface="Times New Roman"/>
                <a:cs typeface="Times New Roman"/>
              </a:rPr>
              <a:t>диаметры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толщины стенки сваи типизируются,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проверяются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действие сил  морозного пучения, как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условиях эксплуатации сооружения, </a:t>
            </a:r>
            <a:r>
              <a:rPr dirty="0" sz="1200">
                <a:latin typeface="Times New Roman"/>
                <a:cs typeface="Times New Roman"/>
              </a:rPr>
              <a:t>так и в </a:t>
            </a:r>
            <a:r>
              <a:rPr dirty="0" sz="1200" spc="-5">
                <a:latin typeface="Times New Roman"/>
                <a:cs typeface="Times New Roman"/>
              </a:rPr>
              <a:t>период  строительства. При </a:t>
            </a:r>
            <a:r>
              <a:rPr dirty="0" sz="1200">
                <a:latin typeface="Times New Roman"/>
                <a:cs typeface="Times New Roman"/>
              </a:rPr>
              <a:t>необходимости в </a:t>
            </a:r>
            <a:r>
              <a:rPr dirty="0" sz="1200" spc="-5">
                <a:latin typeface="Times New Roman"/>
                <a:cs typeface="Times New Roman"/>
              </a:rPr>
              <a:t>проекте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быть предусмотрены мероприятия 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предотвращению выпучивания фундаментов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период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строительства.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985" indent="449580">
              <a:lnSpc>
                <a:spcPts val="1380"/>
              </a:lnSpc>
              <a:buAutoNum type="arabicPeriod" startAt="4"/>
              <a:tabLst>
                <a:tab pos="74803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расчете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устойчивости </a:t>
            </a:r>
            <a:r>
              <a:rPr dirty="0" sz="1200">
                <a:latin typeface="Times New Roman"/>
                <a:cs typeface="Times New Roman"/>
              </a:rPr>
              <a:t>и прочности на  </a:t>
            </a:r>
            <a:r>
              <a:rPr dirty="0" sz="1200" spc="-5">
                <a:latin typeface="Times New Roman"/>
                <a:cs typeface="Times New Roman"/>
              </a:rPr>
              <a:t>воздействие сил морозного пучения </a:t>
            </a:r>
            <a:r>
              <a:rPr dirty="0" sz="1200">
                <a:latin typeface="Times New Roman"/>
                <a:cs typeface="Times New Roman"/>
              </a:rPr>
              <a:t>по СП 25.13330.2012 (Актуализированная </a:t>
            </a:r>
            <a:r>
              <a:rPr dirty="0" sz="1200" spc="-5">
                <a:latin typeface="Times New Roman"/>
                <a:cs typeface="Times New Roman"/>
              </a:rPr>
              <a:t>редакция  СНиП </a:t>
            </a:r>
            <a:r>
              <a:rPr dirty="0" sz="1200">
                <a:latin typeface="Times New Roman"/>
                <a:cs typeface="Times New Roman"/>
              </a:rPr>
              <a:t>2.02.04-88) (п.7.4.1-7.4.3) для </a:t>
            </a:r>
            <a:r>
              <a:rPr dirty="0" sz="1200" spc="-5">
                <a:latin typeface="Times New Roman"/>
                <a:cs typeface="Times New Roman"/>
              </a:rPr>
              <a:t>свай, </a:t>
            </a:r>
            <a:r>
              <a:rPr dirty="0" sz="1200">
                <a:latin typeface="Times New Roman"/>
                <a:cs typeface="Times New Roman"/>
              </a:rPr>
              <a:t>покрытых </a:t>
            </a:r>
            <a:r>
              <a:rPr dirty="0" sz="1200" spc="-5">
                <a:latin typeface="Times New Roman"/>
                <a:cs typeface="Times New Roman"/>
              </a:rPr>
              <a:t>оболочками противопучинными  термоусаживаемыми ОСПТ «Reline»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значениям </a:t>
            </a:r>
            <a:r>
              <a:rPr dirty="0" sz="1200" spc="5">
                <a:latin typeface="Times New Roman"/>
                <a:cs typeface="Times New Roman"/>
              </a:rPr>
              <a:t>τ</a:t>
            </a:r>
            <a:r>
              <a:rPr dirty="0" baseline="-10416" sz="1200" spc="7">
                <a:latin typeface="Times New Roman"/>
                <a:cs typeface="Times New Roman"/>
              </a:rPr>
              <a:t>fh </a:t>
            </a:r>
            <a:r>
              <a:rPr dirty="0" sz="1200" spc="-5">
                <a:latin typeface="Times New Roman"/>
                <a:cs typeface="Times New Roman"/>
              </a:rPr>
              <a:t>следует применять коэффициент  </a:t>
            </a:r>
            <a:r>
              <a:rPr dirty="0" sz="1200">
                <a:latin typeface="Times New Roman"/>
                <a:cs typeface="Times New Roman"/>
              </a:rPr>
              <a:t>0,42.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Полученные данные рекомендуется использовать при </a:t>
            </a:r>
            <a:r>
              <a:rPr dirty="0" sz="1200">
                <a:latin typeface="Times New Roman"/>
                <a:cs typeface="Times New Roman"/>
              </a:rPr>
              <a:t>проектировании </a:t>
            </a:r>
            <a:r>
              <a:rPr dirty="0" sz="1200" spc="-5">
                <a:latin typeface="Times New Roman"/>
                <a:cs typeface="Times New Roman"/>
              </a:rPr>
              <a:t>оснований  сооружений II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III </a:t>
            </a:r>
            <a:r>
              <a:rPr dirty="0" sz="1200">
                <a:latin typeface="Times New Roman"/>
                <a:cs typeface="Times New Roman"/>
              </a:rPr>
              <a:t>классов </a:t>
            </a:r>
            <a:r>
              <a:rPr dirty="0" sz="1200" spc="-5">
                <a:latin typeface="Times New Roman"/>
                <a:cs typeface="Times New Roman"/>
              </a:rPr>
              <a:t>ответственности </a:t>
            </a:r>
            <a:r>
              <a:rPr dirty="0" sz="1200">
                <a:latin typeface="Times New Roman"/>
                <a:cs typeface="Times New Roman"/>
              </a:rPr>
              <a:t>сооружений (в соответствии с п.7.4.3 СП  25.13330.2012.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2.02.04-88). </a:t>
            </a:r>
            <a:r>
              <a:rPr dirty="0" sz="1200" spc="-5">
                <a:latin typeface="Times New Roman"/>
                <a:cs typeface="Times New Roman"/>
              </a:rPr>
              <a:t>Для сооружений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класса  ответственности понижающий коэффициент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значениям </a:t>
            </a:r>
            <a:r>
              <a:rPr dirty="0" sz="1200" spc="5">
                <a:latin typeface="Times New Roman"/>
                <a:cs typeface="Times New Roman"/>
              </a:rPr>
              <a:t>τ</a:t>
            </a:r>
            <a:r>
              <a:rPr dirty="0" baseline="-10416" sz="1200" spc="7">
                <a:latin typeface="Times New Roman"/>
                <a:cs typeface="Times New Roman"/>
              </a:rPr>
              <a:t>fh</a:t>
            </a:r>
            <a:r>
              <a:rPr dirty="0" sz="1200" spc="5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следует </a:t>
            </a:r>
            <a:r>
              <a:rPr dirty="0" sz="1200">
                <a:latin typeface="Times New Roman"/>
                <a:cs typeface="Times New Roman"/>
              </a:rPr>
              <a:t>определять, </a:t>
            </a:r>
            <a:r>
              <a:rPr dirty="0" sz="1200" spc="-5">
                <a:latin typeface="Times New Roman"/>
                <a:cs typeface="Times New Roman"/>
              </a:rPr>
              <a:t>как  правило, </a:t>
            </a:r>
            <a:r>
              <a:rPr dirty="0" sz="1200">
                <a:latin typeface="Times New Roman"/>
                <a:cs typeface="Times New Roman"/>
              </a:rPr>
              <a:t>опытным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путем.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85470" marR="482600" indent="-123825">
              <a:lnSpc>
                <a:spcPts val="1490"/>
              </a:lnSpc>
              <a:spcBef>
                <a:spcPts val="965"/>
              </a:spcBef>
            </a:pPr>
            <a:r>
              <a:rPr dirty="0" sz="1300" spc="-5" b="1">
                <a:latin typeface="Times New Roman"/>
                <a:cs typeface="Times New Roman"/>
              </a:rPr>
              <a:t>5 Расчет свай с оболочками противопучинными ОСПТ «Reline» </a:t>
            </a:r>
            <a:r>
              <a:rPr dirty="0" sz="1300" spc="-10" b="1">
                <a:latin typeface="Times New Roman"/>
                <a:cs typeface="Times New Roman"/>
              </a:rPr>
              <a:t>на  </a:t>
            </a:r>
            <a:r>
              <a:rPr dirty="0" sz="1300" spc="-5" b="1">
                <a:latin typeface="Times New Roman"/>
                <a:cs typeface="Times New Roman"/>
              </a:rPr>
              <a:t>воздействие сил морозного пучения для свайных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фундаментов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5.1 </a:t>
            </a:r>
            <a:r>
              <a:rPr dirty="0" sz="1200" spc="-5">
                <a:latin typeface="Times New Roman"/>
                <a:cs typeface="Times New Roman"/>
              </a:rPr>
              <a:t>При строительстве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свайных </a:t>
            </a:r>
            <a:r>
              <a:rPr dirty="0" sz="1200">
                <a:latin typeface="Times New Roman"/>
                <a:cs typeface="Times New Roman"/>
              </a:rPr>
              <a:t>фундаментах в  </a:t>
            </a:r>
            <a:r>
              <a:rPr dirty="0" sz="1200" spc="-5">
                <a:latin typeface="Times New Roman"/>
                <a:cs typeface="Times New Roman"/>
              </a:rPr>
              <a:t>сезоннопромерзающих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искусственно </a:t>
            </a:r>
            <a:r>
              <a:rPr dirty="0" sz="1200">
                <a:latin typeface="Times New Roman"/>
                <a:cs typeface="Times New Roman"/>
              </a:rPr>
              <a:t>замороженных </a:t>
            </a:r>
            <a:r>
              <a:rPr dirty="0" sz="1200" spc="-5">
                <a:latin typeface="Times New Roman"/>
                <a:cs typeface="Times New Roman"/>
              </a:rPr>
              <a:t>пучинистых грунтах необходимо  учитывать </a:t>
            </a:r>
            <a:r>
              <a:rPr dirty="0" sz="1200">
                <a:latin typeface="Times New Roman"/>
                <a:cs typeface="Times New Roman"/>
              </a:rPr>
              <a:t>касательные </a:t>
            </a:r>
            <a:r>
              <a:rPr dirty="0" sz="1200" spc="-5">
                <a:latin typeface="Times New Roman"/>
                <a:cs typeface="Times New Roman"/>
              </a:rPr>
              <a:t>силы морозного пучения. Расчет оснований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свайных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7730" cy="3287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устойчивости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прочности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воздействие сил морозного пучения  грунтов следует производить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эксплуатации неотапливаемых сооружений, мачт </a:t>
            </a:r>
            <a:r>
              <a:rPr dirty="0" sz="1200" spc="5">
                <a:latin typeface="Times New Roman"/>
                <a:cs typeface="Times New Roman"/>
              </a:rPr>
              <a:t>линий  </a:t>
            </a:r>
            <a:r>
              <a:rPr dirty="0" sz="1200" spc="-5">
                <a:latin typeface="Times New Roman"/>
                <a:cs typeface="Times New Roman"/>
              </a:rPr>
              <a:t>электропередачи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мобильной связи, трубопроводов </a:t>
            </a:r>
            <a:r>
              <a:rPr dirty="0" sz="1200">
                <a:latin typeface="Times New Roman"/>
                <a:cs typeface="Times New Roman"/>
              </a:rPr>
              <a:t>и др. </a:t>
            </a:r>
            <a:r>
              <a:rPr dirty="0" sz="1200" spc="-5">
                <a:latin typeface="Times New Roman"/>
                <a:cs typeface="Times New Roman"/>
              </a:rPr>
              <a:t>или при консервации  сооружений, </a:t>
            </a:r>
            <a:r>
              <a:rPr dirty="0" sz="1200">
                <a:latin typeface="Times New Roman"/>
                <a:cs typeface="Times New Roman"/>
              </a:rPr>
              <a:t>а также для </a:t>
            </a:r>
            <a:r>
              <a:rPr dirty="0" sz="1200" spc="-5">
                <a:latin typeface="Times New Roman"/>
                <a:cs typeface="Times New Roman"/>
              </a:rPr>
              <a:t>условий периода </a:t>
            </a:r>
            <a:r>
              <a:rPr dirty="0" sz="1200">
                <a:latin typeface="Times New Roman"/>
                <a:cs typeface="Times New Roman"/>
              </a:rPr>
              <a:t>строительства, </a:t>
            </a:r>
            <a:r>
              <a:rPr dirty="0" sz="1200" spc="-5">
                <a:latin typeface="Times New Roman"/>
                <a:cs typeface="Times New Roman"/>
              </a:rPr>
              <a:t>если </a:t>
            </a:r>
            <a:r>
              <a:rPr dirty="0" sz="1200">
                <a:latin typeface="Times New Roman"/>
                <a:cs typeface="Times New Roman"/>
              </a:rPr>
              <a:t>до </a:t>
            </a:r>
            <a:r>
              <a:rPr dirty="0" sz="1200" spc="-5">
                <a:latin typeface="Times New Roman"/>
                <a:cs typeface="Times New Roman"/>
              </a:rPr>
              <a:t>передачи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сваи  проектных нагрузок возможно промерзание грунтов слоя сезонного промерзания </a:t>
            </a:r>
            <a:r>
              <a:rPr dirty="0" sz="1200">
                <a:latin typeface="Times New Roman"/>
                <a:cs typeface="Times New Roman"/>
              </a:rPr>
              <a:t>-  </a:t>
            </a:r>
            <a:r>
              <a:rPr dirty="0" sz="1200" spc="-5">
                <a:latin typeface="Times New Roman"/>
                <a:cs typeface="Times New Roman"/>
              </a:rPr>
              <a:t>оттаивания или выполняется искусственное замораживание грунтов </a:t>
            </a:r>
            <a:r>
              <a:rPr dirty="0" sz="1200">
                <a:latin typeface="Times New Roman"/>
                <a:cs typeface="Times New Roman"/>
              </a:rPr>
              <a:t>(при </a:t>
            </a:r>
            <a:r>
              <a:rPr dirty="0" sz="1200" spc="-5">
                <a:latin typeface="Times New Roman"/>
                <a:cs typeface="Times New Roman"/>
              </a:rPr>
              <a:t>строительстве  метро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эксплуатации помещений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отрицательной температурой). При необходимости 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проекте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быть предусмотрены мероприятия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предотвращению выпучивания  свай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период строительства.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ct val="96100"/>
              </a:lnSpc>
            </a:pPr>
            <a:r>
              <a:rPr dirty="0" sz="1100" spc="-5" b="1">
                <a:latin typeface="Times New Roman"/>
                <a:cs typeface="Times New Roman"/>
              </a:rPr>
              <a:t>Примечание </a:t>
            </a:r>
            <a:r>
              <a:rPr dirty="0" sz="1100">
                <a:latin typeface="Times New Roman"/>
                <a:cs typeface="Times New Roman"/>
              </a:rPr>
              <a:t>– </a:t>
            </a:r>
            <a:r>
              <a:rPr dirty="0" sz="1100" spc="-5">
                <a:latin typeface="Times New Roman"/>
                <a:cs typeface="Times New Roman"/>
              </a:rPr>
              <a:t>Данный расчет не применяется при проектирование свайных фундаментов  </a:t>
            </a:r>
            <a:r>
              <a:rPr dirty="0" sz="1100">
                <a:latin typeface="Times New Roman"/>
                <a:cs typeface="Times New Roman"/>
              </a:rPr>
              <a:t>сооружений, </a:t>
            </a:r>
            <a:r>
              <a:rPr dirty="0" sz="1100" spc="-5">
                <a:latin typeface="Times New Roman"/>
                <a:cs typeface="Times New Roman"/>
              </a:rPr>
              <a:t>возводимых на многолетнемерзлых грунтах, свайных фундаментов </a:t>
            </a:r>
            <a:r>
              <a:rPr dirty="0" sz="1100">
                <a:latin typeface="Times New Roman"/>
                <a:cs typeface="Times New Roman"/>
              </a:rPr>
              <a:t>машин с  </a:t>
            </a:r>
            <a:r>
              <a:rPr dirty="0" sz="1100" spc="-5">
                <a:latin typeface="Times New Roman"/>
                <a:cs typeface="Times New Roman"/>
              </a:rPr>
              <a:t>динамическими нагрузками, 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5">
                <a:latin typeface="Times New Roman"/>
                <a:cs typeface="Times New Roman"/>
              </a:rPr>
              <a:t>также </a:t>
            </a:r>
            <a:r>
              <a:rPr dirty="0" sz="1100">
                <a:latin typeface="Times New Roman"/>
                <a:cs typeface="Times New Roman"/>
              </a:rPr>
              <a:t>опор </a:t>
            </a:r>
            <a:r>
              <a:rPr dirty="0" sz="1100" spc="-5">
                <a:latin typeface="Times New Roman"/>
                <a:cs typeface="Times New Roman"/>
              </a:rPr>
              <a:t>морских нефтепромысловых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5">
                <a:latin typeface="Times New Roman"/>
                <a:cs typeface="Times New Roman"/>
              </a:rPr>
              <a:t>других сооружений,  возводимых на континентальном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шельфе.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10160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5.2 </a:t>
            </a:r>
            <a:r>
              <a:rPr dirty="0" sz="1200" spc="-5">
                <a:latin typeface="Times New Roman"/>
                <a:cs typeface="Times New Roman"/>
              </a:rPr>
              <a:t>Устойчивость свайных фундаментов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действие касательных </a:t>
            </a:r>
            <a:r>
              <a:rPr dirty="0" sz="1200" spc="-10">
                <a:latin typeface="Times New Roman"/>
                <a:cs typeface="Times New Roman"/>
              </a:rPr>
              <a:t>сил </a:t>
            </a:r>
            <a:r>
              <a:rPr dirty="0" sz="1200" spc="-5">
                <a:latin typeface="Times New Roman"/>
                <a:cs typeface="Times New Roman"/>
              </a:rPr>
              <a:t>морозного  пучения грунтов </a:t>
            </a:r>
            <a:r>
              <a:rPr dirty="0" sz="1200">
                <a:latin typeface="Times New Roman"/>
                <a:cs typeface="Times New Roman"/>
              </a:rPr>
              <a:t>надлежит </a:t>
            </a:r>
            <a:r>
              <a:rPr dirty="0" sz="1200" spc="-5">
                <a:latin typeface="Times New Roman"/>
                <a:cs typeface="Times New Roman"/>
              </a:rPr>
              <a:t>проверять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условию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45074" y="4253328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 h="0">
                <a:moveTo>
                  <a:pt x="0" y="0"/>
                </a:moveTo>
                <a:lnTo>
                  <a:pt x="217080" y="0"/>
                </a:lnTo>
              </a:path>
            </a:pathLst>
          </a:custGeom>
          <a:ln w="83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10449" y="4223504"/>
            <a:ext cx="11493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i="1">
                <a:latin typeface="Times New Roman"/>
                <a:cs typeface="Times New Roman"/>
              </a:rPr>
              <a:t>rf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3026" y="4384433"/>
            <a:ext cx="8001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5576" y="4091492"/>
            <a:ext cx="8001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" i="1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9963" y="4223504"/>
            <a:ext cx="38290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685" algn="l"/>
              </a:tabLst>
            </a:pPr>
            <a:r>
              <a:rPr dirty="0" sz="950" spc="5" i="1">
                <a:latin typeface="Times New Roman"/>
                <a:cs typeface="Times New Roman"/>
              </a:rPr>
              <a:t>fh</a:t>
            </a:r>
            <a:r>
              <a:rPr dirty="0" sz="950" spc="5" i="1">
                <a:latin typeface="Times New Roman"/>
                <a:cs typeface="Times New Roman"/>
              </a:rPr>
              <a:t>	</a:t>
            </a:r>
            <a:r>
              <a:rPr dirty="0" sz="950" spc="5" i="1">
                <a:latin typeface="Times New Roman"/>
                <a:cs typeface="Times New Roman"/>
              </a:rPr>
              <a:t>fh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5763" y="4085666"/>
            <a:ext cx="323850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30" i="1">
                <a:latin typeface="Times New Roman"/>
                <a:cs typeface="Times New Roman"/>
              </a:rPr>
              <a:t>F</a:t>
            </a:r>
            <a:r>
              <a:rPr dirty="0" sz="1600" spc="434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6624" y="3910908"/>
            <a:ext cx="116839" cy="61150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60"/>
              </a:spcBef>
            </a:pPr>
            <a:r>
              <a:rPr dirty="0" sz="1700" spc="-20" i="1">
                <a:latin typeface="Symbol"/>
                <a:cs typeface="Symbol"/>
              </a:rPr>
              <a:t>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700" spc="-20" i="1">
                <a:latin typeface="Symbol"/>
                <a:cs typeface="Symbol"/>
              </a:rPr>
              <a:t>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1053" y="4074165"/>
            <a:ext cx="1061720" cy="2876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75590" algn="l"/>
                <a:tab pos="574040" algn="l"/>
              </a:tabLst>
            </a:pPr>
            <a:r>
              <a:rPr dirty="0" sz="1700" spc="-25" i="1">
                <a:latin typeface="Symbol"/>
                <a:cs typeface="Symbol"/>
              </a:rPr>
              <a:t></a:t>
            </a:r>
            <a:r>
              <a:rPr dirty="0" sz="1700" spc="-25">
                <a:latin typeface="Times New Roman"/>
                <a:cs typeface="Times New Roman"/>
              </a:rPr>
              <a:t>	</a:t>
            </a:r>
            <a:r>
              <a:rPr dirty="0" sz="1600" spc="30" i="1">
                <a:latin typeface="Times New Roman"/>
                <a:cs typeface="Times New Roman"/>
              </a:rPr>
              <a:t>A	</a:t>
            </a:r>
            <a:r>
              <a:rPr dirty="0" sz="1600" spc="25">
                <a:latin typeface="Symbol"/>
                <a:cs typeface="Symbol"/>
              </a:rPr>
              <a:t>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30" i="1">
                <a:latin typeface="Times New Roman"/>
                <a:cs typeface="Times New Roman"/>
              </a:rPr>
              <a:t>F</a:t>
            </a:r>
            <a:r>
              <a:rPr dirty="0" sz="1600" spc="-10" i="1">
                <a:latin typeface="Times New Roman"/>
                <a:cs typeface="Times New Roman"/>
              </a:rPr>
              <a:t> </a:t>
            </a:r>
            <a:r>
              <a:rPr dirty="0" sz="1600" spc="25">
                <a:latin typeface="Symbol"/>
                <a:cs typeface="Symbol"/>
              </a:rPr>
              <a:t>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35673" y="4207890"/>
            <a:ext cx="317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(5.1)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8288" y="4539500"/>
            <a:ext cx="5963285" cy="358457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920750" marR="102235" indent="-459105">
              <a:lnSpc>
                <a:spcPts val="1380"/>
              </a:lnSpc>
              <a:spcBef>
                <a:spcPts val="260"/>
              </a:spcBef>
            </a:pPr>
            <a:r>
              <a:rPr dirty="0" sz="1200" spc="-5">
                <a:latin typeface="Times New Roman"/>
                <a:cs typeface="Times New Roman"/>
              </a:rPr>
              <a:t>где 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baseline="-10416" sz="1200" spc="-22" i="1">
                <a:latin typeface="Times New Roman"/>
                <a:cs typeface="Times New Roman"/>
              </a:rPr>
              <a:t>fh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расчетная удельная касательная сила пучения, кПа, </a:t>
            </a:r>
            <a:r>
              <a:rPr dirty="0" sz="1200">
                <a:latin typeface="Times New Roman"/>
                <a:cs typeface="Times New Roman"/>
              </a:rPr>
              <a:t>принимаемая </a:t>
            </a:r>
            <a:r>
              <a:rPr dirty="0" sz="1200" spc="-5">
                <a:latin typeface="Times New Roman"/>
                <a:cs typeface="Times New Roman"/>
              </a:rPr>
              <a:t>согласно  указа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ниям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5.3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871855" marR="174625" indent="-170815">
              <a:lnSpc>
                <a:spcPts val="1380"/>
              </a:lnSpc>
            </a:pPr>
            <a:r>
              <a:rPr dirty="0" sz="1200" spc="-25" i="1">
                <a:latin typeface="Times New Roman"/>
                <a:cs typeface="Times New Roman"/>
              </a:rPr>
              <a:t>A</a:t>
            </a:r>
            <a:r>
              <a:rPr dirty="0" baseline="-10416" sz="1200" spc="-37" i="1">
                <a:latin typeface="Times New Roman"/>
                <a:cs typeface="Times New Roman"/>
              </a:rPr>
              <a:t>fh</a:t>
            </a:r>
            <a:r>
              <a:rPr dirty="0" baseline="-10416" sz="1200" spc="67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площадь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боковой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Times New Roman"/>
                <a:cs typeface="Times New Roman"/>
              </a:rPr>
              <a:t>поверхности </a:t>
            </a:r>
            <a:r>
              <a:rPr dirty="0" sz="1200" spc="-30">
                <a:latin typeface="Times New Roman"/>
                <a:cs typeface="Times New Roman"/>
              </a:rPr>
              <a:t>смерзания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сваи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пределах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расчетной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глубины  сезонного </a:t>
            </a:r>
            <a:r>
              <a:rPr dirty="0" sz="1200" spc="-35">
                <a:latin typeface="Times New Roman"/>
                <a:cs typeface="Times New Roman"/>
              </a:rPr>
              <a:t>промерзания-оттаивания </a:t>
            </a:r>
            <a:r>
              <a:rPr dirty="0" sz="1200" spc="-30">
                <a:latin typeface="Times New Roman"/>
                <a:cs typeface="Times New Roman"/>
              </a:rPr>
              <a:t>грунта </a:t>
            </a:r>
            <a:r>
              <a:rPr dirty="0" sz="1200" spc="-25">
                <a:latin typeface="Times New Roman"/>
                <a:cs typeface="Times New Roman"/>
              </a:rPr>
              <a:t>или </a:t>
            </a:r>
            <a:r>
              <a:rPr dirty="0" sz="1200" spc="-30">
                <a:latin typeface="Times New Roman"/>
                <a:cs typeface="Times New Roman"/>
              </a:rPr>
              <a:t>слоя </a:t>
            </a:r>
            <a:r>
              <a:rPr dirty="0" sz="1200" spc="-35">
                <a:latin typeface="Times New Roman"/>
                <a:cs typeface="Times New Roman"/>
              </a:rPr>
              <a:t>искусственно  </a:t>
            </a:r>
            <a:r>
              <a:rPr dirty="0" sz="1200" spc="-30">
                <a:latin typeface="Times New Roman"/>
                <a:cs typeface="Times New Roman"/>
              </a:rPr>
              <a:t>замороженного грунта,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м</a:t>
            </a:r>
            <a:r>
              <a:rPr dirty="0" baseline="38194" sz="1200" spc="-30">
                <a:latin typeface="Times New Roman"/>
                <a:cs typeface="Times New Roman"/>
              </a:rPr>
              <a:t>2</a:t>
            </a:r>
            <a:r>
              <a:rPr dirty="0" sz="1200" spc="-2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803275" marR="83820" indent="-102235">
              <a:lnSpc>
                <a:spcPts val="1380"/>
              </a:lnSpc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6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расчетная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нагрузка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сваю,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кН,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принимаемая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коэффициентом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0,9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наиболее  невыгодному сочетанию нагрузок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25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Times New Roman"/>
                <a:cs typeface="Times New Roman"/>
              </a:rPr>
              <a:t>воздействий, </a:t>
            </a:r>
            <a:r>
              <a:rPr dirty="0" sz="1200" spc="-30">
                <a:latin typeface="Times New Roman"/>
                <a:cs typeface="Times New Roman"/>
              </a:rPr>
              <a:t>включая выдергивающие</a:t>
            </a:r>
            <a:endParaRPr sz="1200">
              <a:latin typeface="Times New Roman"/>
              <a:cs typeface="Times New Roman"/>
            </a:endParaRPr>
          </a:p>
          <a:p>
            <a:pPr marL="804545">
              <a:lnSpc>
                <a:spcPts val="1315"/>
              </a:lnSpc>
            </a:pPr>
            <a:r>
              <a:rPr dirty="0" sz="1200" spc="-35">
                <a:latin typeface="Times New Roman"/>
                <a:cs typeface="Times New Roman"/>
              </a:rPr>
              <a:t>(ветровые, </a:t>
            </a:r>
            <a:r>
              <a:rPr dirty="0" sz="1200" spc="-30">
                <a:latin typeface="Times New Roman"/>
                <a:cs typeface="Times New Roman"/>
              </a:rPr>
              <a:t>крановые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т.п.);</a:t>
            </a:r>
            <a:endParaRPr sz="1200">
              <a:latin typeface="Times New Roman"/>
              <a:cs typeface="Times New Roman"/>
            </a:endParaRPr>
          </a:p>
          <a:p>
            <a:pPr marL="871855" marR="330835" indent="-204470">
              <a:lnSpc>
                <a:spcPts val="1380"/>
              </a:lnSpc>
              <a:spcBef>
                <a:spcPts val="65"/>
              </a:spcBef>
            </a:pPr>
            <a:r>
              <a:rPr dirty="0" sz="1200" spc="-30" i="1">
                <a:latin typeface="Times New Roman"/>
                <a:cs typeface="Times New Roman"/>
              </a:rPr>
              <a:t>F</a:t>
            </a:r>
            <a:r>
              <a:rPr dirty="0" baseline="-10416" sz="1200" spc="-44" i="1">
                <a:latin typeface="Times New Roman"/>
                <a:cs typeface="Times New Roman"/>
              </a:rPr>
              <a:t>rf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229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расчетное значение силы, удерживающей сваю </a:t>
            </a:r>
            <a:r>
              <a:rPr dirty="0" sz="1200" spc="-20">
                <a:latin typeface="Times New Roman"/>
                <a:cs typeface="Times New Roman"/>
              </a:rPr>
              <a:t>от </a:t>
            </a:r>
            <a:r>
              <a:rPr dirty="0" sz="1200" spc="-35">
                <a:latin typeface="Times New Roman"/>
                <a:cs typeface="Times New Roman"/>
              </a:rPr>
              <a:t>выпучивания </a:t>
            </a:r>
            <a:r>
              <a:rPr dirty="0" sz="1200" spc="-30">
                <a:latin typeface="Times New Roman"/>
                <a:cs typeface="Times New Roman"/>
              </a:rPr>
              <a:t>вследствие  трения </a:t>
            </a:r>
            <a:r>
              <a:rPr dirty="0" sz="1200" spc="-25">
                <a:latin typeface="Times New Roman"/>
                <a:cs typeface="Times New Roman"/>
              </a:rPr>
              <a:t>его </a:t>
            </a:r>
            <a:r>
              <a:rPr dirty="0" sz="1200" spc="-30">
                <a:latin typeface="Times New Roman"/>
                <a:cs typeface="Times New Roman"/>
              </a:rPr>
              <a:t>боковой </a:t>
            </a:r>
            <a:r>
              <a:rPr dirty="0" sz="1200" spc="-35">
                <a:latin typeface="Times New Roman"/>
                <a:cs typeface="Times New Roman"/>
              </a:rPr>
              <a:t>поверхности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30">
                <a:latin typeface="Times New Roman"/>
                <a:cs typeface="Times New Roman"/>
              </a:rPr>
              <a:t>талый грунт, лежащий </a:t>
            </a:r>
            <a:r>
              <a:rPr dirty="0" sz="1200" spc="-25">
                <a:latin typeface="Times New Roman"/>
                <a:cs typeface="Times New Roman"/>
              </a:rPr>
              <a:t>ниже </a:t>
            </a:r>
            <a:r>
              <a:rPr dirty="0" sz="1200" spc="-35">
                <a:latin typeface="Times New Roman"/>
                <a:cs typeface="Times New Roman"/>
              </a:rPr>
              <a:t>расчетной  </a:t>
            </a:r>
            <a:r>
              <a:rPr dirty="0" sz="1200" spc="-30">
                <a:latin typeface="Times New Roman"/>
                <a:cs typeface="Times New Roman"/>
              </a:rPr>
              <a:t>глубины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промерзания,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кН,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принимаемое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Times New Roman"/>
                <a:cs typeface="Times New Roman"/>
              </a:rPr>
              <a:t>указаниям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5.4;</a:t>
            </a:r>
            <a:endParaRPr sz="1200">
              <a:latin typeface="Times New Roman"/>
              <a:cs typeface="Times New Roman"/>
            </a:endParaRPr>
          </a:p>
          <a:p>
            <a:pPr marL="652145">
              <a:lnSpc>
                <a:spcPts val="1430"/>
              </a:lnSpc>
            </a:pPr>
            <a:r>
              <a:rPr dirty="0" sz="1250" spc="-15" i="1">
                <a:latin typeface="Symbol"/>
                <a:cs typeface="Symbol"/>
              </a:rPr>
              <a:t></a:t>
            </a:r>
            <a:r>
              <a:rPr dirty="0" baseline="-10416" sz="1200" spc="-22" i="1">
                <a:latin typeface="Times New Roman"/>
                <a:cs typeface="Times New Roman"/>
              </a:rPr>
              <a:t>с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коэффициент условий работы, принимаемый равным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1,0;</a:t>
            </a:r>
            <a:endParaRPr sz="1200">
              <a:latin typeface="Times New Roman"/>
              <a:cs typeface="Times New Roman"/>
            </a:endParaRPr>
          </a:p>
          <a:p>
            <a:pPr marL="652145">
              <a:lnSpc>
                <a:spcPts val="1480"/>
              </a:lnSpc>
            </a:pPr>
            <a:r>
              <a:rPr dirty="0" sz="1250" spc="-15" i="1">
                <a:latin typeface="Symbol"/>
                <a:cs typeface="Symbol"/>
              </a:rPr>
              <a:t></a:t>
            </a:r>
            <a:r>
              <a:rPr dirty="0" baseline="-10416" sz="1200" spc="-22" i="1">
                <a:latin typeface="Times New Roman"/>
                <a:cs typeface="Times New Roman"/>
              </a:rPr>
              <a:t>k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коэффициент надежности, принимаемый равным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1,1.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8945">
              <a:lnSpc>
                <a:spcPct val="96700"/>
              </a:lnSpc>
              <a:spcBef>
                <a:spcPts val="1405"/>
              </a:spcBef>
              <a:buAutoNum type="arabicPeriod" startAt="3"/>
              <a:tabLst>
                <a:tab pos="724535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Расчетную удельную касательную </a:t>
            </a:r>
            <a:r>
              <a:rPr dirty="0" sz="1200">
                <a:latin typeface="Times New Roman"/>
                <a:cs typeface="Times New Roman"/>
              </a:rPr>
              <a:t>силу морозного </a:t>
            </a:r>
            <a:r>
              <a:rPr dirty="0" sz="1200" spc="-5">
                <a:latin typeface="Times New Roman"/>
                <a:cs typeface="Times New Roman"/>
              </a:rPr>
              <a:t>пучения </a:t>
            </a:r>
            <a:r>
              <a:rPr dirty="0" sz="1250" spc="-10" i="1">
                <a:latin typeface="Symbol"/>
                <a:cs typeface="Symbol"/>
              </a:rPr>
              <a:t></a:t>
            </a:r>
            <a:r>
              <a:rPr dirty="0" baseline="-10416" sz="1200" spc="-15" i="1">
                <a:latin typeface="Times New Roman"/>
                <a:cs typeface="Times New Roman"/>
              </a:rPr>
              <a:t>fh</a:t>
            </a:r>
            <a:r>
              <a:rPr dirty="0" sz="1200" spc="-1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кПа, следует  определять, как правило, </a:t>
            </a:r>
            <a:r>
              <a:rPr dirty="0" sz="1200">
                <a:latin typeface="Times New Roman"/>
                <a:cs typeface="Times New Roman"/>
              </a:rPr>
              <a:t>опытным </a:t>
            </a:r>
            <a:r>
              <a:rPr dirty="0" sz="1200" spc="-5">
                <a:latin typeface="Times New Roman"/>
                <a:cs typeface="Times New Roman"/>
              </a:rPr>
              <a:t>путем. </a:t>
            </a:r>
            <a:r>
              <a:rPr dirty="0" sz="1200">
                <a:latin typeface="Times New Roman"/>
                <a:cs typeface="Times New Roman"/>
              </a:rPr>
              <a:t>При отсутствии </a:t>
            </a:r>
            <a:r>
              <a:rPr dirty="0" sz="1200" spc="-5">
                <a:latin typeface="Times New Roman"/>
                <a:cs typeface="Times New Roman"/>
              </a:rPr>
              <a:t>опытных данных допускается  принимать значение 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baseline="-10416" sz="1200" spc="-22" i="1">
                <a:latin typeface="Times New Roman"/>
                <a:cs typeface="Times New Roman"/>
              </a:rPr>
              <a:t>fh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таблице </a:t>
            </a:r>
            <a:r>
              <a:rPr dirty="0" sz="1200">
                <a:latin typeface="Times New Roman"/>
                <a:cs typeface="Times New Roman"/>
              </a:rPr>
              <a:t>5.1 в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>
                <a:latin typeface="Times New Roman"/>
                <a:cs typeface="Times New Roman"/>
              </a:rPr>
              <a:t>от вида и </a:t>
            </a:r>
            <a:r>
              <a:rPr dirty="0" sz="1200" spc="-5">
                <a:latin typeface="Times New Roman"/>
                <a:cs typeface="Times New Roman"/>
              </a:rPr>
              <a:t>характеристик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715" indent="448945">
              <a:lnSpc>
                <a:spcPts val="1380"/>
              </a:lnSpc>
              <a:spcBef>
                <a:spcPts val="25"/>
              </a:spcBef>
              <a:buAutoNum type="arabicPeriod" startAt="3"/>
              <a:tabLst>
                <a:tab pos="700405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Расчетное значение силы </a:t>
            </a:r>
            <a:r>
              <a:rPr dirty="0" sz="1200" spc="-5" i="1">
                <a:latin typeface="Times New Roman"/>
                <a:cs typeface="Times New Roman"/>
              </a:rPr>
              <a:t>F</a:t>
            </a:r>
            <a:r>
              <a:rPr dirty="0" baseline="-10416" sz="1200" spc="-7" i="1">
                <a:latin typeface="Times New Roman"/>
                <a:cs typeface="Times New Roman"/>
              </a:rPr>
              <a:t>rf</a:t>
            </a:r>
            <a:r>
              <a:rPr dirty="0" sz="1200" spc="-5">
                <a:latin typeface="Times New Roman"/>
                <a:cs typeface="Times New Roman"/>
              </a:rPr>
              <a:t>, кН, удерживающей сваи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выпучивания, следует  определять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формуле</a:t>
            </a:r>
            <a:endParaRPr sz="1200">
              <a:latin typeface="Times New Roman"/>
              <a:cs typeface="Times New Roman"/>
            </a:endParaRPr>
          </a:p>
          <a:p>
            <a:pPr algn="ctr" marL="485775">
              <a:lnSpc>
                <a:spcPct val="100000"/>
              </a:lnSpc>
              <a:spcBef>
                <a:spcPts val="140"/>
              </a:spcBef>
            </a:pPr>
            <a:r>
              <a:rPr dirty="0" sz="950" spc="10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9181" y="7973841"/>
            <a:ext cx="833119" cy="398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 spc="-130">
                <a:latin typeface="Times New Roman"/>
                <a:cs typeface="Times New Roman"/>
              </a:rPr>
              <a:t> </a:t>
            </a:r>
            <a:r>
              <a:rPr dirty="0" sz="1600" spc="70" i="1">
                <a:latin typeface="Times New Roman"/>
                <a:cs typeface="Times New Roman"/>
              </a:rPr>
              <a:t>u</a:t>
            </a:r>
            <a:r>
              <a:rPr dirty="0" baseline="-9070" sz="3675" spc="104">
                <a:latin typeface="Symbol"/>
                <a:cs typeface="Symbol"/>
              </a:rPr>
              <a:t></a:t>
            </a:r>
            <a:r>
              <a:rPr dirty="0" baseline="-9070" sz="3675" spc="-284">
                <a:latin typeface="Times New Roman"/>
                <a:cs typeface="Times New Roman"/>
              </a:rPr>
              <a:t> </a:t>
            </a:r>
            <a:r>
              <a:rPr dirty="0" sz="1600" spc="55" i="1">
                <a:latin typeface="Times New Roman"/>
                <a:cs typeface="Times New Roman"/>
              </a:rPr>
              <a:t>f</a:t>
            </a:r>
            <a:r>
              <a:rPr dirty="0" baseline="-23391" sz="1425" spc="82" i="1">
                <a:latin typeface="Times New Roman"/>
                <a:cs typeface="Times New Roman"/>
              </a:rPr>
              <a:t>i</a:t>
            </a:r>
            <a:r>
              <a:rPr dirty="0" baseline="-23391" sz="1425" spc="-172" i="1">
                <a:latin typeface="Times New Roman"/>
                <a:cs typeface="Times New Roman"/>
              </a:rPr>
              <a:t> </a:t>
            </a:r>
            <a:r>
              <a:rPr dirty="0" sz="1600" spc="-20" i="1">
                <a:latin typeface="Times New Roman"/>
                <a:cs typeface="Times New Roman"/>
              </a:rPr>
              <a:t>h</a:t>
            </a:r>
            <a:r>
              <a:rPr dirty="0" baseline="-23391" sz="1425" spc="-30" i="1">
                <a:latin typeface="Times New Roman"/>
                <a:cs typeface="Times New Roman"/>
              </a:rPr>
              <a:t>i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21476" y="8128855"/>
            <a:ext cx="233679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13888" sz="2400" spc="-89" i="1">
                <a:latin typeface="Times New Roman"/>
                <a:cs typeface="Times New Roman"/>
              </a:rPr>
              <a:t>F</a:t>
            </a:r>
            <a:r>
              <a:rPr dirty="0" sz="950" spc="35" i="1">
                <a:latin typeface="Times New Roman"/>
                <a:cs typeface="Times New Roman"/>
              </a:rPr>
              <a:t>rf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35673" y="8195309"/>
            <a:ext cx="317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(5.2)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37817" y="8361412"/>
            <a:ext cx="5516245" cy="158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115">
              <a:lnSpc>
                <a:spcPct val="100000"/>
              </a:lnSpc>
              <a:spcBef>
                <a:spcPts val="100"/>
              </a:spcBef>
            </a:pPr>
            <a:r>
              <a:rPr dirty="0" sz="950" i="1">
                <a:latin typeface="Times New Roman"/>
                <a:cs typeface="Times New Roman"/>
              </a:rPr>
              <a:t>i</a:t>
            </a:r>
            <a:r>
              <a:rPr dirty="0" sz="950">
                <a:latin typeface="Symbol"/>
                <a:cs typeface="Symbol"/>
              </a:rPr>
              <a:t></a:t>
            </a:r>
            <a:r>
              <a:rPr dirty="0" sz="95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393700" marR="124460" indent="-381000">
              <a:lnSpc>
                <a:spcPts val="1380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</a:rPr>
              <a:t>где </a:t>
            </a:r>
            <a:r>
              <a:rPr dirty="0" sz="1200" i="1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периметр сечения поверхности сдвига, м, принимаемый </a:t>
            </a:r>
            <a:r>
              <a:rPr dirty="0" sz="1200">
                <a:latin typeface="Times New Roman"/>
                <a:cs typeface="Times New Roman"/>
              </a:rPr>
              <a:t>равным </a:t>
            </a:r>
            <a:r>
              <a:rPr dirty="0" sz="1200" spc="-5">
                <a:latin typeface="Times New Roman"/>
                <a:cs typeface="Times New Roman"/>
              </a:rPr>
              <a:t>периметру  сечения сваи;</a:t>
            </a:r>
            <a:endParaRPr sz="1200">
              <a:latin typeface="Times New Roman"/>
              <a:cs typeface="Times New Roman"/>
            </a:endParaRPr>
          </a:p>
          <a:p>
            <a:pPr marL="469900" marR="447040" indent="-228600">
              <a:lnSpc>
                <a:spcPts val="1380"/>
              </a:lnSpc>
            </a:pP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baseline="-10416" sz="1200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- толщина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-го слоя </a:t>
            </a:r>
            <a:r>
              <a:rPr dirty="0" sz="1200">
                <a:latin typeface="Times New Roman"/>
                <a:cs typeface="Times New Roman"/>
              </a:rPr>
              <a:t>талого </a:t>
            </a:r>
            <a:r>
              <a:rPr dirty="0" sz="1200" spc="-5">
                <a:latin typeface="Times New Roman"/>
                <a:cs typeface="Times New Roman"/>
              </a:rPr>
              <a:t>грунта, расположенного </a:t>
            </a:r>
            <a:r>
              <a:rPr dirty="0" sz="1200">
                <a:latin typeface="Times New Roman"/>
                <a:cs typeface="Times New Roman"/>
              </a:rPr>
              <a:t>ниже </a:t>
            </a:r>
            <a:r>
              <a:rPr dirty="0" sz="1200" spc="-5">
                <a:latin typeface="Times New Roman"/>
                <a:cs typeface="Times New Roman"/>
              </a:rPr>
              <a:t>подошвы </a:t>
            </a:r>
            <a:r>
              <a:rPr dirty="0" sz="1200" spc="-10">
                <a:latin typeface="Times New Roman"/>
                <a:cs typeface="Times New Roman"/>
              </a:rPr>
              <a:t>слоя  </a:t>
            </a:r>
            <a:r>
              <a:rPr dirty="0" sz="1200" spc="-5">
                <a:latin typeface="Times New Roman"/>
                <a:cs typeface="Times New Roman"/>
              </a:rPr>
              <a:t>промерзания-оттаивания, м;</a:t>
            </a:r>
            <a:endParaRPr sz="1200">
              <a:latin typeface="Times New Roman"/>
              <a:cs typeface="Times New Roman"/>
            </a:endParaRPr>
          </a:p>
          <a:p>
            <a:pPr marL="431800" marR="347345" indent="-190500">
              <a:lnSpc>
                <a:spcPts val="1380"/>
              </a:lnSpc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baseline="-10416" sz="1200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расчетное сопротивление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-го слоя талого грунта </a:t>
            </a:r>
            <a:r>
              <a:rPr dirty="0" sz="1200">
                <a:latin typeface="Times New Roman"/>
                <a:cs typeface="Times New Roman"/>
              </a:rPr>
              <a:t>сдвигу по </a:t>
            </a:r>
            <a:r>
              <a:rPr dirty="0" sz="1200" spc="-5">
                <a:latin typeface="Times New Roman"/>
                <a:cs typeface="Times New Roman"/>
              </a:rPr>
              <a:t>поверхности  сваи, кПа, принимаемое </a:t>
            </a:r>
            <a:r>
              <a:rPr dirty="0" sz="1200">
                <a:latin typeface="Times New Roman"/>
                <a:cs typeface="Times New Roman"/>
              </a:rPr>
              <a:t>по таблице 7.3 СП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24.13330.2011.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1638300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Таблица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1416" y="1245361"/>
          <a:ext cx="6061075" cy="4518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5275"/>
                <a:gridCol w="660400"/>
                <a:gridCol w="354329"/>
                <a:gridCol w="928370"/>
              </a:tblGrid>
              <a:tr h="721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3411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Грунты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 их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характеристики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200660" marR="18669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250" spc="-15" b="1" i="1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0416" sz="1200" spc="-22" b="1" i="1">
                          <a:latin typeface="Times New Roman"/>
                          <a:cs typeface="Times New Roman"/>
                        </a:rPr>
                        <a:t>fh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кПа,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при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глубине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сезонного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ts val="131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промерзания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оттаивания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ts val="1380"/>
                        </a:lnSpc>
                      </a:pP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baseline="-10416" sz="1200" spc="-7" b="1" i="1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3,0 и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более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9930">
                <a:tc>
                  <a:txBody>
                    <a:bodyPr/>
                    <a:lstStyle/>
                    <a:p>
                      <a:pPr marL="31750" marR="4508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Супеси, суглинки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показателе текучести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&gt; 0,5,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крупнообломочные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грунты с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глинистым заполнителем, пески  мелкие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показателе дисперсности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&gt; 5 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степени влажности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i="1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28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2790">
                <a:tc>
                  <a:txBody>
                    <a:bodyPr/>
                    <a:lstStyle/>
                    <a:p>
                      <a:pPr marL="31750" marR="45085">
                        <a:lnSpc>
                          <a:spcPts val="138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Супеси, суглинки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0,25 &lt;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0,5,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крупнообломочные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грунты с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глинистым заполнителем, пески  мелкие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&gt; 1 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степени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влажности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425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0,8 &lt;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i="1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</a:t>
                      </a:r>
                      <a:r>
                        <a:rPr dirty="0" sz="12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1750" marR="149860">
                        <a:lnSpc>
                          <a:spcPts val="1370"/>
                        </a:lnSpc>
                        <a:spcBef>
                          <a:spcPts val="1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Супеси, суглинки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0,25,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крупнообломочные  грунты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глинистым заполнителем, пески мелкие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43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&gt; 1 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степени влажности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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5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5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5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2575">
                <a:tc gridSpan="4">
                  <a:txBody>
                    <a:bodyPr/>
                    <a:lstStyle/>
                    <a:p>
                      <a:pPr marL="21209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1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1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1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1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1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dirty="0" sz="11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1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1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1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2090" marR="1229995">
                        <a:lnSpc>
                          <a:spcPts val="1550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 Для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промежуточных глубин промерзания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принимается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интерполяцией.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 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грунтов, используемых при обратной засыпке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котлованов,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68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принимается по первой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строке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таблицы.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1940" marR="601980" indent="-69850">
                        <a:lnSpc>
                          <a:spcPct val="110900"/>
                        </a:lnSpc>
                        <a:spcBef>
                          <a:spcPts val="70"/>
                        </a:spcBef>
                        <a:buAutoNum type="arabicPlain" startAt="3"/>
                        <a:tabLst>
                          <a:tab pos="31750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В зависимости от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вида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поверхности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фундамента приведенные 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умножают  на коэффициент: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свай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с оболочками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противопучинными ОСПТ «Reline»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0,42.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1940" marR="673735" indent="-69850">
                        <a:lnSpc>
                          <a:spcPct val="110600"/>
                        </a:lnSpc>
                        <a:spcBef>
                          <a:spcPts val="80"/>
                        </a:spcBef>
                        <a:buAutoNum type="arabicPlain" startAt="3"/>
                        <a:tabLst>
                          <a:tab pos="31750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сооружений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III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уровня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ответственности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умножают на коэффициент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0,9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627" y="6046088"/>
            <a:ext cx="5965825" cy="2351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85470" indent="-123189">
              <a:lnSpc>
                <a:spcPts val="1530"/>
              </a:lnSpc>
              <a:spcBef>
                <a:spcPts val="95"/>
              </a:spcBef>
              <a:buAutoNum type="arabicPlain" startAt="6"/>
              <a:tabLst>
                <a:tab pos="58610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Расчет свай с оболочками противопучинными ОСПТ «Reline»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по</a:t>
            </a:r>
            <a:endParaRPr sz="1300">
              <a:latin typeface="Times New Roman"/>
              <a:cs typeface="Times New Roman"/>
            </a:endParaRPr>
          </a:p>
          <a:p>
            <a:pPr marL="585470" marR="130810">
              <a:lnSpc>
                <a:spcPts val="1490"/>
              </a:lnSpc>
              <a:spcBef>
                <a:spcPts val="75"/>
              </a:spcBef>
            </a:pPr>
            <a:r>
              <a:rPr dirty="0" sz="1300" spc="-5" b="1">
                <a:latin typeface="Times New Roman"/>
                <a:cs typeface="Times New Roman"/>
              </a:rPr>
              <a:t>устойчивости и </a:t>
            </a:r>
            <a:r>
              <a:rPr dirty="0" sz="1300" b="1">
                <a:latin typeface="Times New Roman"/>
                <a:cs typeface="Times New Roman"/>
              </a:rPr>
              <a:t>прочности </a:t>
            </a:r>
            <a:r>
              <a:rPr dirty="0" sz="1300" spc="-10" b="1">
                <a:latin typeface="Times New Roman"/>
                <a:cs typeface="Times New Roman"/>
              </a:rPr>
              <a:t>на </a:t>
            </a:r>
            <a:r>
              <a:rPr dirty="0" sz="1300" spc="-5" b="1">
                <a:latin typeface="Times New Roman"/>
                <a:cs typeface="Times New Roman"/>
              </a:rPr>
              <a:t>воздействие сил морозного </a:t>
            </a:r>
            <a:r>
              <a:rPr dirty="0" sz="1300" b="1">
                <a:latin typeface="Times New Roman"/>
                <a:cs typeface="Times New Roman"/>
              </a:rPr>
              <a:t>пучения </a:t>
            </a:r>
            <a:r>
              <a:rPr dirty="0" sz="1300" spc="-5" b="1">
                <a:latin typeface="Times New Roman"/>
                <a:cs typeface="Times New Roman"/>
              </a:rPr>
              <a:t>для  многолетнемерзлых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грунтов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lvl="1" marL="12700" marR="5080" indent="449580">
              <a:lnSpc>
                <a:spcPts val="1380"/>
              </a:lnSpc>
              <a:buAutoNum type="arabicPeriod"/>
              <a:tabLst>
                <a:tab pos="70231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Расчет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устойчивости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прочности на воздействие  сил морозного пучения грунтов следует производить как </a:t>
            </a:r>
            <a:r>
              <a:rPr dirty="0" sz="1200" spc="-1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условий эксплуатации  сооружения, </a:t>
            </a:r>
            <a:r>
              <a:rPr dirty="0" sz="1200">
                <a:latin typeface="Times New Roman"/>
                <a:cs typeface="Times New Roman"/>
              </a:rPr>
              <a:t>так и для </a:t>
            </a:r>
            <a:r>
              <a:rPr dirty="0" sz="1200" spc="-5">
                <a:latin typeface="Times New Roman"/>
                <a:cs typeface="Times New Roman"/>
              </a:rPr>
              <a:t>условий периода строительства, если </a:t>
            </a:r>
            <a:r>
              <a:rPr dirty="0" sz="1200">
                <a:latin typeface="Times New Roman"/>
                <a:cs typeface="Times New Roman"/>
              </a:rPr>
              <a:t>до </a:t>
            </a:r>
            <a:r>
              <a:rPr dirty="0" sz="1200" spc="-5">
                <a:latin typeface="Times New Roman"/>
                <a:cs typeface="Times New Roman"/>
              </a:rPr>
              <a:t>передачи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фундаменты  проектных нагрузок возможно промерзание грунтов </a:t>
            </a:r>
            <a:r>
              <a:rPr dirty="0" sz="1200" spc="5">
                <a:latin typeface="Times New Roman"/>
                <a:cs typeface="Times New Roman"/>
              </a:rPr>
              <a:t>слоя  </a:t>
            </a:r>
            <a:r>
              <a:rPr dirty="0" sz="1200">
                <a:latin typeface="Times New Roman"/>
                <a:cs typeface="Times New Roman"/>
              </a:rPr>
              <a:t>сезонного </a:t>
            </a:r>
            <a:r>
              <a:rPr dirty="0" sz="1200" spc="-5">
                <a:latin typeface="Times New Roman"/>
                <a:cs typeface="Times New Roman"/>
              </a:rPr>
              <a:t>оттаивания  (промерзания),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несливающейся </a:t>
            </a:r>
            <a:r>
              <a:rPr dirty="0" sz="1200">
                <a:latin typeface="Times New Roman"/>
                <a:cs typeface="Times New Roman"/>
              </a:rPr>
              <a:t>мерзлоте - талого </a:t>
            </a:r>
            <a:r>
              <a:rPr dirty="0" sz="1200" spc="-5">
                <a:latin typeface="Times New Roman"/>
                <a:cs typeface="Times New Roman"/>
              </a:rPr>
              <a:t>слоя со </a:t>
            </a:r>
            <a:r>
              <a:rPr dirty="0" sz="1200">
                <a:latin typeface="Times New Roman"/>
                <a:cs typeface="Times New Roman"/>
              </a:rPr>
              <a:t>стороны  </a:t>
            </a:r>
            <a:r>
              <a:rPr dirty="0" sz="1200" spc="-5">
                <a:latin typeface="Times New Roman"/>
                <a:cs typeface="Times New Roman"/>
              </a:rPr>
              <a:t>многолетнемерзлых </a:t>
            </a:r>
            <a:r>
              <a:rPr dirty="0" sz="1200" spc="-10">
                <a:latin typeface="Times New Roman"/>
                <a:cs typeface="Times New Roman"/>
              </a:rPr>
              <a:t>грунтов. </a:t>
            </a:r>
            <a:r>
              <a:rPr dirty="0" sz="1200" spc="-5">
                <a:latin typeface="Times New Roman"/>
                <a:cs typeface="Times New Roman"/>
              </a:rPr>
              <a:t>При необходимости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проекте </a:t>
            </a:r>
            <a:r>
              <a:rPr dirty="0" sz="1200">
                <a:latin typeface="Times New Roman"/>
                <a:cs typeface="Times New Roman"/>
              </a:rPr>
              <a:t>должны быть </a:t>
            </a:r>
            <a:r>
              <a:rPr dirty="0" sz="1200" spc="-5">
                <a:latin typeface="Times New Roman"/>
                <a:cs typeface="Times New Roman"/>
              </a:rPr>
              <a:t>предусмотрены  мероприятия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предотвращению выпучивания фундаментов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период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строительства.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715" indent="449580">
              <a:lnSpc>
                <a:spcPts val="1380"/>
              </a:lnSpc>
              <a:buAutoNum type="arabicPeriod"/>
              <a:tabLst>
                <a:tab pos="720090" algn="l"/>
              </a:tabLst>
            </a:pPr>
            <a:r>
              <a:rPr dirty="0" sz="1200" spc="-5">
                <a:latin typeface="Times New Roman"/>
                <a:cs typeface="Times New Roman"/>
              </a:rPr>
              <a:t>Устойчивость фундаментов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действие касательных сил </a:t>
            </a:r>
            <a:r>
              <a:rPr dirty="0" sz="1200">
                <a:latin typeface="Times New Roman"/>
                <a:cs typeface="Times New Roman"/>
              </a:rPr>
              <a:t>морозного </a:t>
            </a:r>
            <a:r>
              <a:rPr dirty="0" sz="1200" spc="-5">
                <a:latin typeface="Times New Roman"/>
                <a:cs typeface="Times New Roman"/>
              </a:rPr>
              <a:t>пучения  грунтов надлежит проверять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условию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1160" y="8564879"/>
            <a:ext cx="4504690" cy="400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6627" y="9118231"/>
            <a:ext cx="5866130" cy="74231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920750" marR="5080" indent="-459105">
              <a:lnSpc>
                <a:spcPts val="1380"/>
              </a:lnSpc>
              <a:spcBef>
                <a:spcPts val="260"/>
              </a:spcBef>
            </a:pPr>
            <a:r>
              <a:rPr dirty="0" sz="1200" spc="-5">
                <a:latin typeface="Times New Roman"/>
                <a:cs typeface="Times New Roman"/>
              </a:rPr>
              <a:t>где 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baseline="-10416" sz="1200" spc="-22" i="1">
                <a:latin typeface="Times New Roman"/>
                <a:cs typeface="Times New Roman"/>
              </a:rPr>
              <a:t>fh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расчетная удельная касательная сила пучения, кПа, </a:t>
            </a:r>
            <a:r>
              <a:rPr dirty="0" sz="1200">
                <a:latin typeface="Times New Roman"/>
                <a:cs typeface="Times New Roman"/>
              </a:rPr>
              <a:t>принимаемая </a:t>
            </a:r>
            <a:r>
              <a:rPr dirty="0" sz="1200" spc="-5">
                <a:latin typeface="Times New Roman"/>
                <a:cs typeface="Times New Roman"/>
              </a:rPr>
              <a:t>согласно  указаниям </a:t>
            </a:r>
            <a:r>
              <a:rPr dirty="0" sz="1200">
                <a:latin typeface="Times New Roman"/>
                <a:cs typeface="Times New Roman"/>
              </a:rPr>
              <a:t>п. 6.3 </a:t>
            </a:r>
            <a:r>
              <a:rPr dirty="0" sz="1200" spc="-5">
                <a:latin typeface="Times New Roman"/>
                <a:cs typeface="Times New Roman"/>
              </a:rPr>
              <a:t>настоящего стандарта;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5825" cy="35833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56944" marR="663575" indent="-495300">
              <a:lnSpc>
                <a:spcPts val="1380"/>
              </a:lnSpc>
              <a:spcBef>
                <a:spcPts val="5"/>
              </a:spcBef>
            </a:pPr>
            <a:r>
              <a:rPr dirty="0" sz="1200" spc="-5" i="1">
                <a:latin typeface="Times New Roman"/>
                <a:cs typeface="Times New Roman"/>
              </a:rPr>
              <a:t>A</a:t>
            </a:r>
            <a:r>
              <a:rPr dirty="0" baseline="-10416" sz="1200" spc="-7" i="1">
                <a:latin typeface="Times New Roman"/>
                <a:cs typeface="Times New Roman"/>
              </a:rPr>
              <a:t>fh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площадь </a:t>
            </a:r>
            <a:r>
              <a:rPr dirty="0" sz="1200">
                <a:latin typeface="Times New Roman"/>
                <a:cs typeface="Times New Roman"/>
              </a:rPr>
              <a:t>боковой </a:t>
            </a:r>
            <a:r>
              <a:rPr dirty="0" sz="1200" spc="-5">
                <a:latin typeface="Times New Roman"/>
                <a:cs typeface="Times New Roman"/>
              </a:rPr>
              <a:t>поверхности смерзания фундамента </a:t>
            </a:r>
            <a:r>
              <a:rPr dirty="0" sz="1200">
                <a:latin typeface="Times New Roman"/>
                <a:cs typeface="Times New Roman"/>
              </a:rPr>
              <a:t>в пределах  </a:t>
            </a:r>
            <a:r>
              <a:rPr dirty="0" sz="1200" spc="-5">
                <a:latin typeface="Times New Roman"/>
                <a:cs typeface="Times New Roman"/>
              </a:rPr>
              <a:t>расчетной глубины сезонного промерзания-оттаивания грунта,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baseline="38194" sz="12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652145" marR="278130" indent="-1905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расчетная нагрузка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фундамент, </a:t>
            </a:r>
            <a:r>
              <a:rPr dirty="0" sz="1200">
                <a:latin typeface="Times New Roman"/>
                <a:cs typeface="Times New Roman"/>
              </a:rPr>
              <a:t>кН, </a:t>
            </a:r>
            <a:r>
              <a:rPr dirty="0" sz="1200" spc="-5">
                <a:latin typeface="Times New Roman"/>
                <a:cs typeface="Times New Roman"/>
              </a:rPr>
              <a:t>принимаемая </a:t>
            </a:r>
            <a:r>
              <a:rPr dirty="0" sz="1200">
                <a:latin typeface="Times New Roman"/>
                <a:cs typeface="Times New Roman"/>
              </a:rPr>
              <a:t>с коэффициентом 0,9 по  </a:t>
            </a:r>
            <a:r>
              <a:rPr dirty="0" sz="1200" spc="-5">
                <a:latin typeface="Times New Roman"/>
                <a:cs typeface="Times New Roman"/>
              </a:rPr>
              <a:t>наиболее невыгодному сочетанию нагрузок </a:t>
            </a:r>
            <a:r>
              <a:rPr dirty="0" sz="1200">
                <a:latin typeface="Times New Roman"/>
                <a:cs typeface="Times New Roman"/>
              </a:rPr>
              <a:t>и воздействий, </a:t>
            </a:r>
            <a:r>
              <a:rPr dirty="0" sz="1200" spc="-5">
                <a:latin typeface="Times New Roman"/>
                <a:cs typeface="Times New Roman"/>
              </a:rPr>
              <a:t>включая</a:t>
            </a:r>
            <a:endParaRPr sz="1200">
              <a:latin typeface="Times New Roman"/>
              <a:cs typeface="Times New Roman"/>
            </a:endParaRPr>
          </a:p>
          <a:p>
            <a:pPr marL="6521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выдергивающие (ветровые, крановые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т.п.);</a:t>
            </a:r>
            <a:endParaRPr sz="1200">
              <a:latin typeface="Times New Roman"/>
              <a:cs typeface="Times New Roman"/>
            </a:endParaRPr>
          </a:p>
          <a:p>
            <a:pPr marL="690245" marR="384810" indent="-228600">
              <a:lnSpc>
                <a:spcPts val="1380"/>
              </a:lnSpc>
              <a:spcBef>
                <a:spcPts val="65"/>
              </a:spcBef>
            </a:pPr>
            <a:r>
              <a:rPr dirty="0" sz="1200" spc="-5" i="1">
                <a:latin typeface="Times New Roman"/>
                <a:cs typeface="Times New Roman"/>
              </a:rPr>
              <a:t>F</a:t>
            </a:r>
            <a:r>
              <a:rPr dirty="0" baseline="-10416" sz="1200" spc="-7" i="1">
                <a:latin typeface="Times New Roman"/>
                <a:cs typeface="Times New Roman"/>
              </a:rPr>
              <a:t>r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расчетное значение силы, удерживающей фундамент </a:t>
            </a:r>
            <a:r>
              <a:rPr dirty="0" sz="1200">
                <a:latin typeface="Times New Roman"/>
                <a:cs typeface="Times New Roman"/>
              </a:rPr>
              <a:t>от выпучивания, </a:t>
            </a:r>
            <a:r>
              <a:rPr dirty="0" sz="1200" spc="-5">
                <a:latin typeface="Times New Roman"/>
                <a:cs typeface="Times New Roman"/>
              </a:rPr>
              <a:t>кН,  принимаемое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указаниям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6.4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440"/>
              </a:lnSpc>
            </a:pPr>
            <a:r>
              <a:rPr dirty="0" sz="1250" spc="-15" i="1">
                <a:latin typeface="Symbol"/>
                <a:cs typeface="Symbol"/>
              </a:rPr>
              <a:t></a:t>
            </a:r>
            <a:r>
              <a:rPr dirty="0" baseline="-10416" sz="1200" spc="-22" i="1">
                <a:latin typeface="Times New Roman"/>
                <a:cs typeface="Times New Roman"/>
              </a:rPr>
              <a:t>с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коэффициент условий работы, принимаемый равным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1,0;</a:t>
            </a:r>
            <a:endParaRPr sz="1200">
              <a:latin typeface="Times New Roman"/>
              <a:cs typeface="Times New Roman"/>
            </a:endParaRPr>
          </a:p>
          <a:p>
            <a:pPr marL="690245" marR="747395" indent="-228600">
              <a:lnSpc>
                <a:spcPts val="1370"/>
              </a:lnSpc>
              <a:spcBef>
                <a:spcPts val="140"/>
              </a:spcBef>
            </a:pPr>
            <a:r>
              <a:rPr dirty="0" sz="1250" spc="-15" i="1">
                <a:latin typeface="Symbol"/>
                <a:cs typeface="Symbol"/>
              </a:rPr>
              <a:t></a:t>
            </a:r>
            <a:r>
              <a:rPr dirty="0" baseline="-10416" sz="1200" spc="-22" i="1">
                <a:latin typeface="Times New Roman"/>
                <a:cs typeface="Times New Roman"/>
              </a:rPr>
              <a:t>n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коэффициент надежности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назначению сооружения, </a:t>
            </a:r>
            <a:r>
              <a:rPr dirty="0" sz="1200">
                <a:latin typeface="Times New Roman"/>
                <a:cs typeface="Times New Roman"/>
              </a:rPr>
              <a:t>принимаемый  </a:t>
            </a:r>
            <a:r>
              <a:rPr dirty="0" sz="1200" spc="-5">
                <a:latin typeface="Times New Roman"/>
                <a:cs typeface="Times New Roman"/>
              </a:rPr>
              <a:t>равным </a:t>
            </a:r>
            <a:r>
              <a:rPr dirty="0" sz="1200">
                <a:latin typeface="Times New Roman"/>
                <a:cs typeface="Times New Roman"/>
              </a:rPr>
              <a:t>1,1, а для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опор мостов -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1,3.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96300"/>
              </a:lnSpc>
            </a:pPr>
            <a:r>
              <a:rPr dirty="0" sz="1200">
                <a:latin typeface="Times New Roman"/>
                <a:cs typeface="Times New Roman"/>
              </a:rPr>
              <a:t>6.3 </a:t>
            </a:r>
            <a:r>
              <a:rPr dirty="0" sz="1200" spc="-5">
                <a:latin typeface="Times New Roman"/>
                <a:cs typeface="Times New Roman"/>
              </a:rPr>
              <a:t>Расчетную удельную касательную </a:t>
            </a:r>
            <a:r>
              <a:rPr dirty="0" sz="1200">
                <a:latin typeface="Times New Roman"/>
                <a:cs typeface="Times New Roman"/>
              </a:rPr>
              <a:t>силу морозного </a:t>
            </a:r>
            <a:r>
              <a:rPr dirty="0" sz="1200" spc="-5">
                <a:latin typeface="Times New Roman"/>
                <a:cs typeface="Times New Roman"/>
              </a:rPr>
              <a:t>пучения </a:t>
            </a:r>
            <a:r>
              <a:rPr dirty="0" sz="1250" spc="-10" i="1">
                <a:latin typeface="Symbol"/>
                <a:cs typeface="Symbol"/>
              </a:rPr>
              <a:t></a:t>
            </a:r>
            <a:r>
              <a:rPr dirty="0" baseline="-10416" sz="1200" spc="-15" i="1">
                <a:latin typeface="Times New Roman"/>
                <a:cs typeface="Times New Roman"/>
              </a:rPr>
              <a:t>fh</a:t>
            </a:r>
            <a:r>
              <a:rPr dirty="0" sz="1200" spc="-1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кПа, следует  определять, как правило, </a:t>
            </a:r>
            <a:r>
              <a:rPr dirty="0" sz="1200">
                <a:latin typeface="Times New Roman"/>
                <a:cs typeface="Times New Roman"/>
              </a:rPr>
              <a:t>опытным </a:t>
            </a:r>
            <a:r>
              <a:rPr dirty="0" sz="1200" spc="-5">
                <a:latin typeface="Times New Roman"/>
                <a:cs typeface="Times New Roman"/>
              </a:rPr>
              <a:t>путем. Для </a:t>
            </a:r>
            <a:r>
              <a:rPr dirty="0" sz="1200">
                <a:latin typeface="Times New Roman"/>
                <a:cs typeface="Times New Roman"/>
              </a:rPr>
              <a:t>сооружений II и </a:t>
            </a:r>
            <a:r>
              <a:rPr dirty="0" sz="1200" spc="-5">
                <a:latin typeface="Times New Roman"/>
                <a:cs typeface="Times New Roman"/>
              </a:rPr>
              <a:t>III уровней  ответственности значения 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baseline="-10416" sz="1200" spc="-22" i="1">
                <a:latin typeface="Times New Roman"/>
                <a:cs typeface="Times New Roman"/>
              </a:rPr>
              <a:t>fh </a:t>
            </a:r>
            <a:r>
              <a:rPr dirty="0" sz="1200" spc="-5">
                <a:latin typeface="Times New Roman"/>
                <a:cs typeface="Times New Roman"/>
              </a:rPr>
              <a:t>допускается </a:t>
            </a:r>
            <a:r>
              <a:rPr dirty="0" sz="1200">
                <a:latin typeface="Times New Roman"/>
                <a:cs typeface="Times New Roman"/>
              </a:rPr>
              <a:t>принимать по </a:t>
            </a:r>
            <a:r>
              <a:rPr dirty="0" sz="1200" spc="-5">
                <a:latin typeface="Times New Roman"/>
                <a:cs typeface="Times New Roman"/>
              </a:rPr>
              <a:t>таблице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6.1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 spc="-10">
                <a:latin typeface="Times New Roman"/>
                <a:cs typeface="Times New Roman"/>
              </a:rPr>
              <a:t>от  </a:t>
            </a:r>
            <a:r>
              <a:rPr dirty="0" sz="1200" spc="-5">
                <a:latin typeface="Times New Roman"/>
                <a:cs typeface="Times New Roman"/>
              </a:rPr>
              <a:t>состава, влажности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глубины сезонного промерзания </a:t>
            </a:r>
            <a:r>
              <a:rPr dirty="0" sz="1200">
                <a:latin typeface="Times New Roman"/>
                <a:cs typeface="Times New Roman"/>
              </a:rPr>
              <a:t>и оттаивания </a:t>
            </a:r>
            <a:r>
              <a:rPr dirty="0" sz="1200" spc="-10">
                <a:latin typeface="Times New Roman"/>
                <a:cs typeface="Times New Roman"/>
              </a:rPr>
              <a:t>грунтов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baseline="-10416" sz="1200" i="1">
                <a:latin typeface="Times New Roman"/>
                <a:cs typeface="Times New Roman"/>
              </a:rPr>
              <a:t>th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Таблица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03804" y="5646419"/>
            <a:ext cx="133985" cy="210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26335" y="5856604"/>
            <a:ext cx="133985" cy="210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73910" y="6428104"/>
            <a:ext cx="134619" cy="210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0529" y="6638290"/>
            <a:ext cx="134619" cy="2108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76604" y="4359275"/>
          <a:ext cx="5995035" cy="4417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5540"/>
                <a:gridCol w="746760"/>
                <a:gridCol w="763904"/>
                <a:gridCol w="780414"/>
              </a:tblGrid>
              <a:tr h="7251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Грунты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степень водонасыщения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81915" marR="64769">
                        <a:lnSpc>
                          <a:spcPts val="1380"/>
                        </a:lnSpc>
                        <a:spcBef>
                          <a:spcPts val="1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250" spc="-15" b="1" i="1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0416" sz="1200" spc="-22" b="1" i="1">
                          <a:latin typeface="Times New Roman"/>
                          <a:cs typeface="Times New Roman"/>
                        </a:rPr>
                        <a:t>fh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кПа, при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глубине  сезонного промерзания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оттаивания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ts val="1330"/>
                        </a:lnSpc>
                      </a:pP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baseline="-10416" sz="1200" spc="-7" b="1" i="1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73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7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137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37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24130" marR="16573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показателе текучести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0,5,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пески  мелкие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степени влажности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i="1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z="1200" spc="-10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1799589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0,25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0,5,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пески мелкие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130" marR="234950">
                        <a:lnSpc>
                          <a:spcPts val="1380"/>
                        </a:lnSpc>
                        <a:spcBef>
                          <a:spcPts val="310"/>
                        </a:spcBef>
                        <a:tabLst>
                          <a:tab pos="172212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0,8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i="1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0,95,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крупнообломочные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заполнителем (глинистым, мелкопесчаным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пылеватым) свыше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30 %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115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3119">
                <a:tc>
                  <a:txBody>
                    <a:bodyPr/>
                    <a:lstStyle/>
                    <a:p>
                      <a:pPr marL="24130" marR="266700">
                        <a:lnSpc>
                          <a:spcPct val="105400"/>
                        </a:lnSpc>
                        <a:spcBef>
                          <a:spcPts val="115"/>
                        </a:spcBef>
                        <a:tabLst>
                          <a:tab pos="996315" algn="l"/>
                          <a:tab pos="133159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Глинистые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0416" sz="1200" spc="-7" i="1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0,25,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пески мелкие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пылеватые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при 0,6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0416" sz="1200" i="1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0,8, а также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крупнообломочные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заполнителем (глинистым, мелкопесчаным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пылеватым)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 10 до 30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115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1935">
                <a:tc gridSpan="4">
                  <a:txBody>
                    <a:bodyPr/>
                    <a:lstStyle/>
                    <a:p>
                      <a:pPr marL="20383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100" spc="-1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60" b="1">
                          <a:latin typeface="Times New Roman"/>
                          <a:cs typeface="Times New Roman"/>
                        </a:rPr>
                        <a:t>рим</a:t>
                      </a:r>
                      <a:r>
                        <a:rPr dirty="0" sz="1100" spc="-1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75" b="1">
                          <a:latin typeface="Times New Roman"/>
                          <a:cs typeface="Times New Roman"/>
                        </a:rPr>
                        <a:t>ечания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9245" marR="276860" indent="-105410">
                        <a:lnSpc>
                          <a:spcPts val="1340"/>
                        </a:lnSpc>
                        <a:spcBef>
                          <a:spcPts val="40"/>
                        </a:spcBef>
                        <a:buAutoNum type="arabicPlain"/>
                        <a:tabLst>
                          <a:tab pos="309880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Приведенные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в таблице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относятся к поверхности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бетонного фундамента.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Для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фундаментов из других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материалов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табличные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должны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умножаться на  коэффициент </a:t>
                      </a:r>
                      <a:r>
                        <a:rPr dirty="0" sz="1100" spc="-10">
                          <a:latin typeface="Symbol"/>
                          <a:cs typeface="Symbol"/>
                        </a:rPr>
                        <a:t></a:t>
                      </a:r>
                      <a:r>
                        <a:rPr dirty="0" baseline="-11904" sz="1050" spc="-1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которого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даны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приложении «В»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СП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25.13330.2012.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9245" indent="-105410">
                        <a:lnSpc>
                          <a:spcPts val="1230"/>
                        </a:lnSpc>
                        <a:buAutoNum type="arabicPlain"/>
                        <a:tabLst>
                          <a:tab pos="30988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поверхностей фундаментов, покрытых специальными составами, уменьшающими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силы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ts val="129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смерзания,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также при применении других противопучинных мероприятий, значение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15">
                          <a:latin typeface="Times New Roman"/>
                          <a:cs typeface="Times New Roman"/>
                        </a:rPr>
                        <a:t>fh</a:t>
                      </a:r>
                      <a:endParaRPr baseline="-11904" sz="10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следует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принимать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основании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опытных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данных.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9245" marR="17145">
                        <a:lnSpc>
                          <a:spcPts val="13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По результатам опытных данных,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для свай с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оболочками противопучинными ОСПТ «Reline»,  приведенные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значения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</a:t>
                      </a:r>
                      <a:r>
                        <a:rPr dirty="0" baseline="-11904" sz="1050" spc="-7">
                          <a:latin typeface="Times New Roman"/>
                          <a:cs typeface="Times New Roman"/>
                        </a:rPr>
                        <a:t>fh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следует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умножать на коэффициент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0,42.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675881" y="9755834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0745" cy="90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6.4 </a:t>
            </a:r>
            <a:r>
              <a:rPr dirty="0" sz="1200" spc="-5">
                <a:latin typeface="Times New Roman"/>
                <a:cs typeface="Times New Roman"/>
              </a:rPr>
              <a:t>Расчетное значение силы </a:t>
            </a:r>
            <a:r>
              <a:rPr dirty="0" sz="1200" spc="-5" i="1">
                <a:latin typeface="Times New Roman"/>
                <a:cs typeface="Times New Roman"/>
              </a:rPr>
              <a:t>F</a:t>
            </a:r>
            <a:r>
              <a:rPr dirty="0" baseline="-10416" sz="1200" spc="-7" i="1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, кН, удерживающей фундаменты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выпучивания,  следует определять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формулам: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использовании многолетнемерзлых грунтов </a:t>
            </a:r>
            <a:r>
              <a:rPr dirty="0" sz="1200">
                <a:latin typeface="Times New Roman"/>
                <a:cs typeface="Times New Roman"/>
              </a:rPr>
              <a:t>по принципу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1305" y="1771014"/>
            <a:ext cx="4724400" cy="580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56512" y="2500629"/>
            <a:ext cx="418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использовании многолетнемерзлых грунтов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принципу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6069" y="2879089"/>
            <a:ext cx="4675505" cy="580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6627" y="3607434"/>
            <a:ext cx="5966460" cy="5655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228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где </a:t>
            </a:r>
            <a:r>
              <a:rPr dirty="0" sz="1200" i="1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периметр сечения поверхности сдвига, м, принимаемый </a:t>
            </a:r>
            <a:r>
              <a:rPr dirty="0" sz="1200">
                <a:latin typeface="Times New Roman"/>
                <a:cs typeface="Times New Roman"/>
              </a:rPr>
              <a:t>равным: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для</a:t>
            </a:r>
            <a:endParaRPr sz="1200">
              <a:latin typeface="Times New Roman"/>
              <a:cs typeface="Times New Roman"/>
            </a:endParaRPr>
          </a:p>
          <a:p>
            <a:pPr marL="843280" marR="12700" indent="3810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свайных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столбчатых фундаментов </a:t>
            </a:r>
            <a:r>
              <a:rPr dirty="0" sz="1200">
                <a:latin typeface="Times New Roman"/>
                <a:cs typeface="Times New Roman"/>
              </a:rPr>
              <a:t>без </a:t>
            </a:r>
            <a:r>
              <a:rPr dirty="0" sz="1200" spc="-5">
                <a:latin typeface="Times New Roman"/>
                <a:cs typeface="Times New Roman"/>
              </a:rPr>
              <a:t>анкерной </a:t>
            </a:r>
            <a:r>
              <a:rPr dirty="0" sz="1200">
                <a:latin typeface="Times New Roman"/>
                <a:cs typeface="Times New Roman"/>
              </a:rPr>
              <a:t>плиты - </a:t>
            </a:r>
            <a:r>
              <a:rPr dirty="0" sz="1200" spc="-5">
                <a:latin typeface="Times New Roman"/>
                <a:cs typeface="Times New Roman"/>
              </a:rPr>
              <a:t>периметру сечения  фундамента;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столбчатых фундаментов </a:t>
            </a:r>
            <a:r>
              <a:rPr dirty="0" sz="1200">
                <a:latin typeface="Times New Roman"/>
                <a:cs typeface="Times New Roman"/>
              </a:rPr>
              <a:t>с анкерной </a:t>
            </a:r>
            <a:r>
              <a:rPr dirty="0" sz="1200" spc="-5">
                <a:latin typeface="Times New Roman"/>
                <a:cs typeface="Times New Roman"/>
              </a:rPr>
              <a:t>плитой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периметру  анкерной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плиты;</a:t>
            </a:r>
            <a:endParaRPr sz="1200">
              <a:latin typeface="Times New Roman"/>
              <a:cs typeface="Times New Roman"/>
            </a:endParaRPr>
          </a:p>
          <a:p>
            <a:pPr marL="957580" marR="136525" indent="-266700">
              <a:lnSpc>
                <a:spcPts val="1380"/>
              </a:lnSpc>
            </a:pP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baseline="-10416" sz="1200" spc="-7" i="1">
                <a:latin typeface="Times New Roman"/>
                <a:cs typeface="Times New Roman"/>
              </a:rPr>
              <a:t>af</a:t>
            </a:r>
            <a:r>
              <a:rPr dirty="0" baseline="-10416" sz="1200" spc="-7">
                <a:latin typeface="Times New Roman"/>
                <a:cs typeface="Times New Roman"/>
              </a:rPr>
              <a:t>,</a:t>
            </a:r>
            <a:r>
              <a:rPr dirty="0" baseline="-10416" sz="1200" spc="-7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расчетное сопротивление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-го слоя многолетнемерзлого грунта </a:t>
            </a:r>
            <a:r>
              <a:rPr dirty="0" sz="1200">
                <a:latin typeface="Times New Roman"/>
                <a:cs typeface="Times New Roman"/>
              </a:rPr>
              <a:t>сдвигу по  </a:t>
            </a:r>
            <a:r>
              <a:rPr dirty="0" sz="1200" spc="-5">
                <a:latin typeface="Times New Roman"/>
                <a:cs typeface="Times New Roman"/>
              </a:rPr>
              <a:t>поверхности смерзания, кПа, принимаемое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испытаниям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таблицам  приложения </a:t>
            </a:r>
            <a:r>
              <a:rPr dirty="0" sz="1200" spc="-10">
                <a:latin typeface="Times New Roman"/>
                <a:cs typeface="Times New Roman"/>
              </a:rPr>
              <a:t>«В» </a:t>
            </a:r>
            <a:r>
              <a:rPr dirty="0" sz="1200">
                <a:latin typeface="Times New Roman"/>
                <a:cs typeface="Times New Roman"/>
              </a:rPr>
              <a:t>СП 25.13330.2012;</a:t>
            </a:r>
            <a:endParaRPr sz="1200">
              <a:latin typeface="Times New Roman"/>
              <a:cs typeface="Times New Roman"/>
            </a:endParaRPr>
          </a:p>
          <a:p>
            <a:pPr marL="919480" marR="511175" indent="-228600">
              <a:lnSpc>
                <a:spcPts val="1380"/>
              </a:lnSpc>
            </a:pP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baseline="-10416" sz="1200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- толщина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-го слоя мерзлого </a:t>
            </a:r>
            <a:r>
              <a:rPr dirty="0" sz="1200">
                <a:latin typeface="Times New Roman"/>
                <a:cs typeface="Times New Roman"/>
              </a:rPr>
              <a:t>или талого </a:t>
            </a:r>
            <a:r>
              <a:rPr dirty="0" sz="1200" spc="-5">
                <a:latin typeface="Times New Roman"/>
                <a:cs typeface="Times New Roman"/>
              </a:rPr>
              <a:t>грунта, расположенного </a:t>
            </a:r>
            <a:r>
              <a:rPr dirty="0" sz="1200">
                <a:latin typeface="Times New Roman"/>
                <a:cs typeface="Times New Roman"/>
              </a:rPr>
              <a:t>ниже  подошвы </a:t>
            </a:r>
            <a:r>
              <a:rPr dirty="0" sz="1200" spc="-5">
                <a:latin typeface="Times New Roman"/>
                <a:cs typeface="Times New Roman"/>
              </a:rPr>
              <a:t>слоя </a:t>
            </a:r>
            <a:r>
              <a:rPr dirty="0" sz="1200">
                <a:latin typeface="Times New Roman"/>
                <a:cs typeface="Times New Roman"/>
              </a:rPr>
              <a:t>сезонного </a:t>
            </a:r>
            <a:r>
              <a:rPr dirty="0" sz="1200" spc="-5">
                <a:latin typeface="Times New Roman"/>
                <a:cs typeface="Times New Roman"/>
              </a:rPr>
              <a:t>промерзания-оттаивания,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м;</a:t>
            </a:r>
            <a:endParaRPr sz="1200">
              <a:latin typeface="Times New Roman"/>
              <a:cs typeface="Times New Roman"/>
            </a:endParaRPr>
          </a:p>
          <a:p>
            <a:pPr marL="881380" marR="349250" indent="-190500">
              <a:lnSpc>
                <a:spcPts val="1380"/>
              </a:lnSpc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baseline="-10416" sz="1200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расчетное сопротивление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-го слоя талого грунта </a:t>
            </a:r>
            <a:r>
              <a:rPr dirty="0" sz="1200">
                <a:latin typeface="Times New Roman"/>
                <a:cs typeface="Times New Roman"/>
              </a:rPr>
              <a:t>сдвигу по </a:t>
            </a:r>
            <a:r>
              <a:rPr dirty="0" sz="1200" spc="-5">
                <a:latin typeface="Times New Roman"/>
                <a:cs typeface="Times New Roman"/>
              </a:rPr>
              <a:t>поверхности  фундамента, </a:t>
            </a:r>
            <a:r>
              <a:rPr dirty="0" sz="1200">
                <a:latin typeface="Times New Roman"/>
                <a:cs typeface="Times New Roman"/>
              </a:rPr>
              <a:t>кПа, </a:t>
            </a:r>
            <a:r>
              <a:rPr dirty="0" sz="1200" spc="-5">
                <a:latin typeface="Times New Roman"/>
                <a:cs typeface="Times New Roman"/>
              </a:rPr>
              <a:t>принимаемое </a:t>
            </a:r>
            <a:r>
              <a:rPr dirty="0" sz="1200">
                <a:latin typeface="Times New Roman"/>
                <a:cs typeface="Times New Roman"/>
              </a:rPr>
              <a:t>в соответствии с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требованиями</a:t>
            </a:r>
            <a:endParaRPr sz="1200">
              <a:latin typeface="Times New Roman"/>
              <a:cs typeface="Times New Roman"/>
            </a:endParaRPr>
          </a:p>
          <a:p>
            <a:pPr marL="88138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  <a:hlinkClick r:id="rId4"/>
              </a:rPr>
              <a:t>СП 24.13330</a:t>
            </a:r>
            <a:r>
              <a:rPr dirty="0" sz="1200">
                <a:latin typeface="Times New Roman"/>
                <a:cs typeface="Times New Roman"/>
              </a:rPr>
              <a:t>.2011, с </a:t>
            </a:r>
            <a:r>
              <a:rPr dirty="0" sz="1200" spc="-5">
                <a:latin typeface="Times New Roman"/>
                <a:cs typeface="Times New Roman"/>
              </a:rPr>
              <a:t>учетом примечания </a:t>
            </a:r>
            <a:r>
              <a:rPr dirty="0" sz="1200">
                <a:latin typeface="Times New Roman"/>
                <a:cs typeface="Times New Roman"/>
              </a:rPr>
              <a:t>к 7.3.1 СП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25.13330.2012.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7 Устройство свайных фундаментов с противопучинной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оболочкой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tabLst>
                <a:tab pos="784860" algn="l"/>
                <a:tab pos="1676400" algn="l"/>
                <a:tab pos="2358390" algn="l"/>
                <a:tab pos="3350260" algn="l"/>
                <a:tab pos="3977640" algn="l"/>
                <a:tab pos="5139690" algn="l"/>
                <a:tab pos="5430520" algn="l"/>
              </a:tabLst>
            </a:pPr>
            <a:r>
              <a:rPr dirty="0" sz="1200">
                <a:latin typeface="Times New Roman"/>
                <a:cs typeface="Times New Roman"/>
              </a:rPr>
              <a:t>7.1	Устро</a:t>
            </a:r>
            <a:r>
              <a:rPr dirty="0" sz="1200" spc="5">
                <a:latin typeface="Times New Roman"/>
                <a:cs typeface="Times New Roman"/>
              </a:rPr>
              <a:t>й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тво	</a:t>
            </a:r>
            <a:r>
              <a:rPr dirty="0" sz="1200" spc="-5">
                <a:latin typeface="Times New Roman"/>
                <a:cs typeface="Times New Roman"/>
              </a:rPr>
              <a:t>св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йных	</a:t>
            </a:r>
            <a:r>
              <a:rPr dirty="0" sz="1200" spc="10">
                <a:latin typeface="Times New Roman"/>
                <a:cs typeface="Times New Roman"/>
              </a:rPr>
              <a:t>ф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-5">
                <a:latin typeface="Times New Roman"/>
                <a:cs typeface="Times New Roman"/>
              </a:rPr>
              <a:t>аме</a:t>
            </a:r>
            <a:r>
              <a:rPr dirty="0" sz="1200">
                <a:latin typeface="Times New Roman"/>
                <a:cs typeface="Times New Roman"/>
              </a:rPr>
              <a:t>нтов	д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лжно	о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щ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твлять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я	по	про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у  </a:t>
            </a:r>
            <a:r>
              <a:rPr dirty="0" sz="1200" spc="-5">
                <a:latin typeface="Times New Roman"/>
                <a:cs typeface="Times New Roman"/>
              </a:rPr>
              <a:t>производства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работ.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Проект производства работ должен содержать рабочие </a:t>
            </a:r>
            <a:r>
              <a:rPr dirty="0" sz="1200">
                <a:latin typeface="Times New Roman"/>
                <a:cs typeface="Times New Roman"/>
              </a:rPr>
              <a:t>чертежи </a:t>
            </a:r>
            <a:r>
              <a:rPr dirty="0" sz="1200" spc="-5">
                <a:latin typeface="Times New Roman"/>
                <a:cs typeface="Times New Roman"/>
              </a:rPr>
              <a:t>всех  вспомогательных устройств, связанных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выполнением свайных работ (эстакады,  подмости, направляющие конструкции </a:t>
            </a:r>
            <a:r>
              <a:rPr dirty="0" sz="1200">
                <a:latin typeface="Times New Roman"/>
                <a:cs typeface="Times New Roman"/>
              </a:rPr>
              <a:t>и т.д.); </a:t>
            </a:r>
            <a:r>
              <a:rPr dirty="0" sz="1200" spc="-5">
                <a:latin typeface="Times New Roman"/>
                <a:cs typeface="Times New Roman"/>
              </a:rPr>
              <a:t>проект внутренних коммуникаций,  питающих оборудование, применяемое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свайных </a:t>
            </a:r>
            <a:r>
              <a:rPr dirty="0" sz="1200">
                <a:latin typeface="Times New Roman"/>
                <a:cs typeface="Times New Roman"/>
              </a:rPr>
              <a:t>работах; </a:t>
            </a:r>
            <a:r>
              <a:rPr dirty="0" sz="1200" spc="-5">
                <a:latin typeface="Times New Roman"/>
                <a:cs typeface="Times New Roman"/>
              </a:rPr>
              <a:t>проект временных  сооружений.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tabLst>
                <a:tab pos="844550" algn="l"/>
                <a:tab pos="1707514" algn="l"/>
                <a:tab pos="2574290" algn="l"/>
                <a:tab pos="3295015" algn="l"/>
                <a:tab pos="4150995" algn="l"/>
                <a:tab pos="4860925" algn="l"/>
                <a:tab pos="5438140" algn="l"/>
              </a:tabLst>
            </a:pPr>
            <a:r>
              <a:rPr dirty="0" sz="1200" spc="-5">
                <a:latin typeface="Times New Roman"/>
                <a:cs typeface="Times New Roman"/>
              </a:rPr>
              <a:t>Дл</a:t>
            </a:r>
            <a:r>
              <a:rPr dirty="0" sz="1200">
                <a:latin typeface="Times New Roman"/>
                <a:cs typeface="Times New Roman"/>
              </a:rPr>
              <a:t>я	од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1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х	н</a:t>
            </a:r>
            <a:r>
              <a:rPr dirty="0" sz="1200" spc="-5">
                <a:latin typeface="Times New Roman"/>
                <a:cs typeface="Times New Roman"/>
              </a:rPr>
              <a:t>ес</a:t>
            </a:r>
            <a:r>
              <a:rPr dirty="0" sz="1200" spc="-15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ожных	о</a:t>
            </a:r>
            <a:r>
              <a:rPr dirty="0" sz="1200" spc="-15">
                <a:latin typeface="Times New Roman"/>
                <a:cs typeface="Times New Roman"/>
              </a:rPr>
              <a:t>б</a:t>
            </a:r>
            <a:r>
              <a:rPr dirty="0" sz="1200" spc="-5">
                <a:latin typeface="Times New Roman"/>
                <a:cs typeface="Times New Roman"/>
              </a:rPr>
              <a:t>ъек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ов	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б</a:t>
            </a:r>
            <a:r>
              <a:rPr dirty="0" sz="1200">
                <a:latin typeface="Times New Roman"/>
                <a:cs typeface="Times New Roman"/>
              </a:rPr>
              <a:t>ольшой	</a:t>
            </a:r>
            <a:r>
              <a:rPr dirty="0" sz="1200" spc="-10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лощ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ди	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ес</a:t>
            </a:r>
            <a:r>
              <a:rPr dirty="0" sz="1200">
                <a:latin typeface="Times New Roman"/>
                <a:cs typeface="Times New Roman"/>
              </a:rPr>
              <a:t>то	про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кта  </a:t>
            </a:r>
            <a:r>
              <a:rPr dirty="0" sz="1200" spc="-5">
                <a:latin typeface="Times New Roman"/>
                <a:cs typeface="Times New Roman"/>
              </a:rPr>
              <a:t>производства работ допускается ограничиться описанием производства свайных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работ.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составе проекта производства работ должны </a:t>
            </a:r>
            <a:r>
              <a:rPr dirty="0" sz="1200">
                <a:latin typeface="Times New Roman"/>
                <a:cs typeface="Times New Roman"/>
              </a:rPr>
              <a:t>быть </a:t>
            </a:r>
            <a:r>
              <a:rPr dirty="0" sz="1200" spc="-5">
                <a:latin typeface="Times New Roman"/>
                <a:cs typeface="Times New Roman"/>
              </a:rPr>
              <a:t>сведения: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глубине  разведанной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толщи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грунтов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менее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ниже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проектной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отметки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подошвы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или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свай-оболочек, наличии скальных прослоек или включений валунов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их  характеристиками (размеров </a:t>
            </a:r>
            <a:r>
              <a:rPr dirty="0" sz="1200">
                <a:latin typeface="Times New Roman"/>
                <a:cs typeface="Times New Roman"/>
              </a:rPr>
              <a:t>и прочности), о </a:t>
            </a:r>
            <a:r>
              <a:rPr dirty="0" sz="1200" spc="-5">
                <a:latin typeface="Times New Roman"/>
                <a:cs typeface="Times New Roman"/>
              </a:rPr>
              <a:t>физико-механических характеристиках  грунтов,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характерных </a:t>
            </a:r>
            <a:r>
              <a:rPr dirty="0" sz="1200" spc="-10">
                <a:latin typeface="Times New Roman"/>
                <a:cs typeface="Times New Roman"/>
              </a:rPr>
              <a:t>уровнях </a:t>
            </a:r>
            <a:r>
              <a:rPr dirty="0" sz="1200" spc="-5">
                <a:latin typeface="Times New Roman"/>
                <a:cs typeface="Times New Roman"/>
              </a:rPr>
              <a:t>поверхностных </a:t>
            </a:r>
            <a:r>
              <a:rPr dirty="0" sz="1200">
                <a:latin typeface="Times New Roman"/>
                <a:cs typeface="Times New Roman"/>
              </a:rPr>
              <a:t>и грунтовых </a:t>
            </a:r>
            <a:r>
              <a:rPr dirty="0" sz="1200" spc="-5">
                <a:latin typeface="Times New Roman"/>
                <a:cs typeface="Times New Roman"/>
              </a:rPr>
              <a:t>вод. Предельная  отрицательная температура, </a:t>
            </a:r>
            <a:r>
              <a:rPr dirty="0" sz="1200">
                <a:latin typeface="Times New Roman"/>
                <a:cs typeface="Times New Roman"/>
              </a:rPr>
              <a:t>при которой </a:t>
            </a:r>
            <a:r>
              <a:rPr dirty="0" sz="1200" spc="-5">
                <a:latin typeface="Times New Roman"/>
                <a:cs typeface="Times New Roman"/>
              </a:rPr>
              <a:t>допускается производство работ </a:t>
            </a:r>
            <a:r>
              <a:rPr dirty="0" sz="1200">
                <a:latin typeface="Times New Roman"/>
                <a:cs typeface="Times New Roman"/>
              </a:rPr>
              <a:t>по погружению  </a:t>
            </a:r>
            <a:r>
              <a:rPr dirty="0" sz="1200" spc="-5">
                <a:latin typeface="Times New Roman"/>
                <a:cs typeface="Times New Roman"/>
              </a:rPr>
              <a:t>стального шпунта, устанавливается проектной организацией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марки  стали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способа производства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работ.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9755834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6460" cy="914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lvl="1" marL="12700" marR="6985" indent="448945">
              <a:lnSpc>
                <a:spcPts val="1380"/>
              </a:lnSpc>
              <a:spcBef>
                <a:spcPts val="5"/>
              </a:spcBef>
              <a:buAutoNum type="arabicPeriod" startAt="2"/>
              <a:tabLst>
                <a:tab pos="834390" algn="l"/>
              </a:tabLst>
            </a:pPr>
            <a:r>
              <a:rPr dirty="0" sz="1200" spc="-5">
                <a:latin typeface="Times New Roman"/>
                <a:cs typeface="Times New Roman"/>
              </a:rPr>
              <a:t>Основным работам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устройству свайных фундаментов </a:t>
            </a:r>
            <a:r>
              <a:rPr dirty="0" sz="1200">
                <a:latin typeface="Times New Roman"/>
                <a:cs typeface="Times New Roman"/>
              </a:rPr>
              <a:t>должны  </a:t>
            </a:r>
            <a:r>
              <a:rPr dirty="0" sz="1200" spc="-5">
                <a:latin typeface="Times New Roman"/>
                <a:cs typeface="Times New Roman"/>
              </a:rPr>
              <a:t>предшествовать </a:t>
            </a:r>
            <a:r>
              <a:rPr dirty="0" sz="1200">
                <a:latin typeface="Times New Roman"/>
                <a:cs typeface="Times New Roman"/>
              </a:rPr>
              <a:t>подготовительные</a:t>
            </a:r>
            <a:r>
              <a:rPr dirty="0" sz="1200" spc="-5">
                <a:latin typeface="Times New Roman"/>
                <a:cs typeface="Times New Roman"/>
              </a:rPr>
              <a:t> работы:</a:t>
            </a:r>
            <a:endParaRPr sz="1200">
              <a:latin typeface="Times New Roman"/>
              <a:cs typeface="Times New Roman"/>
            </a:endParaRPr>
          </a:p>
          <a:p>
            <a:pPr marL="461645" marR="17748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а) приемка строительной площадки, оформленная актом;  </a:t>
            </a:r>
            <a:r>
              <a:rPr dirty="0" sz="1200">
                <a:latin typeface="Times New Roman"/>
                <a:cs typeface="Times New Roman"/>
              </a:rPr>
              <a:t>б) </a:t>
            </a:r>
            <a:r>
              <a:rPr dirty="0" sz="1200" spc="-5">
                <a:latin typeface="Times New Roman"/>
                <a:cs typeface="Times New Roman"/>
              </a:rPr>
              <a:t>выбор оборудования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погружения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свай;</a:t>
            </a:r>
            <a:endParaRPr sz="1200">
              <a:latin typeface="Times New Roman"/>
              <a:cs typeface="Times New Roman"/>
            </a:endParaRPr>
          </a:p>
          <a:p>
            <a:pPr marL="461645" marR="259334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в) детальная разбивка свайного фундамента;  г) завоз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складирование свай;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д) </a:t>
            </a:r>
            <a:r>
              <a:rPr dirty="0" sz="1200" spc="-5">
                <a:latin typeface="Times New Roman"/>
                <a:cs typeface="Times New Roman"/>
              </a:rPr>
              <a:t>проверка </a:t>
            </a:r>
            <a:r>
              <a:rPr dirty="0" sz="1200">
                <a:latin typeface="Times New Roman"/>
                <a:cs typeface="Times New Roman"/>
              </a:rPr>
              <a:t>соответствия </a:t>
            </a:r>
            <a:r>
              <a:rPr dirty="0" sz="1200" spc="-5">
                <a:latin typeface="Times New Roman"/>
                <a:cs typeface="Times New Roman"/>
              </a:rPr>
              <a:t>технической документации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маркировки доставленных </a:t>
            </a:r>
            <a:r>
              <a:rPr dirty="0" sz="1200">
                <a:latin typeface="Times New Roman"/>
                <a:cs typeface="Times New Roman"/>
              </a:rPr>
              <a:t>к  месту </a:t>
            </a:r>
            <a:r>
              <a:rPr dirty="0" sz="1200" spc="-5">
                <a:latin typeface="Times New Roman"/>
                <a:cs typeface="Times New Roman"/>
              </a:rPr>
              <a:t>работы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свай;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е) полная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частичная </a:t>
            </a:r>
            <a:r>
              <a:rPr dirty="0" sz="1200">
                <a:latin typeface="Times New Roman"/>
                <a:cs typeface="Times New Roman"/>
              </a:rPr>
              <a:t>сборка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свай;</a:t>
            </a:r>
            <a:endParaRPr sz="1200">
              <a:latin typeface="Times New Roman"/>
              <a:cs typeface="Times New Roman"/>
            </a:endParaRPr>
          </a:p>
          <a:p>
            <a:pPr marL="461645" marR="264350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ж) </a:t>
            </a:r>
            <a:r>
              <a:rPr dirty="0" sz="1200" spc="-5">
                <a:latin typeface="Times New Roman"/>
                <a:cs typeface="Times New Roman"/>
              </a:rPr>
              <a:t>нанесение антикоррозионных покрытий;  </a:t>
            </a:r>
            <a:r>
              <a:rPr dirty="0" sz="1200">
                <a:latin typeface="Times New Roman"/>
                <a:cs typeface="Times New Roman"/>
              </a:rPr>
              <a:t>з) </a:t>
            </a:r>
            <a:r>
              <a:rPr dirty="0" sz="1200" spc="-5">
                <a:latin typeface="Times New Roman"/>
                <a:cs typeface="Times New Roman"/>
              </a:rPr>
              <a:t>разметка свай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 длине.</a:t>
            </a:r>
            <a:endParaRPr sz="1200">
              <a:latin typeface="Times New Roman"/>
              <a:cs typeface="Times New Roman"/>
            </a:endParaRPr>
          </a:p>
          <a:p>
            <a:pPr algn="r" lvl="1" marL="12700" marR="5715" indent="448945">
              <a:lnSpc>
                <a:spcPts val="1380"/>
              </a:lnSpc>
              <a:buAutoNum type="arabicPeriod" startAt="3"/>
              <a:tabLst>
                <a:tab pos="69088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Разбивка осей свайных фундаментов </a:t>
            </a:r>
            <a:r>
              <a:rPr dirty="0" sz="1200">
                <a:latin typeface="Times New Roman"/>
                <a:cs typeface="Times New Roman"/>
              </a:rPr>
              <a:t>должна </a:t>
            </a:r>
            <a:r>
              <a:rPr dirty="0" sz="1200" spc="-5">
                <a:latin typeface="Times New Roman"/>
                <a:cs typeface="Times New Roman"/>
              </a:rPr>
              <a:t>производиться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базисной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линии.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Разбивка осей фундамента </a:t>
            </a:r>
            <a:r>
              <a:rPr dirty="0" sz="1200">
                <a:latin typeface="Times New Roman"/>
                <a:cs typeface="Times New Roman"/>
              </a:rPr>
              <a:t>или опоры из </a:t>
            </a:r>
            <a:r>
              <a:rPr dirty="0" sz="1200" spc="-5">
                <a:latin typeface="Times New Roman"/>
                <a:cs typeface="Times New Roman"/>
              </a:rPr>
              <a:t>свай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свайного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ряда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должна  </a:t>
            </a:r>
            <a:r>
              <a:rPr dirty="0" sz="1200" spc="-5">
                <a:latin typeface="Times New Roman"/>
                <a:cs typeface="Times New Roman"/>
              </a:rPr>
              <a:t>оформляться актом, </a:t>
            </a:r>
            <a:r>
              <a:rPr dirty="0" sz="1200">
                <a:latin typeface="Times New Roman"/>
                <a:cs typeface="Times New Roman"/>
              </a:rPr>
              <a:t>к которому </a:t>
            </a:r>
            <a:r>
              <a:rPr dirty="0" sz="1200" spc="-5">
                <a:latin typeface="Times New Roman"/>
                <a:cs typeface="Times New Roman"/>
              </a:rPr>
              <a:t>прилагаются схемы </a:t>
            </a:r>
            <a:r>
              <a:rPr dirty="0" sz="1200">
                <a:latin typeface="Times New Roman"/>
                <a:cs typeface="Times New Roman"/>
              </a:rPr>
              <a:t>расположения </a:t>
            </a:r>
            <a:r>
              <a:rPr dirty="0" sz="1200" spc="-5">
                <a:latin typeface="Times New Roman"/>
                <a:cs typeface="Times New Roman"/>
              </a:rPr>
              <a:t>знаков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разбивки,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данные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привязке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базисной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высотной опорной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сети.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985" indent="448945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72009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Правильность разбивки осей должна систематически проверяться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процессе  производства работ,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также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каждом случае смещения точек, закрепляющих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715" indent="448945">
              <a:lnSpc>
                <a:spcPts val="1380"/>
              </a:lnSpc>
              <a:buFont typeface="Times New Roman"/>
              <a:buAutoNum type="arabicPeriod" startAt="4"/>
              <a:tabLst>
                <a:tab pos="7092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Забивной способ </a:t>
            </a:r>
            <a:r>
              <a:rPr dirty="0" sz="1200" spc="-5">
                <a:latin typeface="Times New Roman"/>
                <a:cs typeface="Times New Roman"/>
              </a:rPr>
              <a:t>погружения сваи производится </a:t>
            </a:r>
            <a:r>
              <a:rPr dirty="0" sz="1200">
                <a:latin typeface="Times New Roman"/>
                <a:cs typeface="Times New Roman"/>
              </a:rPr>
              <a:t>под </a:t>
            </a:r>
            <a:r>
              <a:rPr dirty="0" sz="1200" spc="-5">
                <a:latin typeface="Times New Roman"/>
                <a:cs typeface="Times New Roman"/>
              </a:rPr>
              <a:t>действием молотов </a:t>
            </a:r>
            <a:r>
              <a:rPr dirty="0" sz="1200">
                <a:latin typeface="Times New Roman"/>
                <a:cs typeface="Times New Roman"/>
              </a:rPr>
              <a:t>либо  </a:t>
            </a:r>
            <a:r>
              <a:rPr dirty="0" sz="1200" spc="-5">
                <a:latin typeface="Times New Roman"/>
                <a:cs typeface="Times New Roman"/>
              </a:rPr>
              <a:t>путем вибрирования. Данный метод используется осенью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летом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пластично-мерзлых  грунтах, </a:t>
            </a:r>
            <a:r>
              <a:rPr dirty="0" sz="1200">
                <a:latin typeface="Times New Roman"/>
                <a:cs typeface="Times New Roman"/>
              </a:rPr>
              <a:t>на талых </a:t>
            </a:r>
            <a:r>
              <a:rPr dirty="0" sz="1200" spc="-5">
                <a:latin typeface="Times New Roman"/>
                <a:cs typeface="Times New Roman"/>
              </a:rPr>
              <a:t>грунтах,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содержащих крупнообломочных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элементов.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9525" indent="448945">
              <a:lnSpc>
                <a:spcPts val="1380"/>
              </a:lnSpc>
              <a:buAutoNum type="arabicPeriod" startAt="4"/>
              <a:tabLst>
                <a:tab pos="73850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</a:t>
            </a:r>
            <a:r>
              <a:rPr dirty="0" sz="1200" spc="-5" b="1" i="1">
                <a:latin typeface="Times New Roman"/>
                <a:cs typeface="Times New Roman"/>
              </a:rPr>
              <a:t>буроопускном способе </a:t>
            </a:r>
            <a:r>
              <a:rPr dirty="0" sz="1200" spc="-5">
                <a:latin typeface="Times New Roman"/>
                <a:cs typeface="Times New Roman"/>
              </a:rPr>
              <a:t>погружения свай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вечномерзлые грунты сваи  погружаются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предварительно пробуренные скважины, диаметр </a:t>
            </a:r>
            <a:r>
              <a:rPr dirty="0" sz="1200">
                <a:latin typeface="Times New Roman"/>
                <a:cs typeface="Times New Roman"/>
              </a:rPr>
              <a:t>которых </a:t>
            </a:r>
            <a:r>
              <a:rPr dirty="0" sz="1200" spc="-5">
                <a:latin typeface="Times New Roman"/>
                <a:cs typeface="Times New Roman"/>
              </a:rPr>
              <a:t>должен  превышать </a:t>
            </a:r>
            <a:r>
              <a:rPr dirty="0" sz="1200">
                <a:latin typeface="Times New Roman"/>
                <a:cs typeface="Times New Roman"/>
              </a:rPr>
              <a:t>(на 5 см и </a:t>
            </a:r>
            <a:r>
              <a:rPr dirty="0" sz="1200" spc="-5">
                <a:latin typeface="Times New Roman"/>
                <a:cs typeface="Times New Roman"/>
              </a:rPr>
              <a:t>более) </a:t>
            </a:r>
            <a:r>
              <a:rPr dirty="0" sz="1200">
                <a:latin typeface="Times New Roman"/>
                <a:cs typeface="Times New Roman"/>
              </a:rPr>
              <a:t>наибольший </a:t>
            </a:r>
            <a:r>
              <a:rPr dirty="0" sz="1200" spc="-5">
                <a:latin typeface="Times New Roman"/>
                <a:cs typeface="Times New Roman"/>
              </a:rPr>
              <a:t>размер поперечного сечения сваи,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заполнением скважины грунтовым </a:t>
            </a:r>
            <a:r>
              <a:rPr dirty="0" sz="1200">
                <a:latin typeface="Times New Roman"/>
                <a:cs typeface="Times New Roman"/>
              </a:rPr>
              <a:t>раствором.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При средней температуре грунтов </a:t>
            </a:r>
            <a:r>
              <a:rPr dirty="0" sz="1200">
                <a:latin typeface="Times New Roman"/>
                <a:cs typeface="Times New Roman"/>
              </a:rPr>
              <a:t>выше -0,5°С </a:t>
            </a:r>
            <a:r>
              <a:rPr dirty="0" sz="1200" spc="-5">
                <a:latin typeface="Times New Roman"/>
                <a:cs typeface="Times New Roman"/>
              </a:rPr>
              <a:t>погружение буроопускных свай  следует осуществлять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искусственном </a:t>
            </a:r>
            <a:r>
              <a:rPr dirty="0" sz="1200">
                <a:latin typeface="Times New Roman"/>
                <a:cs typeface="Times New Roman"/>
              </a:rPr>
              <a:t>охлаждении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грунтов.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Для </a:t>
            </a:r>
            <a:r>
              <a:rPr dirty="0" sz="1200" spc="-10">
                <a:latin typeface="Times New Roman"/>
                <a:cs typeface="Times New Roman"/>
              </a:rPr>
              <a:t>круглых </a:t>
            </a:r>
            <a:r>
              <a:rPr dirty="0" sz="1200" spc="-5">
                <a:latin typeface="Times New Roman"/>
                <a:cs typeface="Times New Roman"/>
              </a:rPr>
              <a:t>свай диаметром </a:t>
            </a:r>
            <a:r>
              <a:rPr dirty="0" sz="1200">
                <a:latin typeface="Times New Roman"/>
                <a:cs typeface="Times New Roman"/>
              </a:rPr>
              <a:t>от 60 </a:t>
            </a:r>
            <a:r>
              <a:rPr dirty="0" sz="1200" spc="-5">
                <a:latin typeface="Times New Roman"/>
                <a:cs typeface="Times New Roman"/>
              </a:rPr>
              <a:t>см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выше диаметр скважины должен </a:t>
            </a:r>
            <a:r>
              <a:rPr dirty="0" sz="1200">
                <a:latin typeface="Times New Roman"/>
                <a:cs typeface="Times New Roman"/>
              </a:rPr>
              <a:t>быть на  10 </a:t>
            </a:r>
            <a:r>
              <a:rPr dirty="0" sz="1200" spc="-5">
                <a:latin typeface="Times New Roman"/>
                <a:cs typeface="Times New Roman"/>
              </a:rPr>
              <a:t>см </a:t>
            </a:r>
            <a:r>
              <a:rPr dirty="0" sz="1200">
                <a:latin typeface="Times New Roman"/>
                <a:cs typeface="Times New Roman"/>
              </a:rPr>
              <a:t>больше </a:t>
            </a:r>
            <a:r>
              <a:rPr dirty="0" sz="1200" spc="-5">
                <a:latin typeface="Times New Roman"/>
                <a:cs typeface="Times New Roman"/>
              </a:rPr>
              <a:t>диаметра 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Для заполнения </a:t>
            </a:r>
            <a:r>
              <a:rPr dirty="0" sz="1200" spc="-10">
                <a:latin typeface="Times New Roman"/>
                <a:cs typeface="Times New Roman"/>
              </a:rPr>
              <a:t>пазух </a:t>
            </a:r>
            <a:r>
              <a:rPr dirty="0" sz="1200">
                <a:latin typeface="Times New Roman"/>
                <a:cs typeface="Times New Roman"/>
              </a:rPr>
              <a:t>между </a:t>
            </a:r>
            <a:r>
              <a:rPr dirty="0" sz="1200" spc="-5">
                <a:latin typeface="Times New Roman"/>
                <a:cs typeface="Times New Roman"/>
              </a:rPr>
              <a:t>стенками скважины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сваей </a:t>
            </a:r>
            <a:r>
              <a:rPr dirty="0" sz="1200">
                <a:latin typeface="Times New Roman"/>
                <a:cs typeface="Times New Roman"/>
              </a:rPr>
              <a:t>следует </a:t>
            </a:r>
            <a:r>
              <a:rPr dirty="0" sz="1200" spc="-5">
                <a:latin typeface="Times New Roman"/>
                <a:cs typeface="Times New Roman"/>
              </a:rPr>
              <a:t>применять  песчано-цементный </a:t>
            </a:r>
            <a:r>
              <a:rPr dirty="0" sz="1200">
                <a:latin typeface="Times New Roman"/>
                <a:cs typeface="Times New Roman"/>
              </a:rPr>
              <a:t>раствор, </a:t>
            </a:r>
            <a:r>
              <a:rPr dirty="0" sz="1200" spc="-5">
                <a:latin typeface="Times New Roman"/>
                <a:cs typeface="Times New Roman"/>
              </a:rPr>
              <a:t>заливаемый </a:t>
            </a:r>
            <a:r>
              <a:rPr dirty="0" sz="1200">
                <a:latin typeface="Times New Roman"/>
                <a:cs typeface="Times New Roman"/>
              </a:rPr>
              <a:t>в скважину </a:t>
            </a:r>
            <a:r>
              <a:rPr dirty="0" sz="1200" spc="-5">
                <a:latin typeface="Times New Roman"/>
                <a:cs typeface="Times New Roman"/>
              </a:rPr>
              <a:t>перед погружением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870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Высота </a:t>
            </a:r>
            <a:r>
              <a:rPr dirty="0" sz="1200">
                <a:latin typeface="Times New Roman"/>
                <a:cs typeface="Times New Roman"/>
              </a:rPr>
              <a:t>предварительной </a:t>
            </a:r>
            <a:r>
              <a:rPr dirty="0" sz="1200" spc="-5">
                <a:latin typeface="Times New Roman"/>
                <a:cs typeface="Times New Roman"/>
              </a:rPr>
              <a:t>заливки скважины зависит </a:t>
            </a:r>
            <a:r>
              <a:rPr dirty="0" sz="1200" spc="-1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диаметра скважины.  Наличие отверстий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наконечнике сваи позволяет </a:t>
            </a:r>
            <a:r>
              <a:rPr dirty="0" sz="1200">
                <a:latin typeface="Times New Roman"/>
                <a:cs typeface="Times New Roman"/>
              </a:rPr>
              <a:t>уменьшить </a:t>
            </a:r>
            <a:r>
              <a:rPr dirty="0" sz="1200" spc="-5">
                <a:latin typeface="Times New Roman"/>
                <a:cs typeface="Times New Roman"/>
              </a:rPr>
              <a:t>сопротивление раствора 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погружении сваи. После </a:t>
            </a:r>
            <a:r>
              <a:rPr dirty="0" sz="1200">
                <a:latin typeface="Times New Roman"/>
                <a:cs typeface="Times New Roman"/>
              </a:rPr>
              <a:t>погружения </a:t>
            </a: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проектное положение производится  доливка внутренней полости сваи цементно-песчаным </a:t>
            </a:r>
            <a:r>
              <a:rPr dirty="0" sz="1200">
                <a:latin typeface="Times New Roman"/>
                <a:cs typeface="Times New Roman"/>
              </a:rPr>
              <a:t>раствором до верха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Температура раствора, заливаемого </a:t>
            </a:r>
            <a:r>
              <a:rPr dirty="0" sz="1200">
                <a:latin typeface="Times New Roman"/>
                <a:cs typeface="Times New Roman"/>
              </a:rPr>
              <a:t>в скважину в теплое </a:t>
            </a:r>
            <a:r>
              <a:rPr dirty="0" sz="1200" spc="-5">
                <a:latin typeface="Times New Roman"/>
                <a:cs typeface="Times New Roman"/>
              </a:rPr>
              <a:t>время года, может  соответствовать температуре наружного воздуха, </a:t>
            </a:r>
            <a:r>
              <a:rPr dirty="0" sz="1200">
                <a:latin typeface="Times New Roman"/>
                <a:cs typeface="Times New Roman"/>
              </a:rPr>
              <a:t>но должна быть не ниже 5°С. </a:t>
            </a:r>
            <a:r>
              <a:rPr dirty="0" sz="1200" spc="-5">
                <a:latin typeface="Times New Roman"/>
                <a:cs typeface="Times New Roman"/>
              </a:rPr>
              <a:t>При  отрицательных температурах наружного воздуха температура грунтового раствора </a:t>
            </a:r>
            <a:r>
              <a:rPr dirty="0" sz="1200">
                <a:latin typeface="Times New Roman"/>
                <a:cs typeface="Times New Roman"/>
              </a:rPr>
              <a:t>при  </a:t>
            </a:r>
            <a:r>
              <a:rPr dirty="0" sz="1200" spc="-5">
                <a:latin typeface="Times New Roman"/>
                <a:cs typeface="Times New Roman"/>
              </a:rPr>
              <a:t>его укладке </a:t>
            </a:r>
            <a:r>
              <a:rPr dirty="0" sz="1200">
                <a:latin typeface="Times New Roman"/>
                <a:cs typeface="Times New Roman"/>
              </a:rPr>
              <a:t>должна быть не </a:t>
            </a:r>
            <a:r>
              <a:rPr dirty="0" sz="1200" spc="-5">
                <a:latin typeface="Times New Roman"/>
                <a:cs typeface="Times New Roman"/>
              </a:rPr>
              <a:t>менее </a:t>
            </a:r>
            <a:r>
              <a:rPr dirty="0" sz="1200">
                <a:latin typeface="Times New Roman"/>
                <a:cs typeface="Times New Roman"/>
              </a:rPr>
              <a:t>20-40°С </a:t>
            </a:r>
            <a:r>
              <a:rPr dirty="0" sz="1200" spc="5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осадке конуса </a:t>
            </a:r>
            <a:r>
              <a:rPr dirty="0" sz="1200">
                <a:latin typeface="Times New Roman"/>
                <a:cs typeface="Times New Roman"/>
              </a:rPr>
              <a:t>12-14 </a:t>
            </a:r>
            <a:r>
              <a:rPr dirty="0" sz="1200" spc="-5">
                <a:latin typeface="Times New Roman"/>
                <a:cs typeface="Times New Roman"/>
              </a:rPr>
              <a:t>см </a:t>
            </a:r>
            <a:r>
              <a:rPr dirty="0" sz="1200">
                <a:latin typeface="Times New Roman"/>
                <a:cs typeface="Times New Roman"/>
              </a:rPr>
              <a:t>(при подготовке  </a:t>
            </a:r>
            <a:r>
              <a:rPr dirty="0" sz="1200" spc="-5">
                <a:latin typeface="Times New Roman"/>
                <a:cs typeface="Times New Roman"/>
              </a:rPr>
              <a:t>раствора </a:t>
            </a:r>
            <a:r>
              <a:rPr dirty="0" sz="1200">
                <a:latin typeface="Times New Roman"/>
                <a:cs typeface="Times New Roman"/>
              </a:rPr>
              <a:t>на строительной площадке </a:t>
            </a:r>
            <a:r>
              <a:rPr dirty="0" sz="1200" spc="-5">
                <a:latin typeface="Times New Roman"/>
                <a:cs typeface="Times New Roman"/>
              </a:rPr>
              <a:t>осадка конуса допускается </a:t>
            </a:r>
            <a:r>
              <a:rPr dirty="0" sz="1200">
                <a:latin typeface="Times New Roman"/>
                <a:cs typeface="Times New Roman"/>
              </a:rPr>
              <a:t>от 10 до 16 </a:t>
            </a:r>
            <a:r>
              <a:rPr dirty="0" sz="1200" spc="-5">
                <a:latin typeface="Times New Roman"/>
                <a:cs typeface="Times New Roman"/>
              </a:rPr>
              <a:t>см).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Растворы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заполнения пазух, как правило, следует заливать </a:t>
            </a:r>
            <a:r>
              <a:rPr dirty="0" sz="1200" spc="5">
                <a:latin typeface="Times New Roman"/>
                <a:cs typeface="Times New Roman"/>
              </a:rPr>
              <a:t>перед </a:t>
            </a:r>
            <a:r>
              <a:rPr dirty="0" sz="1200" spc="-5">
                <a:latin typeface="Times New Roman"/>
                <a:cs typeface="Times New Roman"/>
              </a:rPr>
              <a:t>погружением  сваи. </a:t>
            </a:r>
            <a:r>
              <a:rPr dirty="0" sz="1200">
                <a:latin typeface="Times New Roman"/>
                <a:cs typeface="Times New Roman"/>
              </a:rPr>
              <a:t>В тех </a:t>
            </a:r>
            <a:r>
              <a:rPr dirty="0" sz="1200" spc="-5">
                <a:latin typeface="Times New Roman"/>
                <a:cs typeface="Times New Roman"/>
              </a:rPr>
              <a:t>случаях, </a:t>
            </a:r>
            <a:r>
              <a:rPr dirty="0" sz="1200">
                <a:latin typeface="Times New Roman"/>
                <a:cs typeface="Times New Roman"/>
              </a:rPr>
              <a:t>когда в </a:t>
            </a:r>
            <a:r>
              <a:rPr dirty="0" sz="1200" spc="-5">
                <a:latin typeface="Times New Roman"/>
                <a:cs typeface="Times New Roman"/>
              </a:rPr>
              <a:t>скважине имеется вода, которую </a:t>
            </a:r>
            <a:r>
              <a:rPr dirty="0" sz="1200">
                <a:latin typeface="Times New Roman"/>
                <a:cs typeface="Times New Roman"/>
              </a:rPr>
              <a:t>трудно </a:t>
            </a:r>
            <a:r>
              <a:rPr dirty="0" sz="1200" spc="-5">
                <a:latin typeface="Times New Roman"/>
                <a:cs typeface="Times New Roman"/>
              </a:rPr>
              <a:t>удалить,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раствор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подается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бетонолитной </a:t>
            </a:r>
            <a:r>
              <a:rPr dirty="0" sz="1200" spc="-10">
                <a:latin typeface="Times New Roman"/>
                <a:cs typeface="Times New Roman"/>
              </a:rPr>
              <a:t>трубе. </a:t>
            </a:r>
            <a:r>
              <a:rPr dirty="0" sz="1200" spc="-5">
                <a:latin typeface="Times New Roman"/>
                <a:cs typeface="Times New Roman"/>
              </a:rPr>
              <a:t>Объем раствора назначают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расчета полного  заполнения </a:t>
            </a:r>
            <a:r>
              <a:rPr dirty="0" sz="1200" spc="-10">
                <a:latin typeface="Times New Roman"/>
                <a:cs typeface="Times New Roman"/>
              </a:rPr>
              <a:t>пазух </a:t>
            </a:r>
            <a:r>
              <a:rPr dirty="0" sz="1200">
                <a:latin typeface="Times New Roman"/>
                <a:cs typeface="Times New Roman"/>
              </a:rPr>
              <a:t>между </a:t>
            </a:r>
            <a:r>
              <a:rPr dirty="0" sz="1200" spc="-5">
                <a:latin typeface="Times New Roman"/>
                <a:cs typeface="Times New Roman"/>
              </a:rPr>
              <a:t>сваей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стенками скважин. Контролем качества заполнения </a:t>
            </a:r>
            <a:r>
              <a:rPr dirty="0" sz="1200" spc="-10">
                <a:latin typeface="Times New Roman"/>
                <a:cs typeface="Times New Roman"/>
              </a:rPr>
              <a:t>пазух  </a:t>
            </a:r>
            <a:r>
              <a:rPr dirty="0" sz="1200" spc="-5">
                <a:latin typeface="Times New Roman"/>
                <a:cs typeface="Times New Roman"/>
              </a:rPr>
              <a:t>является </a:t>
            </a:r>
            <a:r>
              <a:rPr dirty="0" sz="1200">
                <a:latin typeface="Times New Roman"/>
                <a:cs typeface="Times New Roman"/>
              </a:rPr>
              <a:t>отжатие раствора на </a:t>
            </a:r>
            <a:r>
              <a:rPr dirty="0" sz="1200" spc="-5">
                <a:latin typeface="Times New Roman"/>
                <a:cs typeface="Times New Roman"/>
              </a:rPr>
              <a:t>поверхность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погружении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Сваи следует </a:t>
            </a:r>
            <a:r>
              <a:rPr dirty="0" sz="1200">
                <a:latin typeface="Times New Roman"/>
                <a:cs typeface="Times New Roman"/>
              </a:rPr>
              <a:t>погружать в </a:t>
            </a:r>
            <a:r>
              <a:rPr dirty="0" sz="1200" spc="-5">
                <a:latin typeface="Times New Roman"/>
                <a:cs typeface="Times New Roman"/>
              </a:rPr>
              <a:t>скважины непосредственно после заливки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раствора.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Сваи перед погружением следует очищать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намерзших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ее </a:t>
            </a:r>
            <a:r>
              <a:rPr dirty="0" sz="1200">
                <a:latin typeface="Times New Roman"/>
                <a:cs typeface="Times New Roman"/>
              </a:rPr>
              <a:t>поверхности </a:t>
            </a:r>
            <a:r>
              <a:rPr dirty="0" sz="1200" spc="-5">
                <a:latin typeface="Times New Roman"/>
                <a:cs typeface="Times New Roman"/>
              </a:rPr>
              <a:t>комьев  грунта, </a:t>
            </a:r>
            <a:r>
              <a:rPr dirty="0" sz="1200">
                <a:latin typeface="Times New Roman"/>
                <a:cs typeface="Times New Roman"/>
              </a:rPr>
              <a:t>льда и </a:t>
            </a:r>
            <a:r>
              <a:rPr dirty="0" sz="1200" spc="-5">
                <a:latin typeface="Times New Roman"/>
                <a:cs typeface="Times New Roman"/>
              </a:rPr>
              <a:t>снега, </a:t>
            </a:r>
            <a:r>
              <a:rPr dirty="0" sz="1200">
                <a:latin typeface="Times New Roman"/>
                <a:cs typeface="Times New Roman"/>
              </a:rPr>
              <a:t>жировых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пятен.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7095" cy="90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Летом промежуток времени </a:t>
            </a:r>
            <a:r>
              <a:rPr dirty="0" sz="1200">
                <a:latin typeface="Times New Roman"/>
                <a:cs typeface="Times New Roman"/>
              </a:rPr>
              <a:t>между подготовкой </a:t>
            </a:r>
            <a:r>
              <a:rPr dirty="0" sz="1200" spc="-5">
                <a:latin typeface="Times New Roman"/>
                <a:cs typeface="Times New Roman"/>
              </a:rPr>
              <a:t>скважины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установкой сваи не  должен превышать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ч.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зимнее время </a:t>
            </a:r>
            <a:r>
              <a:rPr dirty="0" sz="1200">
                <a:latin typeface="Times New Roman"/>
                <a:cs typeface="Times New Roman"/>
              </a:rPr>
              <a:t>допускается </a:t>
            </a:r>
            <a:r>
              <a:rPr dirty="0" sz="1200" spc="-5">
                <a:latin typeface="Times New Roman"/>
                <a:cs typeface="Times New Roman"/>
              </a:rPr>
              <a:t>заблаговременная проходка скважин 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10">
                <a:latin typeface="Times New Roman"/>
                <a:cs typeface="Times New Roman"/>
              </a:rPr>
              <a:t>условии </a:t>
            </a:r>
            <a:r>
              <a:rPr dirty="0" sz="1200" spc="-5">
                <a:latin typeface="Times New Roman"/>
                <a:cs typeface="Times New Roman"/>
              </a:rPr>
              <a:t>осуществления </a:t>
            </a:r>
            <a:r>
              <a:rPr dirty="0" sz="1200">
                <a:latin typeface="Times New Roman"/>
                <a:cs typeface="Times New Roman"/>
              </a:rPr>
              <a:t>мероприятий по </a:t>
            </a:r>
            <a:r>
              <a:rPr dirty="0" sz="1200" spc="-5">
                <a:latin typeface="Times New Roman"/>
                <a:cs typeface="Times New Roman"/>
              </a:rPr>
              <a:t>предохранению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попадания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скважины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7120" y="1567941"/>
            <a:ext cx="832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принятия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8167" y="1918461"/>
            <a:ext cx="838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глубину,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1567941"/>
            <a:ext cx="5070475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3619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снега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воды, образования инея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наледей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стенках скважины  необходимых мер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технике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безопасности.</a:t>
            </a:r>
            <a:endParaRPr sz="1200">
              <a:latin typeface="Times New Roman"/>
              <a:cs typeface="Times New Roman"/>
            </a:endParaRPr>
          </a:p>
          <a:p>
            <a:pPr marL="12700" marR="2476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Летом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осенью устье скважин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необходимости обсаживают  равную </a:t>
            </a:r>
            <a:r>
              <a:rPr dirty="0" sz="1200">
                <a:latin typeface="Times New Roman"/>
                <a:cs typeface="Times New Roman"/>
              </a:rPr>
              <a:t>толщине </a:t>
            </a:r>
            <a:r>
              <a:rPr dirty="0" sz="1200" spc="-5">
                <a:latin typeface="Times New Roman"/>
                <a:cs typeface="Times New Roman"/>
              </a:rPr>
              <a:t>оттаявшего слоя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грунта.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Во всех случаях недопустимо замерзание попавшей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скважину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9036" y="2268981"/>
            <a:ext cx="824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воды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перед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2444241"/>
            <a:ext cx="5968365" cy="739520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1206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установкой сваи. Образовавшийся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скважине лед должен </a:t>
            </a:r>
            <a:r>
              <a:rPr dirty="0" sz="1200">
                <a:latin typeface="Times New Roman"/>
                <a:cs typeface="Times New Roman"/>
              </a:rPr>
              <a:t>быть </a:t>
            </a:r>
            <a:r>
              <a:rPr dirty="0" sz="1200" spc="-5">
                <a:latin typeface="Times New Roman"/>
                <a:cs typeface="Times New Roman"/>
              </a:rPr>
              <a:t>удален перед установкой  сваи.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7620" indent="449580">
              <a:lnSpc>
                <a:spcPts val="1380"/>
              </a:lnSpc>
              <a:buAutoNum type="arabicPeriod" startAt="7"/>
              <a:tabLst>
                <a:tab pos="77089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</a:t>
            </a:r>
            <a:r>
              <a:rPr dirty="0" sz="1200" spc="-5" b="1" i="1">
                <a:latin typeface="Times New Roman"/>
                <a:cs typeface="Times New Roman"/>
              </a:rPr>
              <a:t>опускном </a:t>
            </a:r>
            <a:r>
              <a:rPr dirty="0" sz="1200" b="1" i="1">
                <a:latin typeface="Times New Roman"/>
                <a:cs typeface="Times New Roman"/>
              </a:rPr>
              <a:t>способе </a:t>
            </a:r>
            <a:r>
              <a:rPr dirty="0" sz="1200" spc="-5">
                <a:latin typeface="Times New Roman"/>
                <a:cs typeface="Times New Roman"/>
              </a:rPr>
              <a:t>погружения свай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вечномерзлые </a:t>
            </a:r>
            <a:r>
              <a:rPr dirty="0" sz="1200">
                <a:latin typeface="Times New Roman"/>
                <a:cs typeface="Times New Roman"/>
              </a:rPr>
              <a:t>грунты </a:t>
            </a:r>
            <a:r>
              <a:rPr dirty="0" sz="1200" spc="-5">
                <a:latin typeface="Times New Roman"/>
                <a:cs typeface="Times New Roman"/>
              </a:rPr>
              <a:t>сваи  погружаются </a:t>
            </a:r>
            <a:r>
              <a:rPr dirty="0" sz="1200">
                <a:latin typeface="Times New Roman"/>
                <a:cs typeface="Times New Roman"/>
              </a:rPr>
              <a:t>в оттаянные зоны </a:t>
            </a:r>
            <a:r>
              <a:rPr dirty="0" sz="1200" spc="-5">
                <a:latin typeface="Times New Roman"/>
                <a:cs typeface="Times New Roman"/>
              </a:rPr>
              <a:t>грунта,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этом диаметр </a:t>
            </a:r>
            <a:r>
              <a:rPr dirty="0" sz="1200">
                <a:latin typeface="Times New Roman"/>
                <a:cs typeface="Times New Roman"/>
              </a:rPr>
              <a:t>зоны </a:t>
            </a:r>
            <a:r>
              <a:rPr dirty="0" sz="1200" spc="-5">
                <a:latin typeface="Times New Roman"/>
                <a:cs typeface="Times New Roman"/>
              </a:rPr>
              <a:t>оттаивания должен </a:t>
            </a:r>
            <a:r>
              <a:rPr dirty="0" sz="1200">
                <a:latin typeface="Times New Roman"/>
                <a:cs typeface="Times New Roman"/>
              </a:rPr>
              <a:t>быть  не более 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, где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200">
                <a:latin typeface="Times New Roman"/>
                <a:cs typeface="Times New Roman"/>
              </a:rPr>
              <a:t>- размер </a:t>
            </a:r>
            <a:r>
              <a:rPr dirty="0" sz="1200" spc="-5">
                <a:latin typeface="Times New Roman"/>
                <a:cs typeface="Times New Roman"/>
              </a:rPr>
              <a:t>наибольшей стороны поперечного сечения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indent="44958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Примечание.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Во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всех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случаях,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когда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проекте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предусмотрено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погружение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вечномерзлые грунты опускным способом, </a:t>
            </a:r>
            <a:r>
              <a:rPr dirty="0" sz="1200">
                <a:latin typeface="Times New Roman"/>
                <a:cs typeface="Times New Roman"/>
              </a:rPr>
              <a:t>рекомендуется для </a:t>
            </a:r>
            <a:r>
              <a:rPr dirty="0" sz="1200" spc="-5">
                <a:latin typeface="Times New Roman"/>
                <a:cs typeface="Times New Roman"/>
              </a:rPr>
              <a:t>улучшения качества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повышения производительности свайных работ погружать сваи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проходкой скважин  паровым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вибролидером.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Оттаивать вечномерзлый </a:t>
            </a:r>
            <a:r>
              <a:rPr dirty="0" sz="1200" spc="-10">
                <a:latin typeface="Times New Roman"/>
                <a:cs typeface="Times New Roman"/>
              </a:rPr>
              <a:t>грунт </a:t>
            </a:r>
            <a:r>
              <a:rPr dirty="0" sz="1200" spc="-5">
                <a:latin typeface="Times New Roman"/>
                <a:cs typeface="Times New Roman"/>
              </a:rPr>
              <a:t>следует </a:t>
            </a:r>
            <a:r>
              <a:rPr dirty="0" sz="1200">
                <a:latin typeface="Times New Roman"/>
                <a:cs typeface="Times New Roman"/>
              </a:rPr>
              <a:t>открытыми или </a:t>
            </a:r>
            <a:r>
              <a:rPr dirty="0" sz="1200" spc="-5">
                <a:latin typeface="Times New Roman"/>
                <a:cs typeface="Times New Roman"/>
              </a:rPr>
              <a:t>закрытыми нагревателями 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помощью пара, воды, электрического </a:t>
            </a:r>
            <a:r>
              <a:rPr dirty="0" sz="1200">
                <a:latin typeface="Times New Roman"/>
                <a:cs typeface="Times New Roman"/>
              </a:rPr>
              <a:t>тока 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Для работы </a:t>
            </a:r>
            <a:r>
              <a:rPr dirty="0" sz="1200">
                <a:latin typeface="Times New Roman"/>
                <a:cs typeface="Times New Roman"/>
              </a:rPr>
              <a:t>с паровыми </a:t>
            </a:r>
            <a:r>
              <a:rPr dirty="0" sz="1200" spc="-5">
                <a:latin typeface="Times New Roman"/>
                <a:cs typeface="Times New Roman"/>
              </a:rPr>
              <a:t>иглами следует </a:t>
            </a:r>
            <a:r>
              <a:rPr dirty="0" sz="1200">
                <a:latin typeface="Times New Roman"/>
                <a:cs typeface="Times New Roman"/>
              </a:rPr>
              <a:t>применять </a:t>
            </a:r>
            <a:r>
              <a:rPr dirty="0" sz="1200" spc="-5">
                <a:latin typeface="Times New Roman"/>
                <a:cs typeface="Times New Roman"/>
              </a:rPr>
              <a:t>шланги (рукава, изготовленные 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резинотканевых паропроводных рукавов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подачи </a:t>
            </a:r>
            <a:r>
              <a:rPr dirty="0" sz="1200">
                <a:latin typeface="Times New Roman"/>
                <a:cs typeface="Times New Roman"/>
              </a:rPr>
              <a:t>насыщенного </a:t>
            </a:r>
            <a:r>
              <a:rPr dirty="0" sz="1200" spc="-5">
                <a:latin typeface="Times New Roman"/>
                <a:cs typeface="Times New Roman"/>
              </a:rPr>
              <a:t>пара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температурой  </a:t>
            </a:r>
            <a:r>
              <a:rPr dirty="0" sz="1200">
                <a:latin typeface="Times New Roman"/>
                <a:cs typeface="Times New Roman"/>
              </a:rPr>
              <a:t>до 175°С, </a:t>
            </a:r>
            <a:r>
              <a:rPr dirty="0" sz="1200" spc="-5">
                <a:latin typeface="Times New Roman"/>
                <a:cs typeface="Times New Roman"/>
              </a:rPr>
              <a:t>рассчитанные </a:t>
            </a:r>
            <a:r>
              <a:rPr dirty="0" sz="1200">
                <a:latin typeface="Times New Roman"/>
                <a:cs typeface="Times New Roman"/>
              </a:rPr>
              <a:t>на рабочее </a:t>
            </a:r>
            <a:r>
              <a:rPr dirty="0" sz="1200" spc="-5">
                <a:latin typeface="Times New Roman"/>
                <a:cs typeface="Times New Roman"/>
              </a:rPr>
              <a:t>давление пара </a:t>
            </a:r>
            <a:r>
              <a:rPr dirty="0" sz="1200">
                <a:latin typeface="Times New Roman"/>
                <a:cs typeface="Times New Roman"/>
              </a:rPr>
              <a:t>до 0,8 </a:t>
            </a:r>
            <a:r>
              <a:rPr dirty="0" sz="1200" spc="-5">
                <a:latin typeface="Times New Roman"/>
                <a:cs typeface="Times New Roman"/>
              </a:rPr>
              <a:t>МПа). </a:t>
            </a:r>
            <a:r>
              <a:rPr dirty="0" sz="1200">
                <a:latin typeface="Times New Roman"/>
                <a:cs typeface="Times New Roman"/>
              </a:rPr>
              <a:t>Шланги должны </a:t>
            </a:r>
            <a:r>
              <a:rPr dirty="0" sz="1200" spc="-10">
                <a:latin typeface="Times New Roman"/>
                <a:cs typeface="Times New Roman"/>
              </a:rPr>
              <a:t>быть  </a:t>
            </a:r>
            <a:r>
              <a:rPr dirty="0" sz="1200" spc="-5">
                <a:latin typeface="Times New Roman"/>
                <a:cs typeface="Times New Roman"/>
              </a:rPr>
              <a:t>работоспособны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температурах наружного воздуха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минус </a:t>
            </a:r>
            <a:r>
              <a:rPr dirty="0" sz="1200">
                <a:latin typeface="Times New Roman"/>
                <a:cs typeface="Times New Roman"/>
              </a:rPr>
              <a:t>50 до плюс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50°С.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Для фиксации правильного положения паровой иглы следует </a:t>
            </a:r>
            <a:r>
              <a:rPr dirty="0" sz="1200">
                <a:latin typeface="Times New Roman"/>
                <a:cs typeface="Times New Roman"/>
              </a:rPr>
              <a:t>отрывать в </a:t>
            </a:r>
            <a:r>
              <a:rPr dirty="0" sz="1200" spc="-5">
                <a:latin typeface="Times New Roman"/>
                <a:cs typeface="Times New Roman"/>
              </a:rPr>
              <a:t>местах  установки игл </a:t>
            </a:r>
            <a:r>
              <a:rPr dirty="0" sz="1200" spc="-10">
                <a:latin typeface="Times New Roman"/>
                <a:cs typeface="Times New Roman"/>
              </a:rPr>
              <a:t>лунки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применять </a:t>
            </a:r>
            <a:r>
              <a:rPr dirty="0" sz="1200">
                <a:latin typeface="Times New Roman"/>
                <a:cs typeface="Times New Roman"/>
              </a:rPr>
              <a:t>шаблоны. Поверхностный </a:t>
            </a:r>
            <a:r>
              <a:rPr dirty="0" sz="1200" spc="-5">
                <a:latin typeface="Times New Roman"/>
                <a:cs typeface="Times New Roman"/>
              </a:rPr>
              <a:t>слой из насыпных грунтов,  если пробными попытками </a:t>
            </a:r>
            <a:r>
              <a:rPr dirty="0" sz="1200" spc="-10">
                <a:latin typeface="Times New Roman"/>
                <a:cs typeface="Times New Roman"/>
              </a:rPr>
              <a:t>будет </a:t>
            </a:r>
            <a:r>
              <a:rPr dirty="0" sz="1200" spc="-5">
                <a:latin typeface="Times New Roman"/>
                <a:cs typeface="Times New Roman"/>
              </a:rPr>
              <a:t>установлена невозможность проходки через него  паровых игл, необходимо пробурить или пройти траншеей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всю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глубину.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Оттаивание мерзлого грунта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месте погружения сваи </a:t>
            </a:r>
            <a:r>
              <a:rPr dirty="0" sz="1200">
                <a:latin typeface="Times New Roman"/>
                <a:cs typeface="Times New Roman"/>
              </a:rPr>
              <a:t>должно производиться </a:t>
            </a:r>
            <a:r>
              <a:rPr dirty="0" sz="1200" spc="-5">
                <a:latin typeface="Times New Roman"/>
                <a:cs typeface="Times New Roman"/>
              </a:rPr>
              <a:t>одной 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несколькими одновременно действующими паровыми иглами. Число одновременно  оттаиваемых скважин </a:t>
            </a:r>
            <a:r>
              <a:rPr dirty="0" sz="1200">
                <a:latin typeface="Times New Roman"/>
                <a:cs typeface="Times New Roman"/>
              </a:rPr>
              <a:t>определяется с </a:t>
            </a:r>
            <a:r>
              <a:rPr dirty="0" sz="1200" spc="-5">
                <a:latin typeface="Times New Roman"/>
                <a:cs typeface="Times New Roman"/>
              </a:rPr>
              <a:t>учетом </a:t>
            </a:r>
            <a:r>
              <a:rPr dirty="0" sz="1200">
                <a:latin typeface="Times New Roman"/>
                <a:cs typeface="Times New Roman"/>
              </a:rPr>
              <a:t>того, </a:t>
            </a:r>
            <a:r>
              <a:rPr dirty="0" sz="1200" spc="-5">
                <a:latin typeface="Times New Roman"/>
                <a:cs typeface="Times New Roman"/>
              </a:rPr>
              <a:t>что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10">
                <a:latin typeface="Times New Roman"/>
                <a:cs typeface="Times New Roman"/>
              </a:rPr>
              <a:t>одну </a:t>
            </a:r>
            <a:r>
              <a:rPr dirty="0" sz="1200" spc="-5">
                <a:latin typeface="Times New Roman"/>
                <a:cs typeface="Times New Roman"/>
              </a:rPr>
              <a:t>паровую </a:t>
            </a:r>
            <a:r>
              <a:rPr dirty="0" sz="1200">
                <a:latin typeface="Times New Roman"/>
                <a:cs typeface="Times New Roman"/>
              </a:rPr>
              <a:t>иглу необходимо  </a:t>
            </a:r>
            <a:r>
              <a:rPr dirty="0" sz="1200" spc="-5">
                <a:latin typeface="Times New Roman"/>
                <a:cs typeface="Times New Roman"/>
              </a:rPr>
              <a:t>иметь 4-5 м</a:t>
            </a:r>
            <a:r>
              <a:rPr dirty="0" baseline="38194" sz="1200" spc="-7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поверхности нагрева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котла.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Для погружения сваи используются стреловые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башенные краны. Свая </a:t>
            </a:r>
            <a:r>
              <a:rPr dirty="0" sz="1200">
                <a:latin typeface="Times New Roman"/>
                <a:cs typeface="Times New Roman"/>
              </a:rPr>
              <a:t>в  оттаянный </a:t>
            </a:r>
            <a:r>
              <a:rPr dirty="0" sz="1200" spc="-10">
                <a:latin typeface="Times New Roman"/>
                <a:cs typeface="Times New Roman"/>
              </a:rPr>
              <a:t>грунт </a:t>
            </a:r>
            <a:r>
              <a:rPr dirty="0" sz="1200">
                <a:latin typeface="Times New Roman"/>
                <a:cs typeface="Times New Roman"/>
              </a:rPr>
              <a:t>резко </a:t>
            </a:r>
            <a:r>
              <a:rPr dirty="0" sz="1200" spc="-5">
                <a:latin typeface="Times New Roman"/>
                <a:cs typeface="Times New Roman"/>
              </a:rPr>
              <a:t>опускается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высоты </a:t>
            </a:r>
            <a:r>
              <a:rPr dirty="0" sz="1200" spc="10">
                <a:latin typeface="Times New Roman"/>
                <a:cs typeface="Times New Roman"/>
              </a:rPr>
              <a:t>2-3 </a:t>
            </a:r>
            <a:r>
              <a:rPr dirty="0" sz="1200" spc="-5">
                <a:latin typeface="Times New Roman"/>
                <a:cs typeface="Times New Roman"/>
              </a:rPr>
              <a:t>м. Погружение сваи </a:t>
            </a:r>
            <a:r>
              <a:rPr dirty="0" sz="1200">
                <a:latin typeface="Times New Roman"/>
                <a:cs typeface="Times New Roman"/>
              </a:rPr>
              <a:t>в оттаянные </a:t>
            </a:r>
            <a:r>
              <a:rPr dirty="0" sz="1200" spc="-5">
                <a:latin typeface="Times New Roman"/>
                <a:cs typeface="Times New Roman"/>
              </a:rPr>
              <a:t>песчаные  грунты </a:t>
            </a:r>
            <a:r>
              <a:rPr dirty="0" sz="1200">
                <a:latin typeface="Times New Roman"/>
                <a:cs typeface="Times New Roman"/>
              </a:rPr>
              <a:t>наиболее </a:t>
            </a:r>
            <a:r>
              <a:rPr dirty="0" sz="1200" spc="-5">
                <a:latin typeface="Times New Roman"/>
                <a:cs typeface="Times New Roman"/>
              </a:rPr>
              <a:t>эффективно </a:t>
            </a:r>
            <a:r>
              <a:rPr dirty="0" sz="1200">
                <a:latin typeface="Times New Roman"/>
                <a:cs typeface="Times New Roman"/>
              </a:rPr>
              <a:t>с помощью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вибропогружателей.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Если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какой-либо причине свая опускается </a:t>
            </a:r>
            <a:r>
              <a:rPr dirty="0" sz="1200">
                <a:latin typeface="Times New Roman"/>
                <a:cs typeface="Times New Roman"/>
              </a:rPr>
              <a:t>ниже </a:t>
            </a:r>
            <a:r>
              <a:rPr dirty="0" sz="1200" spc="-5">
                <a:latin typeface="Times New Roman"/>
                <a:cs typeface="Times New Roman"/>
              </a:rPr>
              <a:t>проектной </a:t>
            </a:r>
            <a:r>
              <a:rPr dirty="0" sz="1200">
                <a:latin typeface="Times New Roman"/>
                <a:cs typeface="Times New Roman"/>
              </a:rPr>
              <a:t>отметки, в скважину  </a:t>
            </a:r>
            <a:r>
              <a:rPr dirty="0" sz="1200" spc="-5">
                <a:latin typeface="Times New Roman"/>
                <a:cs typeface="Times New Roman"/>
              </a:rPr>
              <a:t>следует подсыпать щебень,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сваю </a:t>
            </a:r>
            <a:r>
              <a:rPr dirty="0" sz="1200">
                <a:latin typeface="Times New Roman"/>
                <a:cs typeface="Times New Roman"/>
              </a:rPr>
              <a:t>до </a:t>
            </a:r>
            <a:r>
              <a:rPr dirty="0" sz="1200" spc="-5">
                <a:latin typeface="Times New Roman"/>
                <a:cs typeface="Times New Roman"/>
              </a:rPr>
              <a:t>вмерзания </a:t>
            </a:r>
            <a:r>
              <a:rPr dirty="0" sz="1200">
                <a:latin typeface="Times New Roman"/>
                <a:cs typeface="Times New Roman"/>
              </a:rPr>
              <a:t>поддерживать </a:t>
            </a:r>
            <a:r>
              <a:rPr dirty="0" sz="1200" spc="-10">
                <a:latin typeface="Times New Roman"/>
                <a:cs typeface="Times New Roman"/>
              </a:rPr>
              <a:t>краном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закреплять </a:t>
            </a:r>
            <a:r>
              <a:rPr dirty="0" sz="1200">
                <a:latin typeface="Times New Roman"/>
                <a:cs typeface="Times New Roman"/>
              </a:rPr>
              <a:t>в  проектном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положении.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Погружать сваи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предварительно оттаянный </a:t>
            </a:r>
            <a:r>
              <a:rPr dirty="0" sz="1200" spc="-10">
                <a:latin typeface="Times New Roman"/>
                <a:cs typeface="Times New Roman"/>
              </a:rPr>
              <a:t>грунт </a:t>
            </a:r>
            <a:r>
              <a:rPr dirty="0" sz="1200" spc="5">
                <a:latin typeface="Times New Roman"/>
                <a:cs typeface="Times New Roman"/>
              </a:rPr>
              <a:t>зимой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весной следует </a:t>
            </a:r>
            <a:r>
              <a:rPr dirty="0" sz="1200">
                <a:latin typeface="Times New Roman"/>
                <a:cs typeface="Times New Roman"/>
              </a:rPr>
              <a:t>не  позже </a:t>
            </a:r>
            <a:r>
              <a:rPr dirty="0" sz="1200" spc="-5">
                <a:latin typeface="Times New Roman"/>
                <a:cs typeface="Times New Roman"/>
              </a:rPr>
              <a:t>чем через сутки после окончания оттаивания, летом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осенью </a:t>
            </a:r>
            <a:r>
              <a:rPr dirty="0" sz="1200">
                <a:latin typeface="Times New Roman"/>
                <a:cs typeface="Times New Roman"/>
              </a:rPr>
              <a:t>- не позже </a:t>
            </a:r>
            <a:r>
              <a:rPr dirty="0" sz="1200" spc="-5">
                <a:latin typeface="Times New Roman"/>
                <a:cs typeface="Times New Roman"/>
              </a:rPr>
              <a:t>чем через </a:t>
            </a:r>
            <a:r>
              <a:rPr dirty="0" sz="1200">
                <a:latin typeface="Times New Roman"/>
                <a:cs typeface="Times New Roman"/>
              </a:rPr>
              <a:t>2  </a:t>
            </a:r>
            <a:r>
              <a:rPr dirty="0" sz="1200" spc="-5">
                <a:latin typeface="Times New Roman"/>
                <a:cs typeface="Times New Roman"/>
              </a:rPr>
              <a:t>сут. При этом железобетонные сваи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допускается погружать </a:t>
            </a:r>
            <a:r>
              <a:rPr dirty="0" sz="1200">
                <a:latin typeface="Times New Roman"/>
                <a:cs typeface="Times New Roman"/>
              </a:rPr>
              <a:t>ранее </a:t>
            </a:r>
            <a:r>
              <a:rPr dirty="0" sz="1200" spc="-5">
                <a:latin typeface="Times New Roman"/>
                <a:cs typeface="Times New Roman"/>
              </a:rPr>
              <a:t>чем через </a:t>
            </a:r>
            <a:r>
              <a:rPr dirty="0" sz="1200">
                <a:latin typeface="Times New Roman"/>
                <a:cs typeface="Times New Roman"/>
              </a:rPr>
              <a:t>12 ч  </a:t>
            </a:r>
            <a:r>
              <a:rPr dirty="0" sz="1200" spc="-5">
                <a:latin typeface="Times New Roman"/>
                <a:cs typeface="Times New Roman"/>
              </a:rPr>
              <a:t>(летом) </a:t>
            </a:r>
            <a:r>
              <a:rPr dirty="0" sz="1200">
                <a:latin typeface="Times New Roman"/>
                <a:cs typeface="Times New Roman"/>
              </a:rPr>
              <a:t>и 20 ч (зимой) </a:t>
            </a:r>
            <a:r>
              <a:rPr dirty="0" sz="1200" spc="-5">
                <a:latin typeface="Times New Roman"/>
                <a:cs typeface="Times New Roman"/>
              </a:rPr>
              <a:t>после окончания оттаивания скважин.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Погружение свай </a:t>
            </a:r>
            <a:r>
              <a:rPr dirty="0" sz="1200">
                <a:latin typeface="Times New Roman"/>
                <a:cs typeface="Times New Roman"/>
              </a:rPr>
              <a:t>в оттаянные </a:t>
            </a:r>
            <a:r>
              <a:rPr dirty="0" sz="1200" spc="-5">
                <a:latin typeface="Times New Roman"/>
                <a:cs typeface="Times New Roman"/>
              </a:rPr>
              <a:t>скважины допускается </a:t>
            </a:r>
            <a:r>
              <a:rPr dirty="0" sz="1200">
                <a:latin typeface="Times New Roman"/>
                <a:cs typeface="Times New Roman"/>
              </a:rPr>
              <a:t>также применять на  </a:t>
            </a:r>
            <a:r>
              <a:rPr dirty="0" sz="1200" spc="-5">
                <a:latin typeface="Times New Roman"/>
                <a:cs typeface="Times New Roman"/>
              </a:rPr>
              <a:t>площадках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температурой грунта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минус </a:t>
            </a:r>
            <a:r>
              <a:rPr dirty="0" sz="1200">
                <a:latin typeface="Times New Roman"/>
                <a:cs typeface="Times New Roman"/>
              </a:rPr>
              <a:t>1 до </a:t>
            </a:r>
            <a:r>
              <a:rPr dirty="0" sz="1200" spc="-5">
                <a:latin typeface="Times New Roman"/>
                <a:cs typeface="Times New Roman"/>
              </a:rPr>
              <a:t>минус </a:t>
            </a:r>
            <a:r>
              <a:rPr dirty="0" sz="1200">
                <a:latin typeface="Times New Roman"/>
                <a:cs typeface="Times New Roman"/>
              </a:rPr>
              <a:t>1,5°С при </a:t>
            </a:r>
            <a:r>
              <a:rPr dirty="0" sz="1200" spc="-5">
                <a:latin typeface="Times New Roman"/>
                <a:cs typeface="Times New Roman"/>
              </a:rPr>
              <a:t>условии, что диаметр  протаянной </a:t>
            </a:r>
            <a:r>
              <a:rPr dirty="0" sz="1200">
                <a:latin typeface="Times New Roman"/>
                <a:cs typeface="Times New Roman"/>
              </a:rPr>
              <a:t>зоны </a:t>
            </a:r>
            <a:r>
              <a:rPr dirty="0" sz="1200" spc="-5">
                <a:latin typeface="Times New Roman"/>
                <a:cs typeface="Times New Roman"/>
              </a:rPr>
              <a:t>назначается уменьшенным (равным диагонали поперечного сечения  сваи),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сваи погружаются сваебойными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машинами.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350" indent="449580">
              <a:lnSpc>
                <a:spcPts val="1380"/>
              </a:lnSpc>
              <a:buAutoNum type="arabicPeriod" startAt="8"/>
              <a:tabLst>
                <a:tab pos="73850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</a:t>
            </a:r>
            <a:r>
              <a:rPr dirty="0" sz="1200" spc="-5" b="1" i="1">
                <a:latin typeface="Times New Roman"/>
                <a:cs typeface="Times New Roman"/>
              </a:rPr>
              <a:t>бурозабивном способе </a:t>
            </a:r>
            <a:r>
              <a:rPr dirty="0" sz="1200" spc="-5">
                <a:latin typeface="Times New Roman"/>
                <a:cs typeface="Times New Roman"/>
              </a:rPr>
              <a:t>погружения свай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вечномерзлые грунты сваи  забиваются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предварительно пробуренные </a:t>
            </a:r>
            <a:r>
              <a:rPr dirty="0" sz="1200">
                <a:latin typeface="Times New Roman"/>
                <a:cs typeface="Times New Roman"/>
              </a:rPr>
              <a:t>скважины-лидеры, </a:t>
            </a:r>
            <a:r>
              <a:rPr dirty="0" sz="1200" spc="-5">
                <a:latin typeface="Times New Roman"/>
                <a:cs typeface="Times New Roman"/>
              </a:rPr>
              <a:t>диаметр которых менее </a:t>
            </a:r>
            <a:r>
              <a:rPr dirty="0" sz="1200">
                <a:latin typeface="Times New Roman"/>
                <a:cs typeface="Times New Roman"/>
              </a:rPr>
              <a:t>(на  </a:t>
            </a:r>
            <a:r>
              <a:rPr dirty="0" sz="1200" spc="-5">
                <a:latin typeface="Times New Roman"/>
                <a:cs typeface="Times New Roman"/>
              </a:rPr>
              <a:t>1-2 см) наименьшего размера поперечного </a:t>
            </a:r>
            <a:r>
              <a:rPr dirty="0" sz="1200">
                <a:latin typeface="Times New Roman"/>
                <a:cs typeface="Times New Roman"/>
              </a:rPr>
              <a:t>сечения </a:t>
            </a:r>
            <a:r>
              <a:rPr dirty="0" sz="1200" spc="-5">
                <a:latin typeface="Times New Roman"/>
                <a:cs typeface="Times New Roman"/>
              </a:rPr>
              <a:t>сваи. Данный способ получил широкое  распространение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пластично-мерзлых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грунтах.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6460" cy="914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8890" indent="44894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Если бурозабивные сваи погружаются </a:t>
            </a:r>
            <a:r>
              <a:rPr dirty="0" sz="1200">
                <a:latin typeface="Times New Roman"/>
                <a:cs typeface="Times New Roman"/>
              </a:rPr>
              <a:t>в зимнее и </a:t>
            </a:r>
            <a:r>
              <a:rPr dirty="0" sz="1200" spc="-5">
                <a:latin typeface="Times New Roman"/>
                <a:cs typeface="Times New Roman"/>
              </a:rPr>
              <a:t>весеннее время, скважина </a:t>
            </a:r>
            <a:r>
              <a:rPr dirty="0" sz="1200">
                <a:latin typeface="Times New Roman"/>
                <a:cs typeface="Times New Roman"/>
              </a:rPr>
              <a:t>на  глубину 1,5-3 м должна </a:t>
            </a:r>
            <a:r>
              <a:rPr dirty="0" sz="1200" spc="-5">
                <a:latin typeface="Times New Roman"/>
                <a:cs typeface="Times New Roman"/>
              </a:rPr>
              <a:t>иметь диаметр, превышающий диагональ поперечного сечения  свай.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Перед погружением </a:t>
            </a:r>
            <a:r>
              <a:rPr dirty="0" sz="1200">
                <a:latin typeface="Times New Roman"/>
                <a:cs typeface="Times New Roman"/>
              </a:rPr>
              <a:t>бурозабивной </a:t>
            </a: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скважину </a:t>
            </a:r>
            <a:r>
              <a:rPr dirty="0" sz="1200" spc="-5">
                <a:latin typeface="Times New Roman"/>
                <a:cs typeface="Times New Roman"/>
              </a:rPr>
              <a:t>следует </a:t>
            </a:r>
            <a:r>
              <a:rPr dirty="0" sz="1200">
                <a:latin typeface="Times New Roman"/>
                <a:cs typeface="Times New Roman"/>
              </a:rPr>
              <a:t>тщательно </a:t>
            </a:r>
            <a:r>
              <a:rPr dirty="0" sz="1200" spc="-5">
                <a:latin typeface="Times New Roman"/>
                <a:cs typeface="Times New Roman"/>
              </a:rPr>
              <a:t>очистить </a:t>
            </a:r>
            <a:r>
              <a:rPr dirty="0" sz="1200">
                <a:latin typeface="Times New Roman"/>
                <a:cs typeface="Times New Roman"/>
              </a:rPr>
              <a:t>от  </a:t>
            </a:r>
            <a:r>
              <a:rPr dirty="0" sz="1200" spc="-5">
                <a:latin typeface="Times New Roman"/>
                <a:cs typeface="Times New Roman"/>
              </a:rPr>
              <a:t>попавших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нее воды, грязи, льда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снега.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Типы </a:t>
            </a:r>
            <a:r>
              <a:rPr dirty="0" sz="1200" spc="-5">
                <a:latin typeface="Times New Roman"/>
                <a:cs typeface="Times New Roman"/>
              </a:rPr>
              <a:t>сваебойных машин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погружения свай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выбираться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 технико-экономических показателей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мерзлотно-грунтовых условий  строительной площадки, размеров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веса свай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намеченного способа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погружения.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Во всех случаях следует применять сваебойные машины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весом ударной части,  превышающим вес сваи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наголовником.</a:t>
            </a:r>
            <a:endParaRPr sz="1200">
              <a:latin typeface="Times New Roman"/>
              <a:cs typeface="Times New Roman"/>
            </a:endParaRPr>
          </a:p>
          <a:p>
            <a:pPr algn="just" marL="12700" marR="1143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Стенки скважины во всех случаях </a:t>
            </a:r>
            <a:r>
              <a:rPr dirty="0" sz="1200">
                <a:latin typeface="Times New Roman"/>
                <a:cs typeface="Times New Roman"/>
              </a:rPr>
              <a:t>должны быть </a:t>
            </a:r>
            <a:r>
              <a:rPr dirty="0" sz="1200" spc="-5">
                <a:latin typeface="Times New Roman"/>
                <a:cs typeface="Times New Roman"/>
              </a:rPr>
              <a:t>ровными,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связи </a:t>
            </a:r>
            <a:r>
              <a:rPr dirty="0" sz="1200">
                <a:latin typeface="Times New Roman"/>
                <a:cs typeface="Times New Roman"/>
              </a:rPr>
              <a:t>с чем </a:t>
            </a:r>
            <a:r>
              <a:rPr dirty="0" sz="1200" spc="-5">
                <a:latin typeface="Times New Roman"/>
                <a:cs typeface="Times New Roman"/>
              </a:rPr>
              <a:t>бурение  скважин производят только вращательным </a:t>
            </a:r>
            <a:r>
              <a:rPr dirty="0" sz="1200">
                <a:latin typeface="Times New Roman"/>
                <a:cs typeface="Times New Roman"/>
              </a:rPr>
              <a:t>и паровибролидерным </a:t>
            </a:r>
            <a:r>
              <a:rPr dirty="0" sz="1200" spc="-5">
                <a:latin typeface="Times New Roman"/>
                <a:cs typeface="Times New Roman"/>
              </a:rPr>
              <a:t>способами.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При бурозабивном способе погружения свай искусственное </a:t>
            </a:r>
            <a:r>
              <a:rPr dirty="0" sz="1200">
                <a:latin typeface="Times New Roman"/>
                <a:cs typeface="Times New Roman"/>
              </a:rPr>
              <a:t>понижение  </a:t>
            </a:r>
            <a:r>
              <a:rPr dirty="0" sz="1200" spc="-5">
                <a:latin typeface="Times New Roman"/>
                <a:cs typeface="Times New Roman"/>
              </a:rPr>
              <a:t>температуры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многолетнемёрзлых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грунтов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основания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допускается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проводить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только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после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погружения свай.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8890" indent="448945">
              <a:lnSpc>
                <a:spcPts val="1380"/>
              </a:lnSpc>
              <a:spcBef>
                <a:spcPts val="65"/>
              </a:spcBef>
              <a:buAutoNum type="arabicPeriod" startAt="9"/>
              <a:tabLst>
                <a:tab pos="710565" algn="l"/>
              </a:tabLst>
            </a:pPr>
            <a:r>
              <a:rPr dirty="0" sz="1200" spc="-5">
                <a:latin typeface="Times New Roman"/>
                <a:cs typeface="Times New Roman"/>
              </a:rPr>
              <a:t>Способ бурения скважин </a:t>
            </a:r>
            <a:r>
              <a:rPr dirty="0" sz="1200" spc="5">
                <a:latin typeface="Times New Roman"/>
                <a:cs typeface="Times New Roman"/>
              </a:rPr>
              <a:t>под </a:t>
            </a:r>
            <a:r>
              <a:rPr dirty="0" sz="1200" spc="-5">
                <a:latin typeface="Times New Roman"/>
                <a:cs typeface="Times New Roman"/>
              </a:rPr>
              <a:t>сваи выбирается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мерзлотно-грунтовых  условий строительной </a:t>
            </a:r>
            <a:r>
              <a:rPr dirty="0" sz="1200">
                <a:latin typeface="Times New Roman"/>
                <a:cs typeface="Times New Roman"/>
              </a:rPr>
              <a:t>площадки и </a:t>
            </a:r>
            <a:r>
              <a:rPr dirty="0" sz="1200" spc="-5">
                <a:latin typeface="Times New Roman"/>
                <a:cs typeface="Times New Roman"/>
              </a:rPr>
              <a:t>технических </a:t>
            </a:r>
            <a:r>
              <a:rPr dirty="0" sz="1200">
                <a:latin typeface="Times New Roman"/>
                <a:cs typeface="Times New Roman"/>
              </a:rPr>
              <a:t>возможностей </a:t>
            </a:r>
            <a:r>
              <a:rPr dirty="0" sz="1200" spc="-5">
                <a:latin typeface="Times New Roman"/>
                <a:cs typeface="Times New Roman"/>
              </a:rPr>
              <a:t>строительной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организации.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985" indent="448945">
              <a:lnSpc>
                <a:spcPts val="1380"/>
              </a:lnSpc>
              <a:buAutoNum type="arabicPeriod" startAt="9"/>
              <a:tabLst>
                <a:tab pos="840105" algn="l"/>
              </a:tabLst>
            </a:pPr>
            <a:r>
              <a:rPr dirty="0" sz="1200">
                <a:latin typeface="Times New Roman"/>
                <a:cs typeface="Times New Roman"/>
              </a:rPr>
              <a:t>Контроль </a:t>
            </a:r>
            <a:r>
              <a:rPr dirty="0" sz="1200" spc="-5">
                <a:latin typeface="Times New Roman"/>
                <a:cs typeface="Times New Roman"/>
              </a:rPr>
              <a:t>качества работ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устройству свайных фундаментов должен  производиться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всех этапах, включая бурение скважин,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осуществляться  производителем работ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представителями авторского </a:t>
            </a:r>
            <a:r>
              <a:rPr dirty="0" sz="1200">
                <a:latin typeface="Times New Roman"/>
                <a:cs typeface="Times New Roman"/>
              </a:rPr>
              <a:t>надзора 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заказчика.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процессе выполнения работ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бурению скважин под сваи производителем работ  должен вестись журнал, </a:t>
            </a:r>
            <a:r>
              <a:rPr dirty="0" sz="1200">
                <a:latin typeface="Times New Roman"/>
                <a:cs typeface="Times New Roman"/>
              </a:rPr>
              <a:t>в котором </a:t>
            </a:r>
            <a:r>
              <a:rPr dirty="0" sz="1200" spc="-5">
                <a:latin typeface="Times New Roman"/>
                <a:cs typeface="Times New Roman"/>
              </a:rPr>
              <a:t>фиксируется </a:t>
            </a:r>
            <a:r>
              <a:rPr dirty="0" sz="1200">
                <a:latin typeface="Times New Roman"/>
                <a:cs typeface="Times New Roman"/>
              </a:rPr>
              <a:t>номер </a:t>
            </a:r>
            <a:r>
              <a:rPr dirty="0" sz="1200" spc="-5">
                <a:latin typeface="Times New Roman"/>
                <a:cs typeface="Times New Roman"/>
              </a:rPr>
              <a:t>скважины, месяц, число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время ее  бурения, диаметр </a:t>
            </a:r>
            <a:r>
              <a:rPr dirty="0" sz="1200">
                <a:latin typeface="Times New Roman"/>
                <a:cs typeface="Times New Roman"/>
              </a:rPr>
              <a:t>рабочего </a:t>
            </a:r>
            <a:r>
              <a:rPr dirty="0" sz="1200" spc="-5">
                <a:latin typeface="Times New Roman"/>
                <a:cs typeface="Times New Roman"/>
              </a:rPr>
              <a:t>инструмента, диаметр обсадной трубы </a:t>
            </a:r>
            <a:r>
              <a:rPr dirty="0" sz="1200">
                <a:latin typeface="Times New Roman"/>
                <a:cs typeface="Times New Roman"/>
              </a:rPr>
              <a:t>и глубину </a:t>
            </a:r>
            <a:r>
              <a:rPr dirty="0" sz="1200" spc="-5">
                <a:latin typeface="Times New Roman"/>
                <a:cs typeface="Times New Roman"/>
              </a:rPr>
              <a:t>ее  погружения, </a:t>
            </a:r>
            <a:r>
              <a:rPr dirty="0" sz="1200">
                <a:latin typeface="Times New Roman"/>
                <a:cs typeface="Times New Roman"/>
              </a:rPr>
              <a:t>отметки </a:t>
            </a:r>
            <a:r>
              <a:rPr dirty="0" sz="1200" spc="-5">
                <a:latin typeface="Times New Roman"/>
                <a:cs typeface="Times New Roman"/>
              </a:rPr>
              <a:t>устья </a:t>
            </a:r>
            <a:r>
              <a:rPr dirty="0" sz="1200">
                <a:latin typeface="Times New Roman"/>
                <a:cs typeface="Times New Roman"/>
              </a:rPr>
              <a:t>и дна </a:t>
            </a:r>
            <a:r>
              <a:rPr dirty="0" sz="1200" spc="-5">
                <a:latin typeface="Times New Roman"/>
                <a:cs typeface="Times New Roman"/>
              </a:rPr>
              <a:t>скважины (проектная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фактическая), наличие или  отсутствие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ней воды,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краткая </a:t>
            </a:r>
            <a:r>
              <a:rPr dirty="0" sz="1200">
                <a:latin typeface="Times New Roman"/>
                <a:cs typeface="Times New Roman"/>
              </a:rPr>
              <a:t>характеристика </a:t>
            </a:r>
            <a:r>
              <a:rPr dirty="0" sz="1200" spc="-5">
                <a:latin typeface="Times New Roman"/>
                <a:cs typeface="Times New Roman"/>
              </a:rPr>
              <a:t>проходимых грунтов,  определяемая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удаляемому </a:t>
            </a:r>
            <a:r>
              <a:rPr dirty="0" sz="1200">
                <a:latin typeface="Times New Roman"/>
                <a:cs typeface="Times New Roman"/>
              </a:rPr>
              <a:t>из скважины буровому </a:t>
            </a:r>
            <a:r>
              <a:rPr dirty="0" sz="1200" spc="-5">
                <a:latin typeface="Times New Roman"/>
                <a:cs typeface="Times New Roman"/>
              </a:rPr>
              <a:t>шламу. Записи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журнале </a:t>
            </a:r>
            <a:r>
              <a:rPr dirty="0" sz="1200">
                <a:latin typeface="Times New Roman"/>
                <a:cs typeface="Times New Roman"/>
              </a:rPr>
              <a:t>должны  </a:t>
            </a:r>
            <a:r>
              <a:rPr dirty="0" sz="1200" spc="-5">
                <a:latin typeface="Times New Roman"/>
                <a:cs typeface="Times New Roman"/>
              </a:rPr>
              <a:t>производиться производителем работ, </a:t>
            </a:r>
            <a:r>
              <a:rPr dirty="0" sz="1200">
                <a:latin typeface="Times New Roman"/>
                <a:cs typeface="Times New Roman"/>
              </a:rPr>
              <a:t>контролироваться и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подписываться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представителями авторского </a:t>
            </a:r>
            <a:r>
              <a:rPr dirty="0" sz="1200">
                <a:latin typeface="Times New Roman"/>
                <a:cs typeface="Times New Roman"/>
              </a:rPr>
              <a:t>надзора и </a:t>
            </a:r>
            <a:r>
              <a:rPr dirty="0" sz="1200" spc="-5">
                <a:latin typeface="Times New Roman"/>
                <a:cs typeface="Times New Roman"/>
              </a:rPr>
              <a:t>заказчика.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случае несоответствия полученных результатов </a:t>
            </a:r>
            <a:r>
              <a:rPr dirty="0" sz="1200">
                <a:latin typeface="Times New Roman"/>
                <a:cs typeface="Times New Roman"/>
              </a:rPr>
              <a:t>проектным </a:t>
            </a:r>
            <a:r>
              <a:rPr dirty="0" sz="1200" spc="5">
                <a:latin typeface="Times New Roman"/>
                <a:cs typeface="Times New Roman"/>
              </a:rPr>
              <a:t>данным  </a:t>
            </a:r>
            <a:r>
              <a:rPr dirty="0" sz="1200">
                <a:latin typeface="Times New Roman"/>
                <a:cs typeface="Times New Roman"/>
              </a:rPr>
              <a:t>по  </a:t>
            </a:r>
            <a:r>
              <a:rPr dirty="0" sz="1200" spc="-5">
                <a:latin typeface="Times New Roman"/>
                <a:cs typeface="Times New Roman"/>
              </a:rPr>
              <a:t>согласованию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проектной организацией может </a:t>
            </a:r>
            <a:r>
              <a:rPr dirty="0" sz="1200">
                <a:latin typeface="Times New Roman"/>
                <a:cs typeface="Times New Roman"/>
              </a:rPr>
              <a:t>быть </a:t>
            </a:r>
            <a:r>
              <a:rPr dirty="0" sz="1200" spc="-5">
                <a:latin typeface="Times New Roman"/>
                <a:cs typeface="Times New Roman"/>
              </a:rPr>
              <a:t>изменена проектная глубина  скважины.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По окончании бурения </a:t>
            </a:r>
            <a:r>
              <a:rPr dirty="0" sz="1200">
                <a:latin typeface="Times New Roman"/>
                <a:cs typeface="Times New Roman"/>
              </a:rPr>
              <a:t>должна быть </a:t>
            </a:r>
            <a:r>
              <a:rPr dirty="0" sz="1200" spc="-5">
                <a:latin typeface="Times New Roman"/>
                <a:cs typeface="Times New Roman"/>
              </a:rPr>
              <a:t>проконтролирована глубина скважины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качество зачистки ее </a:t>
            </a:r>
            <a:r>
              <a:rPr dirty="0" sz="1200">
                <a:latin typeface="Times New Roman"/>
                <a:cs typeface="Times New Roman"/>
              </a:rPr>
              <a:t>дна </a:t>
            </a:r>
            <a:r>
              <a:rPr dirty="0" sz="1200" spc="-5">
                <a:latin typeface="Times New Roman"/>
                <a:cs typeface="Times New Roman"/>
              </a:rPr>
              <a:t>путем опускания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забой </a:t>
            </a:r>
            <a:r>
              <a:rPr dirty="0" sz="1200">
                <a:latin typeface="Times New Roman"/>
                <a:cs typeface="Times New Roman"/>
              </a:rPr>
              <a:t>специально </a:t>
            </a:r>
            <a:r>
              <a:rPr dirty="0" sz="1200" spc="-5">
                <a:latin typeface="Times New Roman"/>
                <a:cs typeface="Times New Roman"/>
              </a:rPr>
              <a:t>размеченного бурового  снаряда, мерной штанги или лота. Этот вид </a:t>
            </a:r>
            <a:r>
              <a:rPr dirty="0" sz="1200">
                <a:latin typeface="Times New Roman"/>
                <a:cs typeface="Times New Roman"/>
              </a:rPr>
              <a:t>контроля </a:t>
            </a:r>
            <a:r>
              <a:rPr dirty="0" sz="1200" spc="-5">
                <a:latin typeface="Times New Roman"/>
                <a:cs typeface="Times New Roman"/>
              </a:rPr>
              <a:t>должен периодически проверяться  представителем авторского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надзора.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Глубина скважины при буроопускном способе погружения свай </a:t>
            </a:r>
            <a:r>
              <a:rPr dirty="0" sz="1200">
                <a:latin typeface="Times New Roman"/>
                <a:cs typeface="Times New Roman"/>
              </a:rPr>
              <a:t>должна быть </a:t>
            </a:r>
            <a:r>
              <a:rPr dirty="0" sz="1200" spc="-5">
                <a:latin typeface="Times New Roman"/>
                <a:cs typeface="Times New Roman"/>
              </a:rPr>
              <a:t>равна  проектной глубине погружения сваи. Отклонения фактической </a:t>
            </a:r>
            <a:r>
              <a:rPr dirty="0" sz="1200" spc="-10">
                <a:latin typeface="Times New Roman"/>
                <a:cs typeface="Times New Roman"/>
              </a:rPr>
              <a:t>глубины </a:t>
            </a:r>
            <a:r>
              <a:rPr dirty="0" sz="1200" spc="-5">
                <a:latin typeface="Times New Roman"/>
                <a:cs typeface="Times New Roman"/>
              </a:rPr>
              <a:t>скважины по  сравнению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проектной </a:t>
            </a:r>
            <a:r>
              <a:rPr dirty="0" sz="1200">
                <a:latin typeface="Times New Roman"/>
                <a:cs typeface="Times New Roman"/>
              </a:rPr>
              <a:t>глубиной в сторону </a:t>
            </a:r>
            <a:r>
              <a:rPr dirty="0" sz="1200" spc="-5">
                <a:latin typeface="Times New Roman"/>
                <a:cs typeface="Times New Roman"/>
              </a:rPr>
              <a:t>уменьшения допускаются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см </a:t>
            </a:r>
            <a:r>
              <a:rPr dirty="0" sz="1200">
                <a:latin typeface="Times New Roman"/>
                <a:cs typeface="Times New Roman"/>
              </a:rPr>
              <a:t>при  </a:t>
            </a:r>
            <a:r>
              <a:rPr dirty="0" sz="1200" spc="-5">
                <a:latin typeface="Times New Roman"/>
                <a:cs typeface="Times New Roman"/>
              </a:rPr>
              <a:t>монолитном ростверке </a:t>
            </a:r>
            <a:r>
              <a:rPr dirty="0" sz="1200">
                <a:latin typeface="Times New Roman"/>
                <a:cs typeface="Times New Roman"/>
              </a:rPr>
              <a:t>и 3 </a:t>
            </a:r>
            <a:r>
              <a:rPr dirty="0" sz="1200" spc="-5">
                <a:latin typeface="Times New Roman"/>
                <a:cs typeface="Times New Roman"/>
              </a:rPr>
              <a:t>см </a:t>
            </a:r>
            <a:r>
              <a:rPr dirty="0" sz="1200">
                <a:latin typeface="Times New Roman"/>
                <a:cs typeface="Times New Roman"/>
              </a:rPr>
              <a:t>при сборном </a:t>
            </a:r>
            <a:r>
              <a:rPr dirty="0" sz="1200" spc="-5">
                <a:latin typeface="Times New Roman"/>
                <a:cs typeface="Times New Roman"/>
              </a:rPr>
              <a:t>ростверке. Перебур скважины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должен  превышать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см.</a:t>
            </a:r>
            <a:endParaRPr sz="1200">
              <a:latin typeface="Times New Roman"/>
              <a:cs typeface="Times New Roman"/>
            </a:endParaRPr>
          </a:p>
          <a:p>
            <a:pPr algn="just" marL="12700" indent="4489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При перерыве </a:t>
            </a:r>
            <a:r>
              <a:rPr dirty="0" sz="1200">
                <a:latin typeface="Times New Roman"/>
                <a:cs typeface="Times New Roman"/>
              </a:rPr>
              <a:t>между </a:t>
            </a:r>
            <a:r>
              <a:rPr dirty="0" sz="1200" spc="-5">
                <a:latin typeface="Times New Roman"/>
                <a:cs typeface="Times New Roman"/>
              </a:rPr>
              <a:t>окончанием бурения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погружением свай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более 4 ч должны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быть </a:t>
            </a:r>
            <a:r>
              <a:rPr dirty="0" sz="1200" spc="-5">
                <a:latin typeface="Times New Roman"/>
                <a:cs typeface="Times New Roman"/>
              </a:rPr>
              <a:t>приняты меры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ограждению скважин </a:t>
            </a:r>
            <a:r>
              <a:rPr dirty="0" sz="1200" spc="5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попадания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них поверхностных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грунтовых вод,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этом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погружении сваи скважина </a:t>
            </a:r>
            <a:r>
              <a:rPr dirty="0" sz="1200">
                <a:latin typeface="Times New Roman"/>
                <a:cs typeface="Times New Roman"/>
              </a:rPr>
              <a:t>должна быть </a:t>
            </a:r>
            <a:r>
              <a:rPr dirty="0" sz="1200" spc="-5">
                <a:latin typeface="Times New Roman"/>
                <a:cs typeface="Times New Roman"/>
              </a:rPr>
              <a:t>вторично  проконтролирована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при необходимости дополнительно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зачищена.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После погружения сваи </a:t>
            </a:r>
            <a:r>
              <a:rPr dirty="0" sz="1200">
                <a:latin typeface="Times New Roman"/>
                <a:cs typeface="Times New Roman"/>
              </a:rPr>
              <a:t>должно </a:t>
            </a:r>
            <a:r>
              <a:rPr dirty="0" sz="1200" spc="-5">
                <a:latin typeface="Times New Roman"/>
                <a:cs typeface="Times New Roman"/>
              </a:rPr>
              <a:t>проверяться соответствие </a:t>
            </a:r>
            <a:r>
              <a:rPr dirty="0" sz="1200">
                <a:latin typeface="Times New Roman"/>
                <a:cs typeface="Times New Roman"/>
              </a:rPr>
              <a:t>отметки </a:t>
            </a:r>
            <a:r>
              <a:rPr dirty="0" sz="1200" spc="-5">
                <a:latin typeface="Times New Roman"/>
                <a:cs typeface="Times New Roman"/>
              </a:rPr>
              <a:t>нижнего конца  сваи </a:t>
            </a:r>
            <a:r>
              <a:rPr dirty="0" sz="1200">
                <a:latin typeface="Times New Roman"/>
                <a:cs typeface="Times New Roman"/>
              </a:rPr>
              <a:t>отметке дна </a:t>
            </a:r>
            <a:r>
              <a:rPr dirty="0" sz="1200" spc="-5">
                <a:latin typeface="Times New Roman"/>
                <a:cs typeface="Times New Roman"/>
              </a:rPr>
              <a:t>скважины,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правильность расположения сваи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плане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по  вертикали.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571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848" y="694435"/>
            <a:ext cx="1638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1045209"/>
            <a:ext cx="5967095" cy="283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5463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Предисловие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Цели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задачи разработки,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использование стандартов </a:t>
            </a:r>
            <a:r>
              <a:rPr dirty="0" sz="1200">
                <a:latin typeface="Times New Roman"/>
                <a:cs typeface="Times New Roman"/>
              </a:rPr>
              <a:t>организаций в РФ  </a:t>
            </a:r>
            <a:r>
              <a:rPr dirty="0" sz="1200" spc="-5">
                <a:latin typeface="Times New Roman"/>
                <a:cs typeface="Times New Roman"/>
              </a:rPr>
              <a:t>установлены Федеральным законом </a:t>
            </a:r>
            <a:r>
              <a:rPr dirty="0" sz="1200" spc="-10">
                <a:latin typeface="Times New Roman"/>
                <a:cs typeface="Times New Roman"/>
              </a:rPr>
              <a:t>от </a:t>
            </a:r>
            <a:r>
              <a:rPr dirty="0" sz="1200">
                <a:latin typeface="Times New Roman"/>
                <a:cs typeface="Times New Roman"/>
              </a:rPr>
              <a:t>27 </a:t>
            </a:r>
            <a:r>
              <a:rPr dirty="0" sz="1200" spc="-5">
                <a:latin typeface="Times New Roman"/>
                <a:cs typeface="Times New Roman"/>
              </a:rPr>
              <a:t>декабря </a:t>
            </a:r>
            <a:r>
              <a:rPr dirty="0" sz="1200">
                <a:latin typeface="Times New Roman"/>
                <a:cs typeface="Times New Roman"/>
              </a:rPr>
              <a:t>2002г. №184-ФЗ </a:t>
            </a:r>
            <a:r>
              <a:rPr dirty="0" sz="1200" spc="-20">
                <a:latin typeface="Times New Roman"/>
                <a:cs typeface="Times New Roman"/>
              </a:rPr>
              <a:t>«О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техническом  регулировании», </a:t>
            </a:r>
            <a:r>
              <a:rPr dirty="0" sz="1200">
                <a:latin typeface="Times New Roman"/>
                <a:cs typeface="Times New Roman"/>
              </a:rPr>
              <a:t>а правила разработки и </a:t>
            </a:r>
            <a:r>
              <a:rPr dirty="0" sz="1200" spc="-5">
                <a:latin typeface="Times New Roman"/>
                <a:cs typeface="Times New Roman"/>
              </a:rPr>
              <a:t>оформления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Р </a:t>
            </a:r>
            <a:r>
              <a:rPr dirty="0" sz="1200" spc="-5">
                <a:latin typeface="Times New Roman"/>
                <a:cs typeface="Times New Roman"/>
              </a:rPr>
              <a:t>1.4-2004 «Стандартизация 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Российской Федерации. Стандарты организаций. Общие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положения».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Сведения </a:t>
            </a:r>
            <a:r>
              <a:rPr dirty="0" sz="1200" b="1">
                <a:latin typeface="Times New Roman"/>
                <a:cs typeface="Times New Roman"/>
              </a:rPr>
              <a:t>о </a:t>
            </a:r>
            <a:r>
              <a:rPr dirty="0" sz="1200" spc="-5" b="1">
                <a:latin typeface="Times New Roman"/>
                <a:cs typeface="Times New Roman"/>
              </a:rPr>
              <a:t>стандарте: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46228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1. 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РАЗРАБОТАН 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ВНЕСЕН: 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отделом 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инженерной 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геокриологии 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АО 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«НИЦ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«Строительство», </a:t>
            </a:r>
            <a:r>
              <a:rPr dirty="0" sz="1200">
                <a:latin typeface="Times New Roman"/>
                <a:cs typeface="Times New Roman"/>
              </a:rPr>
              <a:t>в составе группы </a:t>
            </a:r>
            <a:r>
              <a:rPr dirty="0" sz="1200" spc="-5">
                <a:latin typeface="Times New Roman"/>
                <a:cs typeface="Times New Roman"/>
              </a:rPr>
              <a:t>специалистов (нач. </a:t>
            </a:r>
            <a:r>
              <a:rPr dirty="0" sz="1200">
                <a:latin typeface="Times New Roman"/>
                <a:cs typeface="Times New Roman"/>
              </a:rPr>
              <a:t>отдела </a:t>
            </a:r>
            <a:r>
              <a:rPr dirty="0" sz="1200" spc="-5">
                <a:latin typeface="Times New Roman"/>
                <a:cs typeface="Times New Roman"/>
              </a:rPr>
              <a:t>инженерной геокриологии  </a:t>
            </a:r>
            <a:r>
              <a:rPr dirty="0" sz="1200" spc="-5" i="1">
                <a:latin typeface="Times New Roman"/>
                <a:cs typeface="Times New Roman"/>
              </a:rPr>
              <a:t>Малинкин </a:t>
            </a:r>
            <a:r>
              <a:rPr dirty="0" sz="1200" i="1">
                <a:latin typeface="Times New Roman"/>
                <a:cs typeface="Times New Roman"/>
              </a:rPr>
              <a:t>А.С., </a:t>
            </a:r>
            <a:r>
              <a:rPr dirty="0" sz="1200" spc="-5">
                <a:latin typeface="Times New Roman"/>
                <a:cs typeface="Times New Roman"/>
              </a:rPr>
              <a:t>зам. нач. </a:t>
            </a:r>
            <a:r>
              <a:rPr dirty="0" sz="1200">
                <a:latin typeface="Times New Roman"/>
                <a:cs typeface="Times New Roman"/>
              </a:rPr>
              <a:t>отдела </a:t>
            </a:r>
            <a:r>
              <a:rPr dirty="0" sz="1200" spc="-5" i="1">
                <a:latin typeface="Times New Roman"/>
                <a:cs typeface="Times New Roman"/>
              </a:rPr>
              <a:t>Руссак </a:t>
            </a:r>
            <a:r>
              <a:rPr dirty="0" sz="1200" i="1">
                <a:latin typeface="Times New Roman"/>
                <a:cs typeface="Times New Roman"/>
              </a:rPr>
              <a:t>А.А</a:t>
            </a:r>
            <a:r>
              <a:rPr dirty="0" sz="1200">
                <a:latin typeface="Times New Roman"/>
                <a:cs typeface="Times New Roman"/>
              </a:rPr>
              <a:t>., </a:t>
            </a:r>
            <a:r>
              <a:rPr dirty="0" sz="1200" spc="-5">
                <a:latin typeface="Times New Roman"/>
                <a:cs typeface="Times New Roman"/>
              </a:rPr>
              <a:t>ГИП </a:t>
            </a:r>
            <a:r>
              <a:rPr dirty="0" sz="1200" spc="-5" i="1">
                <a:latin typeface="Times New Roman"/>
                <a:cs typeface="Times New Roman"/>
              </a:rPr>
              <a:t>Матвеев К.Е., </a:t>
            </a:r>
            <a:r>
              <a:rPr dirty="0" sz="1200" spc="-5">
                <a:latin typeface="Times New Roman"/>
                <a:cs typeface="Times New Roman"/>
              </a:rPr>
              <a:t>гл. конструктор </a:t>
            </a:r>
            <a:r>
              <a:rPr dirty="0" sz="1200" i="1">
                <a:latin typeface="Times New Roman"/>
                <a:cs typeface="Times New Roman"/>
              </a:rPr>
              <a:t>Тимаков  </a:t>
            </a:r>
            <a:r>
              <a:rPr dirty="0" sz="1200" i="1">
                <a:latin typeface="Times New Roman"/>
                <a:cs typeface="Times New Roman"/>
              </a:rPr>
              <a:t>В.А., </a:t>
            </a:r>
            <a:r>
              <a:rPr dirty="0" sz="1200" spc="-5">
                <a:latin typeface="Times New Roman"/>
                <a:cs typeface="Times New Roman"/>
              </a:rPr>
              <a:t>гл. специалист </a:t>
            </a:r>
            <a:r>
              <a:rPr dirty="0" sz="1200" spc="-5" i="1">
                <a:latin typeface="Times New Roman"/>
                <a:cs typeface="Times New Roman"/>
              </a:rPr>
              <a:t>Козлова </a:t>
            </a:r>
            <a:r>
              <a:rPr dirty="0" sz="1200" i="1">
                <a:latin typeface="Times New Roman"/>
                <a:cs typeface="Times New Roman"/>
              </a:rPr>
              <a:t>Е.Б., </a:t>
            </a:r>
            <a:r>
              <a:rPr dirty="0" sz="1200" spc="-5">
                <a:latin typeface="Times New Roman"/>
                <a:cs typeface="Times New Roman"/>
              </a:rPr>
              <a:t>гл. специалист </a:t>
            </a:r>
            <a:r>
              <a:rPr dirty="0" sz="1200" spc="-5" i="1">
                <a:latin typeface="Times New Roman"/>
                <a:cs typeface="Times New Roman"/>
              </a:rPr>
              <a:t>Дудукалова </a:t>
            </a:r>
            <a:r>
              <a:rPr dirty="0" sz="1200" i="1">
                <a:latin typeface="Times New Roman"/>
                <a:cs typeface="Times New Roman"/>
              </a:rPr>
              <a:t>Е.А</a:t>
            </a:r>
            <a:r>
              <a:rPr dirty="0" sz="1200">
                <a:latin typeface="Times New Roman"/>
                <a:cs typeface="Times New Roman"/>
              </a:rPr>
              <a:t>., </a:t>
            </a:r>
            <a:r>
              <a:rPr dirty="0" sz="1200" spc="-10">
                <a:latin typeface="Times New Roman"/>
                <a:cs typeface="Times New Roman"/>
              </a:rPr>
              <a:t>гл. </a:t>
            </a:r>
            <a:r>
              <a:rPr dirty="0" sz="1200" spc="-5">
                <a:latin typeface="Times New Roman"/>
                <a:cs typeface="Times New Roman"/>
              </a:rPr>
              <a:t>специалист </a:t>
            </a:r>
            <a:r>
              <a:rPr dirty="0" sz="1200" spc="-5" i="1">
                <a:latin typeface="Times New Roman"/>
                <a:cs typeface="Times New Roman"/>
              </a:rPr>
              <a:t>Трунева  </a:t>
            </a:r>
            <a:r>
              <a:rPr dirty="0" sz="1200" i="1">
                <a:latin typeface="Times New Roman"/>
                <a:cs typeface="Times New Roman"/>
              </a:rPr>
              <a:t>В.А</a:t>
            </a:r>
            <a:r>
              <a:rPr dirty="0" sz="1200">
                <a:latin typeface="Times New Roman"/>
                <a:cs typeface="Times New Roman"/>
              </a:rPr>
              <a:t>., </a:t>
            </a:r>
            <a:r>
              <a:rPr dirty="0" sz="1200" spc="-5">
                <a:latin typeface="Times New Roman"/>
                <a:cs typeface="Times New Roman"/>
              </a:rPr>
              <a:t>гл. специалист  </a:t>
            </a:r>
            <a:r>
              <a:rPr dirty="0" sz="1200" spc="-5" i="1">
                <a:latin typeface="Times New Roman"/>
                <a:cs typeface="Times New Roman"/>
              </a:rPr>
              <a:t>Северьянова  </a:t>
            </a:r>
            <a:r>
              <a:rPr dirty="0" sz="1200" i="1">
                <a:latin typeface="Times New Roman"/>
                <a:cs typeface="Times New Roman"/>
              </a:rPr>
              <a:t>С.А</a:t>
            </a:r>
            <a:r>
              <a:rPr dirty="0" sz="1200">
                <a:latin typeface="Times New Roman"/>
                <a:cs typeface="Times New Roman"/>
              </a:rPr>
              <a:t>.); ЗАО  </a:t>
            </a:r>
            <a:r>
              <a:rPr dirty="0" sz="1200" spc="-5">
                <a:latin typeface="Times New Roman"/>
                <a:cs typeface="Times New Roman"/>
              </a:rPr>
              <a:t>«Уральский  завод полимерных 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технологий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«Маяк»,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составе группы специалистов (ген. </a:t>
            </a:r>
            <a:r>
              <a:rPr dirty="0" sz="1200">
                <a:latin typeface="Times New Roman"/>
                <a:cs typeface="Times New Roman"/>
              </a:rPr>
              <a:t>директор </a:t>
            </a:r>
            <a:r>
              <a:rPr dirty="0" sz="1200" spc="-5">
                <a:latin typeface="Times New Roman"/>
                <a:cs typeface="Times New Roman"/>
              </a:rPr>
              <a:t>к.т.н.  </a:t>
            </a:r>
            <a:r>
              <a:rPr dirty="0" sz="1200" spc="-5" i="1">
                <a:latin typeface="Times New Roman"/>
                <a:cs typeface="Times New Roman"/>
              </a:rPr>
              <a:t>Алявдин </a:t>
            </a:r>
            <a:r>
              <a:rPr dirty="0" sz="1200" i="1">
                <a:latin typeface="Times New Roman"/>
                <a:cs typeface="Times New Roman"/>
              </a:rPr>
              <a:t>Д.В</a:t>
            </a:r>
            <a:r>
              <a:rPr dirty="0" sz="1200">
                <a:latin typeface="Times New Roman"/>
                <a:cs typeface="Times New Roman"/>
              </a:rPr>
              <a:t>., </a:t>
            </a:r>
            <a:r>
              <a:rPr dirty="0" sz="1200" spc="-5">
                <a:latin typeface="Times New Roman"/>
                <a:cs typeface="Times New Roman"/>
              </a:rPr>
              <a:t>зам.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директора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</a:pPr>
            <a:r>
              <a:rPr dirty="0" sz="1200" i="1">
                <a:latin typeface="Times New Roman"/>
                <a:cs typeface="Times New Roman"/>
              </a:rPr>
              <a:t>Волегов </a:t>
            </a:r>
            <a:r>
              <a:rPr dirty="0" sz="1200" spc="13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Л.А</a:t>
            </a:r>
            <a:r>
              <a:rPr dirty="0" sz="1200">
                <a:latin typeface="Times New Roman"/>
                <a:cs typeface="Times New Roman"/>
              </a:rPr>
              <a:t>.),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участии: 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доктора 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техн. 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наук, 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профессора, 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действительного 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члена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3846702"/>
            <a:ext cx="24530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Академии технологических </a:t>
            </a:r>
            <a:r>
              <a:rPr dirty="0" sz="1200" spc="-10">
                <a:latin typeface="Times New Roman"/>
                <a:cs typeface="Times New Roman"/>
              </a:rPr>
              <a:t>наук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РФ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1357" y="3846702"/>
            <a:ext cx="1911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; доктора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геолого-минерало-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5746" y="4051256"/>
            <a:ext cx="381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4354194"/>
            <a:ext cx="5965190" cy="143827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594995" indent="-222885">
              <a:lnSpc>
                <a:spcPct val="100000"/>
              </a:lnSpc>
              <a:spcBef>
                <a:spcPts val="254"/>
              </a:spcBef>
              <a:buAutoNum type="arabicPeriod" startAt="2"/>
              <a:tabLst>
                <a:tab pos="59563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РЕКОМЕНДОВАН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ПРИНЯТИЮ научно-техническим советом АО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«НИЦ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«Строительство»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554990" indent="-182880">
              <a:lnSpc>
                <a:spcPct val="100000"/>
              </a:lnSpc>
              <a:buAutoNum type="arabicPeriod" startAt="3"/>
              <a:tabLst>
                <a:tab pos="555625" algn="l"/>
              </a:tabLst>
            </a:pPr>
            <a:r>
              <a:rPr dirty="0" sz="1200" spc="-5">
                <a:latin typeface="Times New Roman"/>
                <a:cs typeface="Times New Roman"/>
              </a:rPr>
              <a:t>УТВЕРЖДЕН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ВВЕДЕН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ДЕЙСТВИЕ приказом генерального </a:t>
            </a:r>
            <a:r>
              <a:rPr dirty="0" sz="1200">
                <a:latin typeface="Times New Roman"/>
                <a:cs typeface="Times New Roman"/>
              </a:rPr>
              <a:t>директора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«НИЦ «Строительство» </a:t>
            </a:r>
            <a:r>
              <a:rPr dirty="0" sz="1200">
                <a:latin typeface="Times New Roman"/>
                <a:cs typeface="Times New Roman"/>
              </a:rPr>
              <a:t>от 24 </a:t>
            </a:r>
            <a:r>
              <a:rPr dirty="0" sz="1200" spc="-5">
                <a:latin typeface="Times New Roman"/>
                <a:cs typeface="Times New Roman"/>
              </a:rPr>
              <a:t>августа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2017г.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524510" indent="-15240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525145" algn="l"/>
              </a:tabLst>
            </a:pPr>
            <a:r>
              <a:rPr dirty="0" sz="1200" spc="-5">
                <a:latin typeface="Times New Roman"/>
                <a:cs typeface="Times New Roman"/>
              </a:rPr>
              <a:t>ВВЕДЕН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ВПЕРВЫЕ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512" y="7890129"/>
            <a:ext cx="5162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Замечания </a:t>
            </a:r>
            <a:r>
              <a:rPr dirty="0" sz="1200" b="1">
                <a:latin typeface="Times New Roman"/>
                <a:cs typeface="Times New Roman"/>
              </a:rPr>
              <a:t>и </a:t>
            </a:r>
            <a:r>
              <a:rPr dirty="0" sz="1200" spc="-5" b="1">
                <a:latin typeface="Times New Roman"/>
                <a:cs typeface="Times New Roman"/>
              </a:rPr>
              <a:t>предложения следует направлять </a:t>
            </a:r>
            <a:r>
              <a:rPr dirty="0" sz="1200" b="1">
                <a:latin typeface="Times New Roman"/>
                <a:cs typeface="Times New Roman"/>
              </a:rPr>
              <a:t>в </a:t>
            </a:r>
            <a:r>
              <a:rPr dirty="0" sz="1100" spc="-5" b="1">
                <a:latin typeface="Times New Roman"/>
                <a:cs typeface="Times New Roman"/>
              </a:rPr>
              <a:t>АО НИЦ</a:t>
            </a:r>
            <a:r>
              <a:rPr dirty="0" sz="1100" spc="13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«Строительство».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8753093"/>
            <a:ext cx="5967095" cy="1211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449580">
              <a:lnSpc>
                <a:spcPts val="1270"/>
              </a:lnSpc>
              <a:spcBef>
                <a:spcPts val="185"/>
              </a:spcBef>
            </a:pPr>
            <a:r>
              <a:rPr dirty="0" sz="1100" spc="-5" b="1">
                <a:latin typeface="Times New Roman"/>
                <a:cs typeface="Times New Roman"/>
              </a:rPr>
              <a:t>Настоящий </a:t>
            </a:r>
            <a:r>
              <a:rPr dirty="0" sz="1100" b="1">
                <a:latin typeface="Times New Roman"/>
                <a:cs typeface="Times New Roman"/>
              </a:rPr>
              <a:t>стандарт </a:t>
            </a:r>
            <a:r>
              <a:rPr dirty="0" sz="1100" spc="-5" b="1">
                <a:latin typeface="Times New Roman"/>
                <a:cs typeface="Times New Roman"/>
              </a:rPr>
              <a:t>не может </a:t>
            </a:r>
            <a:r>
              <a:rPr dirty="0" sz="1100" b="1">
                <a:latin typeface="Times New Roman"/>
                <a:cs typeface="Times New Roman"/>
              </a:rPr>
              <a:t>быть </a:t>
            </a:r>
            <a:r>
              <a:rPr dirty="0" sz="1100" spc="-5" b="1">
                <a:latin typeface="Times New Roman"/>
                <a:cs typeface="Times New Roman"/>
              </a:rPr>
              <a:t>полностью или частично </a:t>
            </a:r>
            <a:r>
              <a:rPr dirty="0" sz="1100" b="1">
                <a:latin typeface="Times New Roman"/>
                <a:cs typeface="Times New Roman"/>
              </a:rPr>
              <a:t>воспроизведен,  </a:t>
            </a:r>
            <a:r>
              <a:rPr dirty="0" sz="1100" spc="-5" b="1">
                <a:latin typeface="Times New Roman"/>
                <a:cs typeface="Times New Roman"/>
              </a:rPr>
              <a:t>тиражирован </a:t>
            </a:r>
            <a:r>
              <a:rPr dirty="0" sz="1100" b="1">
                <a:latin typeface="Times New Roman"/>
                <a:cs typeface="Times New Roman"/>
              </a:rPr>
              <a:t>и </a:t>
            </a:r>
            <a:r>
              <a:rPr dirty="0" sz="1100" spc="-5" b="1">
                <a:latin typeface="Times New Roman"/>
                <a:cs typeface="Times New Roman"/>
              </a:rPr>
              <a:t>распространен </a:t>
            </a:r>
            <a:r>
              <a:rPr dirty="0" sz="1100" b="1">
                <a:latin typeface="Times New Roman"/>
                <a:cs typeface="Times New Roman"/>
              </a:rPr>
              <a:t>в </a:t>
            </a:r>
            <a:r>
              <a:rPr dirty="0" sz="1100" spc="-5" b="1">
                <a:latin typeface="Times New Roman"/>
                <a:cs typeface="Times New Roman"/>
              </a:rPr>
              <a:t>качестве нормативного документа </a:t>
            </a:r>
            <a:r>
              <a:rPr dirty="0" sz="1100" b="1">
                <a:latin typeface="Times New Roman"/>
                <a:cs typeface="Times New Roman"/>
              </a:rPr>
              <a:t>без </a:t>
            </a:r>
            <a:r>
              <a:rPr dirty="0" sz="1100" spc="-5" b="1">
                <a:latin typeface="Times New Roman"/>
                <a:cs typeface="Times New Roman"/>
              </a:rPr>
              <a:t>разрешения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АО </a:t>
            </a:r>
            <a:r>
              <a:rPr dirty="0" sz="1100" spc="-5" b="1">
                <a:latin typeface="Times New Roman"/>
                <a:cs typeface="Times New Roman"/>
              </a:rPr>
              <a:t>НИЦ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30"/>
              </a:lnSpc>
            </a:pPr>
            <a:r>
              <a:rPr dirty="0" sz="1100" spc="-5" b="1">
                <a:latin typeface="Times New Roman"/>
                <a:cs typeface="Times New Roman"/>
              </a:rPr>
              <a:t>«Строительство».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359791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© </a:t>
            </a:r>
            <a:r>
              <a:rPr dirty="0" sz="1200" spc="-5">
                <a:latin typeface="Times New Roman"/>
                <a:cs typeface="Times New Roman"/>
              </a:rPr>
              <a:t>АО </a:t>
            </a:r>
            <a:r>
              <a:rPr dirty="0" sz="1200" spc="-10">
                <a:latin typeface="Times New Roman"/>
                <a:cs typeface="Times New Roman"/>
              </a:rPr>
              <a:t>«НИЦ </a:t>
            </a:r>
            <a:r>
              <a:rPr dirty="0" sz="1200" spc="-5">
                <a:latin typeface="Times New Roman"/>
                <a:cs typeface="Times New Roman"/>
              </a:rPr>
              <a:t>«Строительство», </a:t>
            </a:r>
            <a:r>
              <a:rPr dirty="0" sz="1200">
                <a:latin typeface="Times New Roman"/>
                <a:cs typeface="Times New Roman"/>
              </a:rPr>
              <a:t>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63490" y="4037329"/>
            <a:ext cx="1242060" cy="267335"/>
          </a:xfrm>
          <a:custGeom>
            <a:avLst/>
            <a:gdLst/>
            <a:ahLst/>
            <a:cxnLst/>
            <a:rect l="l" t="t" r="r" b="b"/>
            <a:pathLst>
              <a:path w="1242060" h="267335">
                <a:moveTo>
                  <a:pt x="0" y="267334"/>
                </a:moveTo>
                <a:lnTo>
                  <a:pt x="1242060" y="267334"/>
                </a:lnTo>
                <a:lnTo>
                  <a:pt x="1242060" y="0"/>
                </a:lnTo>
                <a:lnTo>
                  <a:pt x="0" y="0"/>
                </a:lnTo>
                <a:lnTo>
                  <a:pt x="0" y="267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06627" y="4023486"/>
            <a:ext cx="5599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3890" algn="l"/>
              </a:tabLst>
            </a:pPr>
            <a:r>
              <a:rPr dirty="0" sz="1200" spc="-5">
                <a:latin typeface="Times New Roman"/>
                <a:cs typeface="Times New Roman"/>
              </a:rPr>
              <a:t>гических </a:t>
            </a:r>
            <a:r>
              <a:rPr dirty="0" sz="1200" spc="-10">
                <a:latin typeface="Times New Roman"/>
                <a:cs typeface="Times New Roman"/>
              </a:rPr>
              <a:t>наук, </a:t>
            </a:r>
            <a:r>
              <a:rPr dirty="0" sz="1200">
                <a:latin typeface="Times New Roman"/>
                <a:cs typeface="Times New Roman"/>
              </a:rPr>
              <a:t>профессора </a:t>
            </a:r>
            <a:r>
              <a:rPr dirty="0" sz="1200" i="1">
                <a:latin typeface="Times New Roman"/>
                <a:cs typeface="Times New Roman"/>
              </a:rPr>
              <a:t>Минкина </a:t>
            </a:r>
            <a:r>
              <a:rPr dirty="0" sz="1200" spc="-5" i="1">
                <a:latin typeface="Times New Roman"/>
                <a:cs typeface="Times New Roman"/>
              </a:rPr>
              <a:t>М.А.</a:t>
            </a:r>
            <a:r>
              <a:rPr dirty="0" sz="1200" spc="-5">
                <a:latin typeface="Times New Roman"/>
                <a:cs typeface="Times New Roman"/>
              </a:rPr>
              <a:t>; кандидата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техн.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наук	</a:t>
            </a:r>
            <a:r>
              <a:rPr dirty="0" sz="1200" spc="-5" i="1">
                <a:latin typeface="Times New Roman"/>
                <a:cs typeface="Times New Roman"/>
              </a:rPr>
              <a:t>Кутвицкой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Н.Б.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86759" y="3855719"/>
            <a:ext cx="1405890" cy="250190"/>
          </a:xfrm>
          <a:custGeom>
            <a:avLst/>
            <a:gdLst/>
            <a:ahLst/>
            <a:cxnLst/>
            <a:rect l="l" t="t" r="r" b="b"/>
            <a:pathLst>
              <a:path w="1405889" h="250189">
                <a:moveTo>
                  <a:pt x="0" y="250190"/>
                </a:moveTo>
                <a:lnTo>
                  <a:pt x="1405889" y="250190"/>
                </a:lnTo>
                <a:lnTo>
                  <a:pt x="1405889" y="0"/>
                </a:lnTo>
                <a:lnTo>
                  <a:pt x="0" y="0"/>
                </a:lnTo>
                <a:lnTo>
                  <a:pt x="0" y="250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286759" y="3855719"/>
            <a:ext cx="1405890" cy="2501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80"/>
              </a:spcBef>
            </a:pPr>
            <a:r>
              <a:rPr dirty="0" sz="1200" spc="-5" i="1">
                <a:latin typeface="Times New Roman"/>
                <a:cs typeface="Times New Roman"/>
              </a:rPr>
              <a:t>Малюшина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Н.А.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8365" cy="9173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Погруженные сваи </a:t>
            </a:r>
            <a:r>
              <a:rPr dirty="0" sz="1200">
                <a:latin typeface="Times New Roman"/>
                <a:cs typeface="Times New Roman"/>
              </a:rPr>
              <a:t>должны быть </a:t>
            </a:r>
            <a:r>
              <a:rPr dirty="0" sz="1200" spc="-5">
                <a:latin typeface="Times New Roman"/>
                <a:cs typeface="Times New Roman"/>
              </a:rPr>
              <a:t>приняты </a:t>
            </a:r>
            <a:r>
              <a:rPr dirty="0" sz="1200">
                <a:latin typeface="Times New Roman"/>
                <a:cs typeface="Times New Roman"/>
              </a:rPr>
              <a:t>по акту </a:t>
            </a:r>
            <a:r>
              <a:rPr dirty="0" sz="1200" spc="-5">
                <a:latin typeface="Times New Roman"/>
                <a:cs typeface="Times New Roman"/>
              </a:rPr>
              <a:t>комиссией.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акте указываются  данные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сваях (марка, завод-изготовитель, номер сваи, номер </a:t>
            </a:r>
            <a:r>
              <a:rPr dirty="0" sz="1200">
                <a:latin typeface="Times New Roman"/>
                <a:cs typeface="Times New Roman"/>
              </a:rPr>
              <a:t>партии, номер </a:t>
            </a:r>
            <a:r>
              <a:rPr dirty="0" sz="1200" spc="-5">
                <a:latin typeface="Times New Roman"/>
                <a:cs typeface="Times New Roman"/>
              </a:rPr>
              <a:t>паспорта,  размеры сваи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проекту </a:t>
            </a:r>
            <a:r>
              <a:rPr dirty="0" sz="1200">
                <a:latin typeface="Times New Roman"/>
                <a:cs typeface="Times New Roman"/>
              </a:rPr>
              <a:t>и фактические), </a:t>
            </a:r>
            <a:r>
              <a:rPr dirty="0" sz="1200" spc="-5">
                <a:latin typeface="Times New Roman"/>
                <a:cs typeface="Times New Roman"/>
              </a:rPr>
              <a:t>месяц, число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время погружения сваи, глубина  погружения (проектная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фактическая), характеристики раствора (температура, </a:t>
            </a:r>
            <a:r>
              <a:rPr dirty="0" sz="1200">
                <a:latin typeface="Times New Roman"/>
                <a:cs typeface="Times New Roman"/>
              </a:rPr>
              <a:t>осадка  </a:t>
            </a:r>
            <a:r>
              <a:rPr dirty="0" sz="1200" spc="-5">
                <a:latin typeface="Times New Roman"/>
                <a:cs typeface="Times New Roman"/>
              </a:rPr>
              <a:t>конуса во время заливки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скважину), установка </a:t>
            </a:r>
            <a:r>
              <a:rPr dirty="0" sz="1200">
                <a:latin typeface="Times New Roman"/>
                <a:cs typeface="Times New Roman"/>
              </a:rPr>
              <a:t>температурных </a:t>
            </a:r>
            <a:r>
              <a:rPr dirty="0" sz="1200" spc="-5">
                <a:latin typeface="Times New Roman"/>
                <a:cs typeface="Times New Roman"/>
              </a:rPr>
              <a:t>трубок (длина, диаметр,  количество).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Разрешение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загрузку свайных фундаментов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висячих свай дается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основании  оценки несущей способности сваи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температурном </a:t>
            </a:r>
            <a:r>
              <a:rPr dirty="0" sz="1200">
                <a:latin typeface="Times New Roman"/>
                <a:cs typeface="Times New Roman"/>
              </a:rPr>
              <a:t>режиме </a:t>
            </a:r>
            <a:r>
              <a:rPr dirty="0" sz="1200" spc="-5">
                <a:latin typeface="Times New Roman"/>
                <a:cs typeface="Times New Roman"/>
              </a:rPr>
              <a:t>многолетнемёрзлых  грунтов оснований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день приемки. Полная расчетная загрузка свайных </a:t>
            </a:r>
            <a:r>
              <a:rPr dirty="0" sz="1200">
                <a:latin typeface="Times New Roman"/>
                <a:cs typeface="Times New Roman"/>
              </a:rPr>
              <a:t>фундаментов  </a:t>
            </a:r>
            <a:r>
              <a:rPr dirty="0" sz="1200" spc="-5">
                <a:latin typeface="Times New Roman"/>
                <a:cs typeface="Times New Roman"/>
              </a:rPr>
              <a:t>разрешается </a:t>
            </a:r>
            <a:r>
              <a:rPr dirty="0" sz="1200">
                <a:latin typeface="Times New Roman"/>
                <a:cs typeface="Times New Roman"/>
              </a:rPr>
              <a:t>только </a:t>
            </a:r>
            <a:r>
              <a:rPr dirty="0" sz="1200" spc="-5">
                <a:latin typeface="Times New Roman"/>
                <a:cs typeface="Times New Roman"/>
              </a:rPr>
              <a:t>после достижения расчетного температурного режима грунтов  оснований.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585470" indent="-123189">
              <a:lnSpc>
                <a:spcPct val="100000"/>
              </a:lnSpc>
              <a:buAutoNum type="arabicPlain" startAt="8"/>
              <a:tabLst>
                <a:tab pos="58610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Требования к </a:t>
            </a:r>
            <a:r>
              <a:rPr dirty="0" sz="1300" spc="-10" b="1">
                <a:latin typeface="Times New Roman"/>
                <a:cs typeface="Times New Roman"/>
              </a:rPr>
              <a:t>материалам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lain" startAt="8"/>
            </a:pPr>
            <a:endParaRPr sz="1200">
              <a:latin typeface="Times New Roman"/>
              <a:cs typeface="Times New Roman"/>
            </a:endParaRPr>
          </a:p>
          <a:p>
            <a:pPr algn="just" lvl="1" marL="12700" marR="6350" indent="449580">
              <a:lnSpc>
                <a:spcPts val="1380"/>
              </a:lnSpc>
              <a:buAutoNum type="arabicPeriod"/>
              <a:tabLst>
                <a:tab pos="76454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Противопучинистые мероприятия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сваи обеспечиваются применением  термоусаживаемой противопучинистой оболочки </a:t>
            </a:r>
            <a:r>
              <a:rPr dirty="0" sz="1200">
                <a:latin typeface="Times New Roman"/>
                <a:cs typeface="Times New Roman"/>
              </a:rPr>
              <a:t>производства ЗАО </a:t>
            </a:r>
            <a:r>
              <a:rPr dirty="0" sz="1200" spc="-5">
                <a:latin typeface="Times New Roman"/>
                <a:cs typeface="Times New Roman"/>
              </a:rPr>
              <a:t>«Уральский завод  полимерных технологий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«Маяк».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9580">
              <a:lnSpc>
                <a:spcPts val="1380"/>
              </a:lnSpc>
              <a:buAutoNum type="arabicPeriod"/>
              <a:tabLst>
                <a:tab pos="822325" algn="l"/>
              </a:tabLst>
            </a:pPr>
            <a:r>
              <a:rPr dirty="0" sz="1200" spc="-5">
                <a:latin typeface="Times New Roman"/>
                <a:cs typeface="Times New Roman"/>
              </a:rPr>
              <a:t>Оболочки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свай противопучинистые термоусаживаемые </a:t>
            </a:r>
            <a:r>
              <a:rPr dirty="0" sz="1200" spc="5">
                <a:latin typeface="Times New Roman"/>
                <a:cs typeface="Times New Roman"/>
              </a:rPr>
              <a:t>«Reline»  </a:t>
            </a:r>
            <a:r>
              <a:rPr dirty="0" sz="1200" spc="-5">
                <a:latin typeface="Times New Roman"/>
                <a:cs typeface="Times New Roman"/>
              </a:rPr>
              <a:t>производства ЗАО «УЗПТ» (далее </a:t>
            </a:r>
            <a:r>
              <a:rPr dirty="0" sz="1200" spc="-10">
                <a:latin typeface="Times New Roman"/>
                <a:cs typeface="Times New Roman"/>
              </a:rPr>
              <a:t>«ОСПТ»), </a:t>
            </a:r>
            <a:r>
              <a:rPr dirty="0" sz="1200" spc="-5">
                <a:latin typeface="Times New Roman"/>
                <a:cs typeface="Times New Roman"/>
              </a:rPr>
              <a:t>предназначены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монтажа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средней части  сваи </a:t>
            </a:r>
            <a:r>
              <a:rPr dirty="0" sz="1200">
                <a:latin typeface="Times New Roman"/>
                <a:cs typeface="Times New Roman"/>
              </a:rPr>
              <a:t>(на величину деятельного </a:t>
            </a:r>
            <a:r>
              <a:rPr dirty="0" sz="1200" spc="-5">
                <a:latin typeface="Times New Roman"/>
                <a:cs typeface="Times New Roman"/>
              </a:rPr>
              <a:t>слоя грунта)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целью снижения </a:t>
            </a:r>
            <a:r>
              <a:rPr dirty="0" sz="1200">
                <a:latin typeface="Times New Roman"/>
                <a:cs typeface="Times New Roman"/>
              </a:rPr>
              <a:t>касательных </a:t>
            </a:r>
            <a:r>
              <a:rPr dirty="0" sz="1200" spc="-5">
                <a:latin typeface="Times New Roman"/>
                <a:cs typeface="Times New Roman"/>
              </a:rPr>
              <a:t>сил морозного  пучения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боковую поверхность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350" indent="449580">
              <a:lnSpc>
                <a:spcPts val="1380"/>
              </a:lnSpc>
              <a:buAutoNum type="arabicPeriod"/>
              <a:tabLst>
                <a:tab pos="692785" algn="l"/>
              </a:tabLst>
            </a:pPr>
            <a:r>
              <a:rPr dirty="0" sz="1200" spc="-5">
                <a:latin typeface="Times New Roman"/>
                <a:cs typeface="Times New Roman"/>
              </a:rPr>
              <a:t>Температура </a:t>
            </a:r>
            <a:r>
              <a:rPr dirty="0" sz="1200">
                <a:latin typeface="Times New Roman"/>
                <a:cs typeface="Times New Roman"/>
              </a:rPr>
              <a:t>длительной </a:t>
            </a:r>
            <a:r>
              <a:rPr dirty="0" sz="1200" spc="-5">
                <a:latin typeface="Times New Roman"/>
                <a:cs typeface="Times New Roman"/>
              </a:rPr>
              <a:t>эксплуатации ОСПТ </a:t>
            </a:r>
            <a:r>
              <a:rPr dirty="0" sz="1200">
                <a:latin typeface="Times New Roman"/>
                <a:cs typeface="Times New Roman"/>
              </a:rPr>
              <a:t>(в </a:t>
            </a:r>
            <a:r>
              <a:rPr dirty="0" sz="1200" spc="-5">
                <a:latin typeface="Times New Roman"/>
                <a:cs typeface="Times New Roman"/>
              </a:rPr>
              <a:t>установленном </a:t>
            </a:r>
            <a:r>
              <a:rPr dirty="0" sz="1200">
                <a:latin typeface="Times New Roman"/>
                <a:cs typeface="Times New Roman"/>
              </a:rPr>
              <a:t>состоянии) – </a:t>
            </a:r>
            <a:r>
              <a:rPr dirty="0" sz="1200" spc="-10">
                <a:latin typeface="Times New Roman"/>
                <a:cs typeface="Times New Roman"/>
              </a:rPr>
              <a:t>от  </a:t>
            </a:r>
            <a:r>
              <a:rPr dirty="0" sz="1200" spc="-5">
                <a:latin typeface="Times New Roman"/>
                <a:cs typeface="Times New Roman"/>
              </a:rPr>
              <a:t>минус </a:t>
            </a:r>
            <a:r>
              <a:rPr dirty="0" sz="1200">
                <a:latin typeface="Times New Roman"/>
                <a:cs typeface="Times New Roman"/>
              </a:rPr>
              <a:t>63°С до плюс </a:t>
            </a:r>
            <a:r>
              <a:rPr dirty="0" sz="1200" spc="-5">
                <a:latin typeface="Times New Roman"/>
                <a:cs typeface="Times New Roman"/>
              </a:rPr>
              <a:t>80°С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грунтах различной агрессивности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влажности. Допустимая  температура окружающей среды </a:t>
            </a:r>
            <a:r>
              <a:rPr dirty="0" sz="1200">
                <a:latin typeface="Times New Roman"/>
                <a:cs typeface="Times New Roman"/>
              </a:rPr>
              <a:t>при проведении </a:t>
            </a:r>
            <a:r>
              <a:rPr dirty="0" sz="1200" spc="-5">
                <a:latin typeface="Times New Roman"/>
                <a:cs typeface="Times New Roman"/>
              </a:rPr>
              <a:t>строительно-монтажных работ  составляет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минус </a:t>
            </a:r>
            <a:r>
              <a:rPr dirty="0" sz="1200">
                <a:latin typeface="Times New Roman"/>
                <a:cs typeface="Times New Roman"/>
              </a:rPr>
              <a:t>30°С до плюс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50°С.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9525" indent="449580">
              <a:lnSpc>
                <a:spcPts val="1380"/>
              </a:lnSpc>
              <a:buAutoNum type="arabicPeriod"/>
              <a:tabLst>
                <a:tab pos="72199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Противопучинистую </a:t>
            </a:r>
            <a:r>
              <a:rPr dirty="0" sz="1200">
                <a:latin typeface="Times New Roman"/>
                <a:cs typeface="Times New Roman"/>
              </a:rPr>
              <a:t>оболочку </a:t>
            </a:r>
            <a:r>
              <a:rPr dirty="0" sz="1200" spc="-5">
                <a:latin typeface="Times New Roman"/>
                <a:cs typeface="Times New Roman"/>
              </a:rPr>
              <a:t>изготавливают длиной </a:t>
            </a:r>
            <a:r>
              <a:rPr dirty="0" sz="1200">
                <a:latin typeface="Times New Roman"/>
                <a:cs typeface="Times New Roman"/>
              </a:rPr>
              <a:t>большей </a:t>
            </a:r>
            <a:r>
              <a:rPr dirty="0" sz="1200" spc="-5">
                <a:latin typeface="Times New Roman"/>
                <a:cs typeface="Times New Roman"/>
              </a:rPr>
              <a:t>глубины слоя  сезонного промерзания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оттаивания </a:t>
            </a:r>
            <a:r>
              <a:rPr dirty="0" sz="1200">
                <a:latin typeface="Times New Roman"/>
                <a:cs typeface="Times New Roman"/>
              </a:rPr>
              <a:t>на 400 </a:t>
            </a:r>
            <a:r>
              <a:rPr dirty="0" sz="1200" spc="-5">
                <a:latin typeface="Times New Roman"/>
                <a:cs typeface="Times New Roman"/>
              </a:rPr>
              <a:t>мм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устанавливается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ствол сваи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10">
                <a:latin typeface="Times New Roman"/>
                <a:cs typeface="Times New Roman"/>
              </a:rPr>
              <a:t>учетом  </a:t>
            </a:r>
            <a:r>
              <a:rPr dirty="0" sz="1200">
                <a:latin typeface="Times New Roman"/>
                <a:cs typeface="Times New Roman"/>
              </a:rPr>
              <a:t>отметки оголовков </a:t>
            </a:r>
            <a:r>
              <a:rPr dirty="0" sz="1200" spc="-5">
                <a:latin typeface="Times New Roman"/>
                <a:cs typeface="Times New Roman"/>
              </a:rPr>
              <a:t>свай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проекту,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обеспечения </a:t>
            </a:r>
            <a:r>
              <a:rPr dirty="0" sz="1200">
                <a:latin typeface="Times New Roman"/>
                <a:cs typeface="Times New Roman"/>
              </a:rPr>
              <a:t>полного </a:t>
            </a:r>
            <a:r>
              <a:rPr dirty="0" sz="1200" spc="-5">
                <a:latin typeface="Times New Roman"/>
                <a:cs typeface="Times New Roman"/>
              </a:rPr>
              <a:t>перекрытия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пучинистого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слоя </a:t>
            </a:r>
            <a:r>
              <a:rPr dirty="0" sz="1200">
                <a:latin typeface="Times New Roman"/>
                <a:cs typeface="Times New Roman"/>
              </a:rPr>
              <a:t>по 200 </a:t>
            </a:r>
            <a:r>
              <a:rPr dirty="0" sz="1200" spc="-5">
                <a:latin typeface="Times New Roman"/>
                <a:cs typeface="Times New Roman"/>
              </a:rPr>
              <a:t>мм </a:t>
            </a:r>
            <a:r>
              <a:rPr dirty="0" sz="1200">
                <a:latin typeface="Times New Roman"/>
                <a:cs typeface="Times New Roman"/>
              </a:rPr>
              <a:t>с каждой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стороны.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9525" indent="449580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798195" algn="l"/>
              </a:tabLst>
            </a:pPr>
            <a:r>
              <a:rPr dirty="0" sz="1200" spc="-5">
                <a:latin typeface="Times New Roman"/>
                <a:cs typeface="Times New Roman"/>
              </a:rPr>
              <a:t>Материалы, используемые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производстве </a:t>
            </a:r>
            <a:r>
              <a:rPr dirty="0" sz="1200">
                <a:latin typeface="Times New Roman"/>
                <a:cs typeface="Times New Roman"/>
              </a:rPr>
              <a:t>оболочки, не </a:t>
            </a:r>
            <a:r>
              <a:rPr dirty="0" sz="1200" spc="-5">
                <a:latin typeface="Times New Roman"/>
                <a:cs typeface="Times New Roman"/>
              </a:rPr>
              <a:t>токсичны.  Использование их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интервалах температур </a:t>
            </a:r>
            <a:r>
              <a:rPr dirty="0" sz="1200">
                <a:latin typeface="Times New Roman"/>
                <a:cs typeface="Times New Roman"/>
              </a:rPr>
              <a:t>хранения и </a:t>
            </a:r>
            <a:r>
              <a:rPr dirty="0" sz="1200" spc="-5">
                <a:latin typeface="Times New Roman"/>
                <a:cs typeface="Times New Roman"/>
              </a:rPr>
              <a:t>эксплуатации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требует особых  мер </a:t>
            </a:r>
            <a:r>
              <a:rPr dirty="0" sz="1200">
                <a:latin typeface="Times New Roman"/>
                <a:cs typeface="Times New Roman"/>
              </a:rPr>
              <a:t>предосторожности. </a:t>
            </a:r>
            <a:r>
              <a:rPr dirty="0" sz="1200" spc="-5">
                <a:latin typeface="Times New Roman"/>
                <a:cs typeface="Times New Roman"/>
              </a:rPr>
              <a:t>При непосредственном </a:t>
            </a:r>
            <a:r>
              <a:rPr dirty="0" sz="1200">
                <a:latin typeface="Times New Roman"/>
                <a:cs typeface="Times New Roman"/>
              </a:rPr>
              <a:t>контакте с </a:t>
            </a:r>
            <a:r>
              <a:rPr dirty="0" sz="1200" spc="-5">
                <a:latin typeface="Times New Roman"/>
                <a:cs typeface="Times New Roman"/>
              </a:rPr>
              <a:t>ними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оказывает вредного  воздействия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организм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человека.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985" indent="449580">
              <a:lnSpc>
                <a:spcPts val="1380"/>
              </a:lnSpc>
              <a:buAutoNum type="arabicPeriod" startAt="5"/>
              <a:tabLst>
                <a:tab pos="796290" algn="l"/>
              </a:tabLst>
            </a:pPr>
            <a:r>
              <a:rPr dirty="0" sz="1200" spc="-5">
                <a:latin typeface="Times New Roman"/>
                <a:cs typeface="Times New Roman"/>
              </a:rPr>
              <a:t>Материалы </a:t>
            </a:r>
            <a:r>
              <a:rPr dirty="0" sz="1200">
                <a:latin typeface="Times New Roman"/>
                <a:cs typeface="Times New Roman"/>
              </a:rPr>
              <a:t>для оболочки </a:t>
            </a:r>
            <a:r>
              <a:rPr dirty="0" sz="1200" spc="-5">
                <a:latin typeface="Times New Roman"/>
                <a:cs typeface="Times New Roman"/>
              </a:rPr>
              <a:t>относятся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10">
                <a:latin typeface="Times New Roman"/>
                <a:cs typeface="Times New Roman"/>
              </a:rPr>
              <a:t>группе </a:t>
            </a:r>
            <a:r>
              <a:rPr dirty="0" sz="1200" spc="-5">
                <a:latin typeface="Times New Roman"/>
                <a:cs typeface="Times New Roman"/>
              </a:rPr>
              <a:t>сгораемых, подгруппе  трудновоспламеняемых материалов. При поднесении </a:t>
            </a:r>
            <a:r>
              <a:rPr dirty="0" sz="1200">
                <a:latin typeface="Times New Roman"/>
                <a:cs typeface="Times New Roman"/>
              </a:rPr>
              <a:t>открытого </a:t>
            </a:r>
            <a:r>
              <a:rPr dirty="0" sz="1200" spc="-5">
                <a:latin typeface="Times New Roman"/>
                <a:cs typeface="Times New Roman"/>
              </a:rPr>
              <a:t>огня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температурах  выше </a:t>
            </a:r>
            <a:r>
              <a:rPr dirty="0" sz="1200">
                <a:latin typeface="Times New Roman"/>
                <a:cs typeface="Times New Roman"/>
              </a:rPr>
              <a:t>300°С оболочка </a:t>
            </a:r>
            <a:r>
              <a:rPr dirty="0" sz="1200" spc="-5">
                <a:latin typeface="Times New Roman"/>
                <a:cs typeface="Times New Roman"/>
              </a:rPr>
              <a:t>загорается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горит коптящим пламенем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образованием расплава.  При возникновении пожара </a:t>
            </a:r>
            <a:r>
              <a:rPr dirty="0" sz="1200">
                <a:latin typeface="Times New Roman"/>
                <a:cs typeface="Times New Roman"/>
              </a:rPr>
              <a:t>тушить </a:t>
            </a:r>
            <a:r>
              <a:rPr dirty="0" sz="1200" spc="-5">
                <a:latin typeface="Times New Roman"/>
                <a:cs typeface="Times New Roman"/>
              </a:rPr>
              <a:t>всеми известными способами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пожаротушения.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8890" indent="449580">
              <a:lnSpc>
                <a:spcPts val="1380"/>
              </a:lnSpc>
              <a:buAutoNum type="arabicPeriod" startAt="5"/>
              <a:tabLst>
                <a:tab pos="720090" algn="l"/>
              </a:tabLst>
            </a:pPr>
            <a:r>
              <a:rPr dirty="0" sz="1200" spc="-5">
                <a:latin typeface="Times New Roman"/>
                <a:cs typeface="Times New Roman"/>
              </a:rPr>
              <a:t>Оболочка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состоянии поставки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после ее нанесения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сваю экологически  безопасна, устойчива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деструкции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атмосферных условиях,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также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контакте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грунтовыми водами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почвой.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9 Геотехнический мониторинг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(ГТМ)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tabLst>
                <a:tab pos="878840" algn="l"/>
                <a:tab pos="1667510" algn="l"/>
                <a:tab pos="2633345" algn="l"/>
                <a:tab pos="3884929" algn="l"/>
                <a:tab pos="4886325" algn="l"/>
                <a:tab pos="5182870" algn="l"/>
              </a:tabLst>
            </a:pPr>
            <a:r>
              <a:rPr dirty="0" sz="1200">
                <a:latin typeface="Times New Roman"/>
                <a:cs typeface="Times New Roman"/>
              </a:rPr>
              <a:t>9.1 В </a:t>
            </a:r>
            <a:r>
              <a:rPr dirty="0" sz="1200" spc="-5">
                <a:latin typeface="Times New Roman"/>
                <a:cs typeface="Times New Roman"/>
              </a:rPr>
              <a:t>процессе производства работ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устройству фундаментов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свай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</a:t>
            </a:r>
            <a:r>
              <a:rPr dirty="0" sz="1200">
                <a:latin typeface="Times New Roman"/>
                <a:cs typeface="Times New Roman"/>
              </a:rPr>
              <a:t>и в </a:t>
            </a:r>
            <a:r>
              <a:rPr dirty="0" sz="1200" spc="-5">
                <a:latin typeface="Times New Roman"/>
                <a:cs typeface="Times New Roman"/>
              </a:rPr>
              <a:t>период эксплуатации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 </a:t>
            </a:r>
            <a:r>
              <a:rPr dirty="0" sz="1200">
                <a:latin typeface="Times New Roman"/>
                <a:cs typeface="Times New Roman"/>
              </a:rPr>
              <a:t>следует  </a:t>
            </a:r>
            <a:r>
              <a:rPr dirty="0" sz="1200" spc="-5">
                <a:latin typeface="Times New Roman"/>
                <a:cs typeface="Times New Roman"/>
              </a:rPr>
              <a:t>вы</a:t>
            </a:r>
            <a:r>
              <a:rPr dirty="0" sz="1200">
                <a:latin typeface="Times New Roman"/>
                <a:cs typeface="Times New Roman"/>
              </a:rPr>
              <a:t>пол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ять	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рные	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бл</a:t>
            </a:r>
            <a:r>
              <a:rPr dirty="0" sz="1200" spc="5">
                <a:latin typeface="Times New Roman"/>
                <a:cs typeface="Times New Roman"/>
              </a:rPr>
              <a:t>ю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ия	(</a:t>
            </a:r>
            <a:r>
              <a:rPr dirty="0" sz="1200" spc="-5">
                <a:latin typeface="Times New Roman"/>
                <a:cs typeface="Times New Roman"/>
              </a:rPr>
              <a:t>ге</a:t>
            </a:r>
            <a:r>
              <a:rPr dirty="0" sz="1200">
                <a:latin typeface="Times New Roman"/>
                <a:cs typeface="Times New Roman"/>
              </a:rPr>
              <a:t>оте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 spc="10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чес</a:t>
            </a:r>
            <a:r>
              <a:rPr dirty="0" sz="1200">
                <a:latin typeface="Times New Roman"/>
                <a:cs typeface="Times New Roman"/>
              </a:rPr>
              <a:t>кий	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он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торинг)	за	пов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м  </a:t>
            </a:r>
            <a:r>
              <a:rPr dirty="0" sz="1200" spc="-5">
                <a:latin typeface="Times New Roman"/>
                <a:cs typeface="Times New Roman"/>
              </a:rPr>
              <a:t>конструкций сооружения,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фундаментов, </a:t>
            </a:r>
            <a:r>
              <a:rPr dirty="0" sz="1200">
                <a:latin typeface="Times New Roman"/>
                <a:cs typeface="Times New Roman"/>
              </a:rPr>
              <a:t>в том числе и </a:t>
            </a:r>
            <a:r>
              <a:rPr dirty="0" sz="1200" spc="-5">
                <a:latin typeface="Times New Roman"/>
                <a:cs typeface="Times New Roman"/>
              </a:rPr>
              <a:t>конструкций  сооружений окружающей застройки,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целью обеспечения безопасности </a:t>
            </a:r>
            <a:r>
              <a:rPr dirty="0" sz="1200">
                <a:latin typeface="Times New Roman"/>
                <a:cs typeface="Times New Roman"/>
              </a:rPr>
              <a:t>строительства и  </a:t>
            </a:r>
            <a:r>
              <a:rPr dirty="0" sz="1200" spc="-5">
                <a:latin typeface="Times New Roman"/>
                <a:cs typeface="Times New Roman"/>
              </a:rPr>
              <a:t>эксплуатационной надежности вновь возводимых (реконструируемых) объектов </a:t>
            </a:r>
            <a:r>
              <a:rPr dirty="0" sz="1200">
                <a:latin typeface="Times New Roman"/>
                <a:cs typeface="Times New Roman"/>
              </a:rPr>
              <a:t>и  16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7730" cy="914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сооружений окружающей застройки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сохранности экологической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обстановки.</a:t>
            </a:r>
            <a:endParaRPr sz="1200">
              <a:latin typeface="Times New Roman"/>
              <a:cs typeface="Times New Roman"/>
            </a:endParaRPr>
          </a:p>
          <a:p>
            <a:pPr algn="just" marL="4616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9.2 </a:t>
            </a:r>
            <a:r>
              <a:rPr dirty="0" sz="1200" spc="-5">
                <a:latin typeface="Times New Roman"/>
                <a:cs typeface="Times New Roman"/>
              </a:rPr>
              <a:t>Мониторинг следует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организовывать:</a:t>
            </a:r>
            <a:endParaRPr sz="1200">
              <a:latin typeface="Times New Roman"/>
              <a:cs typeface="Times New Roman"/>
            </a:endParaRPr>
          </a:p>
          <a:p>
            <a:pPr algn="just" marL="461645" marR="5080">
              <a:lnSpc>
                <a:spcPts val="1380"/>
              </a:lnSpc>
              <a:spcBef>
                <a:spcPts val="70"/>
              </a:spcBef>
              <a:buFont typeface="Times New Roman"/>
              <a:buChar char="─"/>
              <a:tabLst>
                <a:tab pos="613410" algn="l"/>
              </a:tabLst>
            </a:pP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строительстве (реконструкции)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5">
                <a:latin typeface="Times New Roman"/>
                <a:cs typeface="Times New Roman"/>
              </a:rPr>
              <a:t>сложных </a:t>
            </a:r>
            <a:r>
              <a:rPr dirty="0" sz="1200" spc="-5">
                <a:latin typeface="Times New Roman"/>
                <a:cs typeface="Times New Roman"/>
              </a:rPr>
              <a:t>инженерно-  геологических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условиях;</a:t>
            </a:r>
            <a:endParaRPr sz="1200">
              <a:latin typeface="Times New Roman"/>
              <a:cs typeface="Times New Roman"/>
            </a:endParaRPr>
          </a:p>
          <a:p>
            <a:pPr algn="just" marL="461645" marR="10795">
              <a:lnSpc>
                <a:spcPts val="1380"/>
              </a:lnSpc>
              <a:buFont typeface="Times New Roman"/>
              <a:buChar char="─"/>
              <a:tabLst>
                <a:tab pos="616585" algn="l"/>
              </a:tabLst>
            </a:pP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эксплуатируемых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сооружений, попадающих </a:t>
            </a:r>
            <a:r>
              <a:rPr dirty="0" sz="1200">
                <a:latin typeface="Times New Roman"/>
                <a:cs typeface="Times New Roman"/>
              </a:rPr>
              <a:t>в зону влияния нового  </a:t>
            </a:r>
            <a:r>
              <a:rPr dirty="0" sz="1200" spc="-5">
                <a:latin typeface="Times New Roman"/>
                <a:cs typeface="Times New Roman"/>
              </a:rPr>
              <a:t>строительства (реконструкции)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условиях существующей застройки, </a:t>
            </a:r>
            <a:r>
              <a:rPr dirty="0" sz="1200">
                <a:latin typeface="Times New Roman"/>
                <a:cs typeface="Times New Roman"/>
              </a:rPr>
              <a:t>а также в  </a:t>
            </a:r>
            <a:r>
              <a:rPr dirty="0" sz="1200" spc="-5">
                <a:latin typeface="Times New Roman"/>
                <a:cs typeface="Times New Roman"/>
              </a:rPr>
              <a:t>других случаях предусмотренных техническим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заданием.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районах распространения многолетнемерзлых грунтов </a:t>
            </a:r>
            <a:r>
              <a:rPr dirty="0" sz="1200">
                <a:latin typeface="Times New Roman"/>
                <a:cs typeface="Times New Roman"/>
              </a:rPr>
              <a:t>геотехнический  </a:t>
            </a:r>
            <a:r>
              <a:rPr dirty="0" sz="1200" spc="-5">
                <a:latin typeface="Times New Roman"/>
                <a:cs typeface="Times New Roman"/>
              </a:rPr>
              <a:t>мониторинг основания сооружений необходимо </a:t>
            </a:r>
            <a:r>
              <a:rPr dirty="0" sz="1200">
                <a:latin typeface="Times New Roman"/>
                <a:cs typeface="Times New Roman"/>
              </a:rPr>
              <a:t>проводить для </a:t>
            </a:r>
            <a:r>
              <a:rPr dirty="0" sz="1200" spc="-10">
                <a:latin typeface="Times New Roman"/>
                <a:cs typeface="Times New Roman"/>
              </a:rPr>
              <a:t>всех </a:t>
            </a:r>
            <a:r>
              <a:rPr dirty="0" sz="1200" spc="-5">
                <a:latin typeface="Times New Roman"/>
                <a:cs typeface="Times New Roman"/>
              </a:rPr>
              <a:t>видов зданий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сооружений, </a:t>
            </a:r>
            <a:r>
              <a:rPr dirty="0" sz="1200">
                <a:latin typeface="Times New Roman"/>
                <a:cs typeface="Times New Roman"/>
              </a:rPr>
              <a:t>в том </a:t>
            </a:r>
            <a:r>
              <a:rPr dirty="0" sz="1200" spc="-5">
                <a:latin typeface="Times New Roman"/>
                <a:cs typeface="Times New Roman"/>
              </a:rPr>
              <a:t>числе подземных инженерных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коммуникаций.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350" indent="448945">
              <a:lnSpc>
                <a:spcPts val="1380"/>
              </a:lnSpc>
              <a:buAutoNum type="arabicPeriod" startAt="3"/>
              <a:tabLst>
                <a:tab pos="811530" algn="l"/>
              </a:tabLst>
            </a:pPr>
            <a:r>
              <a:rPr dirty="0" sz="1200" spc="-5">
                <a:latin typeface="Times New Roman"/>
                <a:cs typeface="Times New Roman"/>
              </a:rPr>
              <a:t>Мониторинг осуществляется </a:t>
            </a:r>
            <a:r>
              <a:rPr dirty="0" sz="1200">
                <a:latin typeface="Times New Roman"/>
                <a:cs typeface="Times New Roman"/>
              </a:rPr>
              <a:t>в соответствии с </a:t>
            </a:r>
            <a:r>
              <a:rPr dirty="0" sz="1200" spc="-5">
                <a:latin typeface="Times New Roman"/>
                <a:cs typeface="Times New Roman"/>
              </a:rPr>
              <a:t>программой, </a:t>
            </a:r>
            <a:r>
              <a:rPr dirty="0" sz="1200">
                <a:latin typeface="Times New Roman"/>
                <a:cs typeface="Times New Roman"/>
              </a:rPr>
              <a:t>которая  </a:t>
            </a:r>
            <a:r>
              <a:rPr dirty="0" sz="1200" spc="-5">
                <a:latin typeface="Times New Roman"/>
                <a:cs typeface="Times New Roman"/>
              </a:rPr>
              <a:t>разрабатывается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процессе проектирования. При </a:t>
            </a:r>
            <a:r>
              <a:rPr dirty="0" sz="1200">
                <a:latin typeface="Times New Roman"/>
                <a:cs typeface="Times New Roman"/>
              </a:rPr>
              <a:t>разработке </a:t>
            </a:r>
            <a:r>
              <a:rPr dirty="0" sz="1200" spc="-5">
                <a:latin typeface="Times New Roman"/>
                <a:cs typeface="Times New Roman"/>
              </a:rPr>
              <a:t>программы мониторинга  определяется состав, объемы, периодичность, сроки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методы наблюдений, схемы  установки наблюдательных термометрических, гидрогеологических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других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скважин,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геодезических марок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реперов, датчиков </a:t>
            </a:r>
            <a:r>
              <a:rPr dirty="0" sz="1200">
                <a:latin typeface="Times New Roman"/>
                <a:cs typeface="Times New Roman"/>
              </a:rPr>
              <a:t>и приборов, которые </a:t>
            </a:r>
            <a:r>
              <a:rPr dirty="0" sz="1200" spc="-5">
                <a:latin typeface="Times New Roman"/>
                <a:cs typeface="Times New Roman"/>
              </a:rPr>
              <a:t>назначаются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 специфики объекта, способа устройства фундаментов, инженерно-геологических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гидрологических условий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площадки.</a:t>
            </a:r>
            <a:endParaRPr sz="1200">
              <a:latin typeface="Times New Roman"/>
              <a:cs typeface="Times New Roman"/>
            </a:endParaRPr>
          </a:p>
          <a:p>
            <a:pPr algn="just" lvl="1" marL="690245" indent="-228600">
              <a:lnSpc>
                <a:spcPts val="1315"/>
              </a:lnSpc>
              <a:buAutoNum type="arabicPeriod" startAt="4"/>
              <a:tabLst>
                <a:tab pos="690880" algn="l"/>
              </a:tabLst>
            </a:pPr>
            <a:r>
              <a:rPr dirty="0" sz="1200" spc="-5">
                <a:latin typeface="Times New Roman"/>
                <a:cs typeface="Times New Roman"/>
              </a:rPr>
              <a:t>На основе полученных результатов натурных наблюдений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(мониторинга)</a:t>
            </a:r>
            <a:endParaRPr sz="1200">
              <a:latin typeface="Times New Roman"/>
              <a:cs typeface="Times New Roman"/>
            </a:endParaRPr>
          </a:p>
          <a:p>
            <a:pPr algn="just" marL="461645" marR="5715">
              <a:lnSpc>
                <a:spcPts val="1380"/>
              </a:lnSpc>
              <a:spcBef>
                <a:spcPts val="65"/>
              </a:spcBef>
              <a:buFont typeface="Times New Roman"/>
              <a:buChar char="─"/>
              <a:tabLst>
                <a:tab pos="627380" algn="l"/>
              </a:tabLst>
            </a:pPr>
            <a:r>
              <a:rPr dirty="0" sz="1200" spc="-5">
                <a:latin typeface="Times New Roman"/>
                <a:cs typeface="Times New Roman"/>
              </a:rPr>
              <a:t>фиксируют изменения контролируемых параметров </a:t>
            </a:r>
            <a:r>
              <a:rPr dirty="0" sz="1200">
                <a:latin typeface="Times New Roman"/>
                <a:cs typeface="Times New Roman"/>
              </a:rPr>
              <a:t>конструкций </a:t>
            </a:r>
            <a:r>
              <a:rPr dirty="0" sz="1200" spc="-5">
                <a:latin typeface="Times New Roman"/>
                <a:cs typeface="Times New Roman"/>
              </a:rPr>
              <a:t>сооружений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геологической среды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определяют возможность своевременного выявления  отклонений контролируемых параметров конструкций строящегося  (реконструируемого) </a:t>
            </a:r>
            <a:r>
              <a:rPr dirty="0" sz="1200">
                <a:latin typeface="Times New Roman"/>
                <a:cs typeface="Times New Roman"/>
              </a:rPr>
              <a:t>объекта и </a:t>
            </a:r>
            <a:r>
              <a:rPr dirty="0" sz="1200" spc="-5">
                <a:latin typeface="Times New Roman"/>
                <a:cs typeface="Times New Roman"/>
              </a:rPr>
              <a:t>его основания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заданных проектных значений,  параметров </a:t>
            </a:r>
            <a:r>
              <a:rPr dirty="0" sz="1200">
                <a:latin typeface="Times New Roman"/>
                <a:cs typeface="Times New Roman"/>
              </a:rPr>
              <a:t>грунтового </a:t>
            </a:r>
            <a:r>
              <a:rPr dirty="0" sz="1200" spc="-5">
                <a:latin typeface="Times New Roman"/>
                <a:cs typeface="Times New Roman"/>
              </a:rPr>
              <a:t>массива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окружающей застройки </a:t>
            </a:r>
            <a:r>
              <a:rPr dirty="0" sz="1200">
                <a:latin typeface="Times New Roman"/>
                <a:cs typeface="Times New Roman"/>
              </a:rPr>
              <a:t>- от </a:t>
            </a:r>
            <a:r>
              <a:rPr dirty="0" sz="1200" spc="-5">
                <a:latin typeface="Times New Roman"/>
                <a:cs typeface="Times New Roman"/>
              </a:rPr>
              <a:t>значений,  полученных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результате геотехнического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прогноза;</a:t>
            </a:r>
            <a:endParaRPr sz="1200">
              <a:latin typeface="Times New Roman"/>
              <a:cs typeface="Times New Roman"/>
            </a:endParaRPr>
          </a:p>
          <a:p>
            <a:pPr algn="just" marL="461645" marR="762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уточняют прогнозы изменения напряженно-деформированного состояния  грунтового массива </a:t>
            </a:r>
            <a:r>
              <a:rPr dirty="0" sz="1200">
                <a:latin typeface="Times New Roman"/>
                <a:cs typeface="Times New Roman"/>
              </a:rPr>
              <a:t>и гидрологического</a:t>
            </a:r>
            <a:r>
              <a:rPr dirty="0" sz="1200" spc="-5">
                <a:latin typeface="Times New Roman"/>
                <a:cs typeface="Times New Roman"/>
              </a:rPr>
              <a:t> режима;</a:t>
            </a:r>
            <a:endParaRPr sz="1200">
              <a:latin typeface="Times New Roman"/>
              <a:cs typeface="Times New Roman"/>
            </a:endParaRPr>
          </a:p>
          <a:p>
            <a:pPr algn="just" marL="461645" marR="10795">
              <a:lnSpc>
                <a:spcPts val="1380"/>
              </a:lnSpc>
              <a:buFont typeface="Times New Roman"/>
              <a:buChar char="─"/>
              <a:tabLst>
                <a:tab pos="686435" algn="l"/>
              </a:tabLst>
            </a:pPr>
            <a:r>
              <a:rPr dirty="0" sz="1200" spc="-5">
                <a:latin typeface="Times New Roman"/>
                <a:cs typeface="Times New Roman"/>
              </a:rPr>
              <a:t>анализируют </a:t>
            </a:r>
            <a:r>
              <a:rPr dirty="0" sz="1200">
                <a:latin typeface="Times New Roman"/>
                <a:cs typeface="Times New Roman"/>
              </a:rPr>
              <a:t>степень </a:t>
            </a:r>
            <a:r>
              <a:rPr dirty="0" sz="1200" spc="-5">
                <a:latin typeface="Times New Roman"/>
                <a:cs typeface="Times New Roman"/>
              </a:rPr>
              <a:t>опасности выявленных отклонений контролируемых  параметров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установление причин их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возникновения;</a:t>
            </a:r>
            <a:endParaRPr sz="1200">
              <a:latin typeface="Times New Roman"/>
              <a:cs typeface="Times New Roman"/>
            </a:endParaRPr>
          </a:p>
          <a:p>
            <a:pPr algn="just" marL="461645" marR="6985">
              <a:lnSpc>
                <a:spcPts val="1380"/>
              </a:lnSpc>
              <a:spcBef>
                <a:spcPts val="5"/>
              </a:spcBef>
              <a:buFont typeface="Times New Roman"/>
              <a:buChar char="─"/>
              <a:tabLst>
                <a:tab pos="65786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разрабатывают мероприятия, предупреждающие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устраняющие выявленные  негативные процессы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причины, которыми </a:t>
            </a:r>
            <a:r>
              <a:rPr dirty="0" sz="1200">
                <a:latin typeface="Times New Roman"/>
                <a:cs typeface="Times New Roman"/>
              </a:rPr>
              <a:t>они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обусловлены.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 indent="4489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9.5 </a:t>
            </a:r>
            <a:r>
              <a:rPr dirty="0" sz="1200" spc="-5">
                <a:latin typeface="Times New Roman"/>
                <a:cs typeface="Times New Roman"/>
              </a:rPr>
              <a:t>При выполнении геотехнического мониторинга следует </a:t>
            </a:r>
            <a:r>
              <a:rPr dirty="0" sz="1200">
                <a:latin typeface="Times New Roman"/>
                <a:cs typeface="Times New Roman"/>
              </a:rPr>
              <a:t>применять </a:t>
            </a:r>
            <a:r>
              <a:rPr dirty="0" sz="1200" spc="-5">
                <a:latin typeface="Times New Roman"/>
                <a:cs typeface="Times New Roman"/>
              </a:rPr>
              <a:t>следующие  методы:</a:t>
            </a:r>
            <a:endParaRPr sz="1200">
              <a:latin typeface="Times New Roman"/>
              <a:cs typeface="Times New Roman"/>
            </a:endParaRPr>
          </a:p>
          <a:p>
            <a:pPr algn="just" marL="461645" marR="9525">
              <a:lnSpc>
                <a:spcPts val="1380"/>
              </a:lnSpc>
              <a:buFont typeface="Times New Roman"/>
              <a:buChar char="─"/>
              <a:tabLst>
                <a:tab pos="727710" algn="l"/>
              </a:tabLst>
            </a:pPr>
            <a:r>
              <a:rPr dirty="0" sz="1200" spc="-5">
                <a:latin typeface="Times New Roman"/>
                <a:cs typeface="Times New Roman"/>
              </a:rPr>
              <a:t>визуально-инструментальные (наблюдения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10">
                <a:latin typeface="Times New Roman"/>
                <a:cs typeface="Times New Roman"/>
              </a:rPr>
              <a:t>уровнем </a:t>
            </a:r>
            <a:r>
              <a:rPr dirty="0" sz="1200">
                <a:latin typeface="Times New Roman"/>
                <a:cs typeface="Times New Roman"/>
              </a:rPr>
              <a:t>подземных </a:t>
            </a:r>
            <a:r>
              <a:rPr dirty="0" sz="1200" spc="-10">
                <a:latin typeface="Times New Roman"/>
                <a:cs typeface="Times New Roman"/>
              </a:rPr>
              <a:t>вод,  </a:t>
            </a:r>
            <a:r>
              <a:rPr dirty="0" sz="1200" spc="-5">
                <a:latin typeface="Times New Roman"/>
                <a:cs typeface="Times New Roman"/>
              </a:rPr>
              <a:t>состоянием конструкций, </a:t>
            </a:r>
            <a:r>
              <a:rPr dirty="0" sz="1200">
                <a:latin typeface="Times New Roman"/>
                <a:cs typeface="Times New Roman"/>
              </a:rPr>
              <a:t>в том </a:t>
            </a:r>
            <a:r>
              <a:rPr dirty="0" sz="1200" spc="-5">
                <a:latin typeface="Times New Roman"/>
                <a:cs typeface="Times New Roman"/>
              </a:rPr>
              <a:t>числе </a:t>
            </a:r>
            <a:r>
              <a:rPr dirty="0" sz="1200">
                <a:latin typeface="Times New Roman"/>
                <a:cs typeface="Times New Roman"/>
              </a:rPr>
              <a:t>поврежденных, с </a:t>
            </a:r>
            <a:r>
              <a:rPr dirty="0" sz="1200" spc="-5">
                <a:latin typeface="Times New Roman"/>
                <a:cs typeface="Times New Roman"/>
              </a:rPr>
              <a:t>фиксацией дефектов  маяками </a:t>
            </a:r>
            <a:r>
              <a:rPr dirty="0" sz="1200">
                <a:latin typeface="Times New Roman"/>
                <a:cs typeface="Times New Roman"/>
              </a:rPr>
              <a:t>или </a:t>
            </a:r>
            <a:r>
              <a:rPr dirty="0" sz="1200" spc="-5">
                <a:latin typeface="Times New Roman"/>
                <a:cs typeface="Times New Roman"/>
              </a:rPr>
              <a:t>аналогичными устройствами, </a:t>
            </a:r>
            <a:r>
              <a:rPr dirty="0" sz="1200">
                <a:latin typeface="Times New Roman"/>
                <a:cs typeface="Times New Roman"/>
              </a:rPr>
              <a:t>фотофиксация 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др.);</a:t>
            </a:r>
            <a:endParaRPr sz="1200">
              <a:latin typeface="Times New Roman"/>
              <a:cs typeface="Times New Roman"/>
            </a:endParaRPr>
          </a:p>
          <a:p>
            <a:pPr algn="just" marL="461645" marR="6350">
              <a:lnSpc>
                <a:spcPts val="1380"/>
              </a:lnSpc>
              <a:buFont typeface="Times New Roman"/>
              <a:buChar char="─"/>
              <a:tabLst>
                <a:tab pos="627380" algn="l"/>
              </a:tabLst>
            </a:pPr>
            <a:r>
              <a:rPr dirty="0" sz="1200" spc="-5">
                <a:latin typeface="Times New Roman"/>
                <a:cs typeface="Times New Roman"/>
              </a:rPr>
              <a:t>геодезические (фиксация перемещений марок </a:t>
            </a:r>
            <a:r>
              <a:rPr dirty="0" sz="1200">
                <a:latin typeface="Times New Roman"/>
                <a:cs typeface="Times New Roman"/>
              </a:rPr>
              <a:t>и др.) с применением </a:t>
            </a:r>
            <a:r>
              <a:rPr dirty="0" sz="1200" spc="-5">
                <a:latin typeface="Times New Roman"/>
                <a:cs typeface="Times New Roman"/>
              </a:rPr>
              <a:t>нивелиров,  </a:t>
            </a:r>
            <a:r>
              <a:rPr dirty="0" sz="1200">
                <a:latin typeface="Times New Roman"/>
                <a:cs typeface="Times New Roman"/>
              </a:rPr>
              <a:t>теодолитов, </a:t>
            </a:r>
            <a:r>
              <a:rPr dirty="0" sz="1200" spc="-5">
                <a:latin typeface="Times New Roman"/>
                <a:cs typeface="Times New Roman"/>
              </a:rPr>
              <a:t>тахеометров, сканеров </a:t>
            </a:r>
            <a:r>
              <a:rPr dirty="0" sz="1200">
                <a:latin typeface="Times New Roman"/>
                <a:cs typeface="Times New Roman"/>
              </a:rPr>
              <a:t>(в том </a:t>
            </a:r>
            <a:r>
              <a:rPr dirty="0" sz="1200" spc="-5">
                <a:latin typeface="Times New Roman"/>
                <a:cs typeface="Times New Roman"/>
              </a:rPr>
              <a:t>числе оптических, электронных,  лазерных </a:t>
            </a:r>
            <a:r>
              <a:rPr dirty="0" sz="1200">
                <a:latin typeface="Times New Roman"/>
                <a:cs typeface="Times New Roman"/>
              </a:rPr>
              <a:t>и др.) и </a:t>
            </a:r>
            <a:r>
              <a:rPr dirty="0" sz="1200" spc="-5">
                <a:latin typeface="Times New Roman"/>
                <a:cs typeface="Times New Roman"/>
              </a:rPr>
              <a:t>навигационных спутниковых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систем;</a:t>
            </a:r>
            <a:endParaRPr sz="1200">
              <a:latin typeface="Times New Roman"/>
              <a:cs typeface="Times New Roman"/>
            </a:endParaRPr>
          </a:p>
          <a:p>
            <a:pPr algn="just" marL="461645" marR="6350">
              <a:lnSpc>
                <a:spcPts val="1380"/>
              </a:lnSpc>
              <a:buFont typeface="Times New Roman"/>
              <a:buChar char="─"/>
              <a:tabLst>
                <a:tab pos="726440" algn="l"/>
              </a:tabLst>
            </a:pPr>
            <a:r>
              <a:rPr dirty="0" sz="1200" spc="-5">
                <a:latin typeface="Times New Roman"/>
                <a:cs typeface="Times New Roman"/>
              </a:rPr>
              <a:t>тензометрические (фиксация напряжений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основании под подошвой  фундамента, </a:t>
            </a:r>
            <a:r>
              <a:rPr dirty="0" sz="1200">
                <a:latin typeface="Times New Roman"/>
                <a:cs typeface="Times New Roman"/>
              </a:rPr>
              <a:t>под пятой </a:t>
            </a:r>
            <a:r>
              <a:rPr dirty="0" sz="1200" spc="-5">
                <a:latin typeface="Times New Roman"/>
                <a:cs typeface="Times New Roman"/>
              </a:rPr>
              <a:t>сваи,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несущих конструкциях </a:t>
            </a:r>
            <a:r>
              <a:rPr dirty="0" sz="1200">
                <a:latin typeface="Times New Roman"/>
                <a:cs typeface="Times New Roman"/>
              </a:rPr>
              <a:t>и др.) с </a:t>
            </a:r>
            <a:r>
              <a:rPr dirty="0" sz="1200" spc="-5">
                <a:latin typeface="Times New Roman"/>
                <a:cs typeface="Times New Roman"/>
              </a:rPr>
              <a:t>применением  комплекса датчиков напряжений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деформации;</a:t>
            </a:r>
            <a:endParaRPr sz="1200">
              <a:latin typeface="Times New Roman"/>
              <a:cs typeface="Times New Roman"/>
            </a:endParaRPr>
          </a:p>
          <a:p>
            <a:pPr algn="just" marL="461645" marR="9525">
              <a:lnSpc>
                <a:spcPts val="1380"/>
              </a:lnSpc>
              <a:buFont typeface="Times New Roman"/>
              <a:buChar char="─"/>
              <a:tabLst>
                <a:tab pos="751840" algn="l"/>
              </a:tabLst>
            </a:pPr>
            <a:r>
              <a:rPr dirty="0" sz="1200" spc="-5">
                <a:latin typeface="Times New Roman"/>
                <a:cs typeface="Times New Roman"/>
              </a:rPr>
              <a:t>виброметрические (измерение кинематических параметров колебаний:  виброперемещений, виброскоростей,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виброускорений);</a:t>
            </a:r>
            <a:endParaRPr sz="1200">
              <a:latin typeface="Times New Roman"/>
              <a:cs typeface="Times New Roman"/>
            </a:endParaRPr>
          </a:p>
          <a:p>
            <a:pPr algn="just" marL="608330" indent="-146685">
              <a:lnSpc>
                <a:spcPts val="1315"/>
              </a:lnSpc>
              <a:buFont typeface="Times New Roman"/>
              <a:buChar char="─"/>
              <a:tabLst>
                <a:tab pos="60896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геофизические (электромагнитные, сейсмические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др.).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ts val="1380"/>
              </a:lnSpc>
              <a:spcBef>
                <a:spcPts val="70"/>
              </a:spcBef>
            </a:pPr>
            <a:r>
              <a:rPr dirty="0" sz="1200">
                <a:latin typeface="Times New Roman"/>
                <a:cs typeface="Times New Roman"/>
              </a:rPr>
              <a:t>9.6 </a:t>
            </a:r>
            <a:r>
              <a:rPr dirty="0" sz="1200" spc="-5">
                <a:latin typeface="Times New Roman"/>
                <a:cs typeface="Times New Roman"/>
              </a:rPr>
              <a:t>При разработке программы мониторинга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составлении регламента </a:t>
            </a:r>
            <a:r>
              <a:rPr dirty="0" sz="1200">
                <a:latin typeface="Times New Roman"/>
                <a:cs typeface="Times New Roman"/>
              </a:rPr>
              <a:t>на  </a:t>
            </a:r>
            <a:r>
              <a:rPr dirty="0" sz="1200" spc="-5">
                <a:latin typeface="Times New Roman"/>
                <a:cs typeface="Times New Roman"/>
              </a:rPr>
              <a:t>организацию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проведение работ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геотехническому </a:t>
            </a:r>
            <a:r>
              <a:rPr dirty="0" sz="1200">
                <a:latin typeface="Times New Roman"/>
                <a:cs typeface="Times New Roman"/>
              </a:rPr>
              <a:t>мониторингу </a:t>
            </a:r>
            <a:r>
              <a:rPr dirty="0" sz="1200" spc="-5">
                <a:latin typeface="Times New Roman"/>
                <a:cs typeface="Times New Roman"/>
              </a:rPr>
              <a:t>следует  руководствоваться требованиями </a:t>
            </a:r>
            <a:r>
              <a:rPr dirty="0" sz="1200">
                <a:latin typeface="Times New Roman"/>
                <a:cs typeface="Times New Roman"/>
              </a:rPr>
              <a:t>СП 22.13330 и СП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25.13330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  <a:spcBef>
                <a:spcPts val="1165"/>
              </a:spcBef>
            </a:pPr>
            <a:r>
              <a:rPr dirty="0" sz="120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6460" cy="9203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Приложение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Нормативная и методическая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литература.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indent="449580">
              <a:lnSpc>
                <a:spcPts val="1410"/>
              </a:lnSpc>
              <a:buChar char="-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24846-81 «Грунты. Методы измерения деформаций зданий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сооружений»;</a:t>
            </a:r>
            <a:endParaRPr sz="1200">
              <a:latin typeface="Times New Roman"/>
              <a:cs typeface="Times New Roman"/>
            </a:endParaRPr>
          </a:p>
          <a:p>
            <a:pPr marL="12700" indent="449580">
              <a:lnSpc>
                <a:spcPts val="1380"/>
              </a:lnSpc>
              <a:buChar char="-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25100-95 «Грунты.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Классификация»;</a:t>
            </a:r>
            <a:endParaRPr sz="1200">
              <a:latin typeface="Times New Roman"/>
              <a:cs typeface="Times New Roman"/>
            </a:endParaRPr>
          </a:p>
          <a:p>
            <a:pPr marL="12700" indent="449580">
              <a:lnSpc>
                <a:spcPts val="1380"/>
              </a:lnSpc>
              <a:buChar char="-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25358-82 «Грунты. Метод полевого определения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температуры»;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80"/>
              </a:lnSpc>
              <a:spcBef>
                <a:spcPts val="65"/>
              </a:spcBef>
              <a:buChar char="-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27217-87 «Грунты. Метод полевого определения удельных касательных сил  морозного </a:t>
            </a:r>
            <a:r>
              <a:rPr dirty="0" sz="1200" spc="-10">
                <a:latin typeface="Times New Roman"/>
                <a:cs typeface="Times New Roman"/>
              </a:rPr>
              <a:t>пучения»;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>
              <a:lnSpc>
                <a:spcPts val="1380"/>
              </a:lnSpc>
              <a:buChar char="-"/>
              <a:tabLst>
                <a:tab pos="56197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27751-88 «Надежность строительных конструкций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оснований. Основные  </a:t>
            </a:r>
            <a:r>
              <a:rPr dirty="0" sz="1200">
                <a:latin typeface="Times New Roman"/>
                <a:cs typeface="Times New Roman"/>
              </a:rPr>
              <a:t>положения по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расчету»;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>
              <a:lnSpc>
                <a:spcPts val="1380"/>
              </a:lnSpc>
              <a:buChar char="-"/>
              <a:tabLst>
                <a:tab pos="675640" algn="l"/>
                <a:tab pos="676275" algn="l"/>
                <a:tab pos="1231265" algn="l"/>
                <a:tab pos="1978660" algn="l"/>
                <a:tab pos="2744470" algn="l"/>
                <a:tab pos="3331210" algn="l"/>
                <a:tab pos="4452620" algn="l"/>
                <a:tab pos="543750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</a:t>
            </a:r>
            <a:r>
              <a:rPr dirty="0" sz="1200">
                <a:latin typeface="Times New Roman"/>
                <a:cs typeface="Times New Roman"/>
              </a:rPr>
              <a:t>СТ	28622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90	</a:t>
            </a:r>
            <a:r>
              <a:rPr dirty="0" sz="1200" spc="-25">
                <a:latin typeface="Times New Roman"/>
                <a:cs typeface="Times New Roman"/>
              </a:rPr>
              <a:t>«</a:t>
            </a:r>
            <a:r>
              <a:rPr dirty="0" sz="1200" spc="10">
                <a:latin typeface="Times New Roman"/>
                <a:cs typeface="Times New Roman"/>
              </a:rPr>
              <a:t>Г</a:t>
            </a:r>
            <a:r>
              <a:rPr dirty="0" sz="1200" spc="2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нты.	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тод	л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бор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тор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ого	опр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ния	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теп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пучинистости»;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5"/>
              </a:spcBef>
              <a:buChar char="-"/>
              <a:tabLst>
                <a:tab pos="59372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Р 22.1.01-95 </a:t>
            </a:r>
            <a:r>
              <a:rPr dirty="0" sz="1200" spc="-5">
                <a:latin typeface="Times New Roman"/>
                <a:cs typeface="Times New Roman"/>
              </a:rPr>
              <a:t>«Безопасность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чрезвычайных ситуациях. Мониторинг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прогнозирование. Основные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положения»;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buChar char="-"/>
              <a:tabLst>
                <a:tab pos="593725" algn="l"/>
              </a:tabLst>
            </a:pP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Р 22.1.06-99 </a:t>
            </a:r>
            <a:r>
              <a:rPr dirty="0" sz="1200" spc="-5">
                <a:latin typeface="Times New Roman"/>
                <a:cs typeface="Times New Roman"/>
              </a:rPr>
              <a:t>«Безопасность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чрезвычайных ситуациях. Мониторинг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прогнозирование опасных геологических явлений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процессов. Общие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требования»;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Char char="-"/>
              <a:tabLst>
                <a:tab pos="558800" algn="l"/>
              </a:tabLst>
            </a:pPr>
            <a:r>
              <a:rPr dirty="0" sz="1200">
                <a:latin typeface="Times New Roman"/>
                <a:cs typeface="Times New Roman"/>
              </a:rPr>
              <a:t>СП 14.13330.2011.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II-7-81* «Строительство </a:t>
            </a:r>
            <a:r>
              <a:rPr dirty="0" sz="1200">
                <a:latin typeface="Times New Roman"/>
                <a:cs typeface="Times New Roman"/>
              </a:rPr>
              <a:t>в  </a:t>
            </a:r>
            <a:r>
              <a:rPr dirty="0" sz="1200" spc="-5">
                <a:latin typeface="Times New Roman"/>
                <a:cs typeface="Times New Roman"/>
              </a:rPr>
              <a:t>сейсмических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районах»;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Char char="-"/>
              <a:tabLst>
                <a:tab pos="612140" algn="l"/>
              </a:tabLst>
            </a:pPr>
            <a:r>
              <a:rPr dirty="0" sz="1200">
                <a:latin typeface="Times New Roman"/>
                <a:cs typeface="Times New Roman"/>
              </a:rPr>
              <a:t>СП 16.13330.2011.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II-23-81* </a:t>
            </a:r>
            <a:r>
              <a:rPr dirty="0" sz="1200" spc="-5">
                <a:latin typeface="Times New Roman"/>
                <a:cs typeface="Times New Roman"/>
              </a:rPr>
              <a:t>«Стальные  конструкции»;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  <a:buChar char="-"/>
              <a:tabLst>
                <a:tab pos="574040" algn="l"/>
              </a:tabLst>
            </a:pPr>
            <a:r>
              <a:rPr dirty="0" sz="1200">
                <a:latin typeface="Times New Roman"/>
                <a:cs typeface="Times New Roman"/>
              </a:rPr>
              <a:t>СП 20.13330.2011.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</a:t>
            </a:r>
            <a:r>
              <a:rPr dirty="0" sz="1200" spc="5">
                <a:latin typeface="Times New Roman"/>
                <a:cs typeface="Times New Roman"/>
              </a:rPr>
              <a:t>СНиП </a:t>
            </a:r>
            <a:r>
              <a:rPr dirty="0" sz="1200" spc="-5">
                <a:latin typeface="Times New Roman"/>
                <a:cs typeface="Times New Roman"/>
              </a:rPr>
              <a:t>2.01.07-85* </a:t>
            </a:r>
            <a:r>
              <a:rPr dirty="0" sz="1200" spc="-10">
                <a:latin typeface="Times New Roman"/>
                <a:cs typeface="Times New Roman"/>
              </a:rPr>
              <a:t>«Нагрузки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воздействия»;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Char char="-"/>
              <a:tabLst>
                <a:tab pos="580390" algn="l"/>
              </a:tabLst>
            </a:pPr>
            <a:r>
              <a:rPr dirty="0" sz="1200">
                <a:latin typeface="Times New Roman"/>
                <a:cs typeface="Times New Roman"/>
              </a:rPr>
              <a:t>СП 22.13330.2011.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2.02.01-83* </a:t>
            </a:r>
            <a:r>
              <a:rPr dirty="0" sz="1200" spc="-10">
                <a:latin typeface="Times New Roman"/>
                <a:cs typeface="Times New Roman"/>
              </a:rPr>
              <a:t>«Основания  </a:t>
            </a:r>
            <a:r>
              <a:rPr dirty="0" sz="1200" spc="-5">
                <a:latin typeface="Times New Roman"/>
                <a:cs typeface="Times New Roman"/>
              </a:rPr>
              <a:t>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Char char="-"/>
              <a:tabLst>
                <a:tab pos="608965" algn="l"/>
              </a:tabLst>
            </a:pPr>
            <a:r>
              <a:rPr dirty="0" sz="1200">
                <a:latin typeface="Times New Roman"/>
                <a:cs typeface="Times New Roman"/>
              </a:rPr>
              <a:t>СП 24.13330.2011.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2.02.03-85 </a:t>
            </a:r>
            <a:r>
              <a:rPr dirty="0" sz="1200" spc="-5">
                <a:latin typeface="Times New Roman"/>
                <a:cs typeface="Times New Roman"/>
              </a:rPr>
              <a:t>«Свайные  фундаменты»;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  <a:buChar char="-"/>
              <a:tabLst>
                <a:tab pos="570865" algn="l"/>
              </a:tabLst>
            </a:pPr>
            <a:r>
              <a:rPr dirty="0" sz="1200">
                <a:latin typeface="Times New Roman"/>
                <a:cs typeface="Times New Roman"/>
              </a:rPr>
              <a:t>СП 25.13330.2012.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2.02.04-88 </a:t>
            </a:r>
            <a:r>
              <a:rPr dirty="0" sz="1200" spc="-5">
                <a:latin typeface="Times New Roman"/>
                <a:cs typeface="Times New Roman"/>
              </a:rPr>
              <a:t>«Основания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фундаменты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вечномерзлых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грунтах»;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Char char="-"/>
              <a:tabLst>
                <a:tab pos="624205" algn="l"/>
              </a:tabLst>
            </a:pPr>
            <a:r>
              <a:rPr dirty="0" sz="1200">
                <a:latin typeface="Times New Roman"/>
                <a:cs typeface="Times New Roman"/>
              </a:rPr>
              <a:t>СП 28.13330.2012.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2.03.11-85 </a:t>
            </a:r>
            <a:r>
              <a:rPr dirty="0" sz="1200" spc="-10">
                <a:latin typeface="Times New Roman"/>
                <a:cs typeface="Times New Roman"/>
              </a:rPr>
              <a:t>«Защита  </a:t>
            </a:r>
            <a:r>
              <a:rPr dirty="0" sz="1200" spc="-5">
                <a:latin typeface="Times New Roman"/>
                <a:cs typeface="Times New Roman"/>
              </a:rPr>
              <a:t>строительных конструкций </a:t>
            </a:r>
            <a:r>
              <a:rPr dirty="0" sz="1200" spc="-10">
                <a:latin typeface="Times New Roman"/>
                <a:cs typeface="Times New Roman"/>
              </a:rPr>
              <a:t>от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коррозии»;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70"/>
              </a:lnSpc>
              <a:spcBef>
                <a:spcPts val="10"/>
              </a:spcBef>
              <a:buChar char="-"/>
              <a:tabLst>
                <a:tab pos="565150" algn="l"/>
              </a:tabLst>
            </a:pPr>
            <a:r>
              <a:rPr dirty="0" sz="1200">
                <a:latin typeface="Times New Roman"/>
                <a:cs typeface="Times New Roman"/>
              </a:rPr>
              <a:t>СП 43.13330.2012.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2.09.03-85* </a:t>
            </a:r>
            <a:r>
              <a:rPr dirty="0" sz="1200" spc="-5">
                <a:latin typeface="Times New Roman"/>
                <a:cs typeface="Times New Roman"/>
              </a:rPr>
              <a:t>«Сооружения  промышленных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предприятий»;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  <a:buChar char="-"/>
              <a:tabLst>
                <a:tab pos="601345" algn="l"/>
              </a:tabLst>
            </a:pPr>
            <a:r>
              <a:rPr dirty="0" sz="1200">
                <a:latin typeface="Times New Roman"/>
                <a:cs typeface="Times New Roman"/>
              </a:rPr>
              <a:t>СП 45.13330.2012.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3.02.01-87 </a:t>
            </a:r>
            <a:r>
              <a:rPr dirty="0" sz="1200" spc="-10">
                <a:latin typeface="Times New Roman"/>
                <a:cs typeface="Times New Roman"/>
              </a:rPr>
              <a:t>«Земляные  </a:t>
            </a:r>
            <a:r>
              <a:rPr dirty="0" sz="1200" spc="-5">
                <a:latin typeface="Times New Roman"/>
                <a:cs typeface="Times New Roman"/>
              </a:rPr>
              <a:t>сооружения, основания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фундаменты»;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Char char="-"/>
              <a:tabLst>
                <a:tab pos="586105" algn="l"/>
              </a:tabLst>
            </a:pPr>
            <a:r>
              <a:rPr dirty="0" sz="1200">
                <a:latin typeface="Times New Roman"/>
                <a:cs typeface="Times New Roman"/>
              </a:rPr>
              <a:t>СП 47.13330.2012.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11-02-96 </a:t>
            </a:r>
            <a:r>
              <a:rPr dirty="0" sz="1200" spc="-5">
                <a:latin typeface="Times New Roman"/>
                <a:cs typeface="Times New Roman"/>
              </a:rPr>
              <a:t>«Инженерные  изыскания </a:t>
            </a:r>
            <a:r>
              <a:rPr dirty="0" sz="1200" spc="-1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строительства. Основные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положения»;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Char char="-"/>
              <a:tabLst>
                <a:tab pos="598170" algn="l"/>
              </a:tabLst>
            </a:pPr>
            <a:r>
              <a:rPr dirty="0" sz="1200">
                <a:latin typeface="Times New Roman"/>
                <a:cs typeface="Times New Roman"/>
              </a:rPr>
              <a:t>СП 50.13330.2012.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23-02-2003 </a:t>
            </a:r>
            <a:r>
              <a:rPr dirty="0" sz="1200" spc="-10">
                <a:latin typeface="Times New Roman"/>
                <a:cs typeface="Times New Roman"/>
              </a:rPr>
              <a:t>«Тепловая  </a:t>
            </a:r>
            <a:r>
              <a:rPr dirty="0" sz="1200" spc="-5">
                <a:latin typeface="Times New Roman"/>
                <a:cs typeface="Times New Roman"/>
              </a:rPr>
              <a:t>защита зданий»;</a:t>
            </a:r>
            <a:endParaRPr sz="1200">
              <a:latin typeface="Times New Roman"/>
              <a:cs typeface="Times New Roman"/>
            </a:endParaRPr>
          </a:p>
          <a:p>
            <a:pPr marL="725805" indent="-263525">
              <a:lnSpc>
                <a:spcPts val="1315"/>
              </a:lnSpc>
              <a:buChar char="-"/>
              <a:tabLst>
                <a:tab pos="725805" algn="l"/>
                <a:tab pos="726440" algn="l"/>
                <a:tab pos="1151255" algn="l"/>
                <a:tab pos="2316480" algn="l"/>
                <a:tab pos="3815079" algn="l"/>
                <a:tab pos="4624070" algn="l"/>
                <a:tab pos="5239385" algn="l"/>
              </a:tabLst>
            </a:pPr>
            <a:r>
              <a:rPr dirty="0" sz="1200">
                <a:latin typeface="Times New Roman"/>
                <a:cs typeface="Times New Roman"/>
              </a:rPr>
              <a:t>СП	56.13330.2011.	</a:t>
            </a:r>
            <a:r>
              <a:rPr dirty="0" sz="1200" spc="-5">
                <a:latin typeface="Times New Roman"/>
                <a:cs typeface="Times New Roman"/>
              </a:rPr>
              <a:t>Ак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зиров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нн</a:t>
            </a:r>
            <a:r>
              <a:rPr dirty="0" sz="1200" spc="-2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я	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кция	С</a:t>
            </a:r>
            <a:r>
              <a:rPr dirty="0" sz="1200" spc="-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иП	3</a:t>
            </a:r>
            <a:r>
              <a:rPr dirty="0" sz="1200" spc="25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03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2001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«Производственные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здания»;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spcBef>
                <a:spcPts val="65"/>
              </a:spcBef>
              <a:buChar char="-"/>
              <a:tabLst>
                <a:tab pos="574040" algn="l"/>
              </a:tabLst>
            </a:pPr>
            <a:r>
              <a:rPr dirty="0" sz="1200">
                <a:latin typeface="Times New Roman"/>
                <a:cs typeface="Times New Roman"/>
              </a:rPr>
              <a:t>СП 63.13330.2012.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52-01-2003 </a:t>
            </a:r>
            <a:r>
              <a:rPr dirty="0" sz="1200" spc="-5">
                <a:latin typeface="Times New Roman"/>
                <a:cs typeface="Times New Roman"/>
              </a:rPr>
              <a:t>«Бетонные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железобетонные конструкции. Основные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положения»;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Char char="-"/>
              <a:tabLst>
                <a:tab pos="624205" algn="l"/>
              </a:tabLst>
            </a:pPr>
            <a:r>
              <a:rPr dirty="0" sz="1200">
                <a:latin typeface="Times New Roman"/>
                <a:cs typeface="Times New Roman"/>
              </a:rPr>
              <a:t>СП 70.13330.2012. В </a:t>
            </a:r>
            <a:r>
              <a:rPr dirty="0" sz="1200" spc="-5">
                <a:latin typeface="Times New Roman"/>
                <a:cs typeface="Times New Roman"/>
              </a:rPr>
              <a:t>стадии актуализации. СНиП </a:t>
            </a:r>
            <a:r>
              <a:rPr dirty="0" sz="1200">
                <a:latin typeface="Times New Roman"/>
                <a:cs typeface="Times New Roman"/>
              </a:rPr>
              <a:t>3.03.01-87 </a:t>
            </a:r>
            <a:r>
              <a:rPr dirty="0" sz="1200" spc="-10">
                <a:latin typeface="Times New Roman"/>
                <a:cs typeface="Times New Roman"/>
              </a:rPr>
              <a:t>«Несущие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ограждающие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конструкции»;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  <a:buChar char="-"/>
              <a:tabLst>
                <a:tab pos="633730" algn="l"/>
              </a:tabLst>
            </a:pPr>
            <a:r>
              <a:rPr dirty="0" sz="1200">
                <a:latin typeface="Times New Roman"/>
                <a:cs typeface="Times New Roman"/>
              </a:rPr>
              <a:t>СП 112.13330.2012. В </a:t>
            </a:r>
            <a:r>
              <a:rPr dirty="0" sz="1200" spc="-5">
                <a:latin typeface="Times New Roman"/>
                <a:cs typeface="Times New Roman"/>
              </a:rPr>
              <a:t>стадии актуализации. СНиП </a:t>
            </a:r>
            <a:r>
              <a:rPr dirty="0" sz="1200">
                <a:latin typeface="Times New Roman"/>
                <a:cs typeface="Times New Roman"/>
              </a:rPr>
              <a:t>21-01-97* </a:t>
            </a:r>
            <a:r>
              <a:rPr dirty="0" sz="1200" spc="-5">
                <a:latin typeface="Times New Roman"/>
                <a:cs typeface="Times New Roman"/>
              </a:rPr>
              <a:t>«Пожарная  безопасность зданий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сооружений»;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Char char="-"/>
              <a:tabLst>
                <a:tab pos="555625" algn="l"/>
              </a:tabLst>
            </a:pPr>
            <a:r>
              <a:rPr dirty="0" sz="1200">
                <a:latin typeface="Times New Roman"/>
                <a:cs typeface="Times New Roman"/>
              </a:rPr>
              <a:t>СП 131.13330.2012.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23-01-99* </a:t>
            </a:r>
            <a:r>
              <a:rPr dirty="0" sz="1200" spc="-5">
                <a:latin typeface="Times New Roman"/>
                <a:cs typeface="Times New Roman"/>
              </a:rPr>
              <a:t>«Строительная  климатология»;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7095" cy="3886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10795" indent="448945">
              <a:lnSpc>
                <a:spcPts val="1380"/>
              </a:lnSpc>
              <a:spcBef>
                <a:spcPts val="5"/>
              </a:spcBef>
              <a:buChar char="-"/>
              <a:tabLst>
                <a:tab pos="556895" algn="l"/>
              </a:tabLst>
            </a:pPr>
            <a:r>
              <a:rPr dirty="0" sz="1200">
                <a:latin typeface="Times New Roman"/>
                <a:cs typeface="Times New Roman"/>
              </a:rPr>
              <a:t>СП </a:t>
            </a:r>
            <a:r>
              <a:rPr dirty="0" sz="1200" spc="-5">
                <a:latin typeface="Times New Roman"/>
                <a:cs typeface="Times New Roman"/>
              </a:rPr>
              <a:t>50-101-2004 «Проектирование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устройство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зданий 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 сооружений»;</a:t>
            </a:r>
            <a:endParaRPr sz="1200">
              <a:latin typeface="Times New Roman"/>
              <a:cs typeface="Times New Roman"/>
            </a:endParaRPr>
          </a:p>
          <a:p>
            <a:pPr marL="550545" indent="-88900">
              <a:lnSpc>
                <a:spcPts val="1315"/>
              </a:lnSpc>
              <a:buChar char="-"/>
              <a:tabLst>
                <a:tab pos="551180" algn="l"/>
              </a:tabLst>
            </a:pPr>
            <a:r>
              <a:rPr dirty="0" sz="1200">
                <a:latin typeface="Times New Roman"/>
                <a:cs typeface="Times New Roman"/>
              </a:rPr>
              <a:t>СП </a:t>
            </a:r>
            <a:r>
              <a:rPr dirty="0" sz="1200" spc="-5">
                <a:latin typeface="Times New Roman"/>
                <a:cs typeface="Times New Roman"/>
              </a:rPr>
              <a:t>50-102-2003 «Проектирование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устройство свайных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фундаментов»;</a:t>
            </a:r>
            <a:endParaRPr sz="1200">
              <a:latin typeface="Times New Roman"/>
              <a:cs typeface="Times New Roman"/>
            </a:endParaRPr>
          </a:p>
          <a:p>
            <a:pPr algn="just" marL="12700" marR="11430" indent="448945">
              <a:lnSpc>
                <a:spcPts val="1380"/>
              </a:lnSpc>
              <a:spcBef>
                <a:spcPts val="65"/>
              </a:spcBef>
              <a:buChar char="-"/>
              <a:tabLst>
                <a:tab pos="556895" algn="l"/>
              </a:tabLst>
            </a:pPr>
            <a:r>
              <a:rPr dirty="0" sz="1200">
                <a:latin typeface="Times New Roman"/>
                <a:cs typeface="Times New Roman"/>
              </a:rPr>
              <a:t>СП 52-101-2003 </a:t>
            </a:r>
            <a:r>
              <a:rPr dirty="0" sz="1200" spc="-5">
                <a:latin typeface="Times New Roman"/>
                <a:cs typeface="Times New Roman"/>
              </a:rPr>
              <a:t>«Бетонные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железобетонные конструкции без предварительного  напряжения арматуры»;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-ТУ 2247-004-75457705-2014 Оболочка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свай противопучинная  термоусаживаемая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«RELINE»;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ts val="1380"/>
              </a:lnSpc>
              <a:buChar char="-"/>
              <a:tabLst>
                <a:tab pos="635000" algn="l"/>
              </a:tabLst>
            </a:pPr>
            <a:r>
              <a:rPr dirty="0" sz="1200">
                <a:latin typeface="Times New Roman"/>
                <a:cs typeface="Times New Roman"/>
              </a:rPr>
              <a:t>ТУ </a:t>
            </a:r>
            <a:r>
              <a:rPr dirty="0" sz="1200" spc="-5">
                <a:latin typeface="Times New Roman"/>
                <a:cs typeface="Times New Roman"/>
              </a:rPr>
              <a:t>5817-007-75457705-2016 Сваи железобетонные квадратного сплошного  сечения </a:t>
            </a:r>
            <a:r>
              <a:rPr dirty="0" sz="1200">
                <a:latin typeface="Times New Roman"/>
                <a:cs typeface="Times New Roman"/>
              </a:rPr>
              <a:t>с поперечным </a:t>
            </a:r>
            <a:r>
              <a:rPr dirty="0" sz="1200" spc="-5">
                <a:latin typeface="Times New Roman"/>
                <a:cs typeface="Times New Roman"/>
              </a:rPr>
              <a:t>армированием ствола </a:t>
            </a:r>
            <a:r>
              <a:rPr dirty="0" sz="1200">
                <a:latin typeface="Times New Roman"/>
                <a:cs typeface="Times New Roman"/>
              </a:rPr>
              <a:t>с оболочкой </a:t>
            </a:r>
            <a:r>
              <a:rPr dirty="0" sz="1200" spc="-5">
                <a:latin typeface="Times New Roman"/>
                <a:cs typeface="Times New Roman"/>
              </a:rPr>
              <a:t>противопучинной  термоусаживаемой “Reline”;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8945">
              <a:lnSpc>
                <a:spcPts val="1380"/>
              </a:lnSpc>
              <a:buChar char="-"/>
              <a:tabLst>
                <a:tab pos="574040" algn="l"/>
              </a:tabLst>
            </a:pPr>
            <a:r>
              <a:rPr dirty="0" sz="1200" spc="-5">
                <a:latin typeface="Times New Roman"/>
                <a:cs typeface="Times New Roman"/>
              </a:rPr>
              <a:t>Серия </a:t>
            </a:r>
            <a:r>
              <a:rPr dirty="0" sz="1200">
                <a:latin typeface="Times New Roman"/>
                <a:cs typeface="Times New Roman"/>
              </a:rPr>
              <a:t>1.411.3-11см.13 </a:t>
            </a:r>
            <a:r>
              <a:rPr dirty="0" sz="1200" spc="-5">
                <a:latin typeface="Times New Roman"/>
                <a:cs typeface="Times New Roman"/>
              </a:rPr>
              <a:t>Свая металлическая трубчатая "СМОТ". Материалы </a:t>
            </a:r>
            <a:r>
              <a:rPr dirty="0" sz="1200">
                <a:latin typeface="Times New Roman"/>
                <a:cs typeface="Times New Roman"/>
              </a:rPr>
              <a:t>для  </a:t>
            </a:r>
            <a:r>
              <a:rPr dirty="0" sz="1200" spc="-5">
                <a:latin typeface="Times New Roman"/>
                <a:cs typeface="Times New Roman"/>
              </a:rPr>
              <a:t>проектирования;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 indent="448945">
              <a:lnSpc>
                <a:spcPts val="1380"/>
              </a:lnSpc>
              <a:buChar char="-"/>
              <a:tabLst>
                <a:tab pos="607060" algn="l"/>
              </a:tabLst>
            </a:pPr>
            <a:r>
              <a:rPr dirty="0" sz="1200" spc="-5">
                <a:latin typeface="Times New Roman"/>
                <a:cs typeface="Times New Roman"/>
              </a:rPr>
              <a:t>Руководство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определению физических, теплофизических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механических  характеристик мерзлых грунтов.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М.: Изд-во литературы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строительству,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1973;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  <a:buChar char="-"/>
              <a:tabLst>
                <a:tab pos="61468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Рекомендации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совершенствованию конструкций </a:t>
            </a:r>
            <a:r>
              <a:rPr dirty="0" sz="1200">
                <a:latin typeface="Times New Roman"/>
                <a:cs typeface="Times New Roman"/>
              </a:rPr>
              <a:t>и норм </a:t>
            </a:r>
            <a:r>
              <a:rPr dirty="0" sz="1200" spc="-5">
                <a:latin typeface="Times New Roman"/>
                <a:cs typeface="Times New Roman"/>
              </a:rPr>
              <a:t>проектирования  искусственных сооружений, возводимых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пучинистых грунтах </a:t>
            </a:r>
            <a:r>
              <a:rPr dirty="0" sz="1200">
                <a:latin typeface="Times New Roman"/>
                <a:cs typeface="Times New Roman"/>
              </a:rPr>
              <a:t>с учетом </a:t>
            </a:r>
            <a:r>
              <a:rPr dirty="0" sz="1200" spc="-5">
                <a:latin typeface="Times New Roman"/>
                <a:cs typeface="Times New Roman"/>
              </a:rPr>
              <a:t>природных  условий </a:t>
            </a:r>
            <a:r>
              <a:rPr dirty="0" sz="1200" spc="-10">
                <a:latin typeface="Times New Roman"/>
                <a:cs typeface="Times New Roman"/>
              </a:rPr>
              <a:t>БАМа. </a:t>
            </a:r>
            <a:r>
              <a:rPr dirty="0" sz="1200" spc="-5">
                <a:latin typeface="Times New Roman"/>
                <a:cs typeface="Times New Roman"/>
              </a:rPr>
              <a:t>Рекомендации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НИИОСП им. Н.М. </a:t>
            </a:r>
            <a:r>
              <a:rPr dirty="0" sz="1200">
                <a:latin typeface="Times New Roman"/>
                <a:cs typeface="Times New Roman"/>
              </a:rPr>
              <a:t>Герсеванова Госстроя СССР. – </a:t>
            </a:r>
            <a:r>
              <a:rPr dirty="0" sz="1200" spc="-10">
                <a:latin typeface="Times New Roman"/>
                <a:cs typeface="Times New Roman"/>
              </a:rPr>
              <a:t>М.:  </a:t>
            </a:r>
            <a:r>
              <a:rPr dirty="0" sz="1200">
                <a:latin typeface="Times New Roman"/>
                <a:cs typeface="Times New Roman"/>
              </a:rPr>
              <a:t>Стройиздат,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1981;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  <a:buChar char="-"/>
              <a:tabLst>
                <a:tab pos="584200" algn="l"/>
              </a:tabLst>
            </a:pPr>
            <a:r>
              <a:rPr dirty="0" sz="1200" spc="-5">
                <a:latin typeface="Times New Roman"/>
                <a:cs typeface="Times New Roman"/>
              </a:rPr>
              <a:t>Радиационная модификация полимерных материалов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Г.Н. Пьянков </a:t>
            </a:r>
            <a:r>
              <a:rPr dirty="0" sz="1200">
                <a:latin typeface="Times New Roman"/>
                <a:cs typeface="Times New Roman"/>
              </a:rPr>
              <a:t>[и </a:t>
            </a:r>
            <a:r>
              <a:rPr dirty="0" sz="1200" spc="-5">
                <a:latin typeface="Times New Roman"/>
                <a:cs typeface="Times New Roman"/>
              </a:rPr>
              <a:t>др.]. </a:t>
            </a:r>
            <a:r>
              <a:rPr dirty="0" sz="1200">
                <a:latin typeface="Times New Roman"/>
                <a:cs typeface="Times New Roman"/>
              </a:rPr>
              <a:t>–  </a:t>
            </a:r>
            <a:r>
              <a:rPr dirty="0" sz="1200" spc="-5">
                <a:latin typeface="Times New Roman"/>
                <a:cs typeface="Times New Roman"/>
              </a:rPr>
              <a:t>Киев: Техника, </a:t>
            </a:r>
            <a:r>
              <a:rPr dirty="0" sz="1200">
                <a:latin typeface="Times New Roman"/>
                <a:cs typeface="Times New Roman"/>
              </a:rPr>
              <a:t>1969. – 232</a:t>
            </a:r>
            <a:r>
              <a:rPr dirty="0" sz="1200" spc="-5">
                <a:latin typeface="Times New Roman"/>
                <a:cs typeface="Times New Roman"/>
              </a:rPr>
              <a:t> с.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5881" y="9646107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916" y="694435"/>
            <a:ext cx="5894070" cy="3185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266763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Содержание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1120" indent="444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Введение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………………………………………………………………………………………..  1 </a:t>
            </a:r>
            <a:r>
              <a:rPr dirty="0" sz="1200" spc="-5">
                <a:latin typeface="Times New Roman"/>
                <a:cs typeface="Times New Roman"/>
              </a:rPr>
              <a:t>Основные положение </a:t>
            </a:r>
            <a:r>
              <a:rPr dirty="0" sz="1200">
                <a:latin typeface="Times New Roman"/>
                <a:cs typeface="Times New Roman"/>
              </a:rPr>
              <a:t>и область </a:t>
            </a:r>
            <a:r>
              <a:rPr dirty="0" sz="1200" spc="-5">
                <a:latin typeface="Times New Roman"/>
                <a:cs typeface="Times New Roman"/>
              </a:rPr>
              <a:t>применения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……………………………………………..  2 </a:t>
            </a:r>
            <a:r>
              <a:rPr dirty="0" sz="1200" spc="-5">
                <a:latin typeface="Times New Roman"/>
                <a:cs typeface="Times New Roman"/>
              </a:rPr>
              <a:t>Виды </a:t>
            </a:r>
            <a:r>
              <a:rPr dirty="0" sz="1200" spc="-10">
                <a:latin typeface="Times New Roman"/>
                <a:cs typeface="Times New Roman"/>
              </a:rPr>
              <a:t>свай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…………………………………………………………………………………….  3 </a:t>
            </a:r>
            <a:r>
              <a:rPr dirty="0" sz="1200" spc="-5">
                <a:latin typeface="Times New Roman"/>
                <a:cs typeface="Times New Roman"/>
              </a:rPr>
              <a:t>Основные положения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проектированию ………………………………………………... 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Основные положения </a:t>
            </a:r>
            <a:r>
              <a:rPr dirty="0" sz="1200">
                <a:latin typeface="Times New Roman"/>
                <a:cs typeface="Times New Roman"/>
              </a:rPr>
              <a:t>по расчету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……………………………………………………………  5 </a:t>
            </a:r>
            <a:r>
              <a:rPr dirty="0" sz="1200" spc="-5">
                <a:latin typeface="Times New Roman"/>
                <a:cs typeface="Times New Roman"/>
              </a:rPr>
              <a:t>Расчет </a:t>
            </a:r>
            <a:r>
              <a:rPr dirty="0" sz="1200">
                <a:latin typeface="Times New Roman"/>
                <a:cs typeface="Times New Roman"/>
              </a:rPr>
              <a:t>свай с </a:t>
            </a:r>
            <a:r>
              <a:rPr dirty="0" sz="1200" spc="-5">
                <a:latin typeface="Times New Roman"/>
                <a:cs typeface="Times New Roman"/>
              </a:rPr>
              <a:t>оболочками противопучинными ОСПТ «Reline» </a:t>
            </a:r>
            <a:r>
              <a:rPr dirty="0" sz="1200" spc="5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воздействие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сил</a:t>
            </a:r>
            <a:endParaRPr sz="1200">
              <a:latin typeface="Times New Roman"/>
              <a:cs typeface="Times New Roman"/>
            </a:endParaRPr>
          </a:p>
          <a:p>
            <a:pPr algn="just" marL="12700" marR="104775" indent="1143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морозного пучения </a:t>
            </a:r>
            <a:r>
              <a:rPr dirty="0" sz="1200" spc="-1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талых грунтов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……………………………………………………..  6 </a:t>
            </a:r>
            <a:r>
              <a:rPr dirty="0" sz="1200" spc="-5">
                <a:latin typeface="Times New Roman"/>
                <a:cs typeface="Times New Roman"/>
              </a:rPr>
              <a:t>Расчет </a:t>
            </a:r>
            <a:r>
              <a:rPr dirty="0" sz="1200">
                <a:latin typeface="Times New Roman"/>
                <a:cs typeface="Times New Roman"/>
              </a:rPr>
              <a:t>свай с </a:t>
            </a:r>
            <a:r>
              <a:rPr dirty="0" sz="1200" spc="-5">
                <a:latin typeface="Times New Roman"/>
                <a:cs typeface="Times New Roman"/>
              </a:rPr>
              <a:t>оболочками противопучинными ОСПТ «Reline»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устойчивости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 algn="just" marL="12700" marR="125730" indent="1143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прочности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воздействие сил </a:t>
            </a:r>
            <a:r>
              <a:rPr dirty="0" sz="1200">
                <a:latin typeface="Times New Roman"/>
                <a:cs typeface="Times New Roman"/>
              </a:rPr>
              <a:t>морозного </a:t>
            </a:r>
            <a:r>
              <a:rPr dirty="0" sz="1200" spc="-5">
                <a:latin typeface="Times New Roman"/>
                <a:cs typeface="Times New Roman"/>
              </a:rPr>
              <a:t>пучения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ВМГ </a:t>
            </a:r>
            <a:r>
              <a:rPr dirty="0" sz="1200">
                <a:latin typeface="Times New Roman"/>
                <a:cs typeface="Times New Roman"/>
              </a:rPr>
              <a:t>…………………………….  7 Устройство </a:t>
            </a:r>
            <a:r>
              <a:rPr dirty="0" sz="1200" spc="-5">
                <a:latin typeface="Times New Roman"/>
                <a:cs typeface="Times New Roman"/>
              </a:rPr>
              <a:t>свайных 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……………………..  </a:t>
            </a:r>
            <a:r>
              <a:rPr dirty="0" sz="1200">
                <a:latin typeface="Times New Roman"/>
                <a:cs typeface="Times New Roman"/>
              </a:rPr>
              <a:t>8 </a:t>
            </a:r>
            <a:r>
              <a:rPr dirty="0" sz="1200" spc="-5">
                <a:latin typeface="Times New Roman"/>
                <a:cs typeface="Times New Roman"/>
              </a:rPr>
              <a:t>Требования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материалам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…………………………………………………………………..</a:t>
            </a:r>
            <a:endParaRPr sz="1200">
              <a:latin typeface="Times New Roman"/>
              <a:cs typeface="Times New Roman"/>
            </a:endParaRPr>
          </a:p>
          <a:p>
            <a:pPr marL="131445" marR="120014" indent="-1193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Геотехнический мониторинг </a:t>
            </a:r>
            <a:r>
              <a:rPr dirty="0" sz="1200">
                <a:latin typeface="Times New Roman"/>
                <a:cs typeface="Times New Roman"/>
              </a:rPr>
              <a:t>(ГТМ) </a:t>
            </a:r>
            <a:r>
              <a:rPr dirty="0" sz="1200" spc="-5">
                <a:latin typeface="Times New Roman"/>
                <a:cs typeface="Times New Roman"/>
              </a:rPr>
              <a:t>……………………………………………………….  Приложение: Нормативная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методическая литература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………………………………….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9630867"/>
            <a:ext cx="176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III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9000" cy="857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61925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С Т А Н Д А Р Т О Р Г А Н И З А Ц И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63294" marR="313690" indent="-428625">
              <a:lnSpc>
                <a:spcPct val="110800"/>
              </a:lnSpc>
              <a:spcBef>
                <a:spcPts val="1060"/>
              </a:spcBef>
            </a:pPr>
            <a:r>
              <a:rPr dirty="0" sz="1200" spc="-5" b="1">
                <a:latin typeface="Times New Roman"/>
                <a:cs typeface="Times New Roman"/>
              </a:rPr>
              <a:t>ПРОЕКТИРОВАНИЕ </a:t>
            </a:r>
            <a:r>
              <a:rPr dirty="0" sz="1200" b="1">
                <a:latin typeface="Times New Roman"/>
                <a:cs typeface="Times New Roman"/>
              </a:rPr>
              <a:t>И </a:t>
            </a:r>
            <a:r>
              <a:rPr dirty="0" sz="1200" spc="-5" b="1">
                <a:latin typeface="Times New Roman"/>
                <a:cs typeface="Times New Roman"/>
              </a:rPr>
              <a:t>УСТРОЙСТВО СВАЙНЫХ ФУНДАМЕНТОВ </a:t>
            </a:r>
            <a:r>
              <a:rPr dirty="0" sz="1200" b="1">
                <a:latin typeface="Times New Roman"/>
                <a:cs typeface="Times New Roman"/>
              </a:rPr>
              <a:t>С  </a:t>
            </a:r>
            <a:r>
              <a:rPr dirty="0" sz="1200" spc="-5" b="1">
                <a:latin typeface="Times New Roman"/>
                <a:cs typeface="Times New Roman"/>
              </a:rPr>
              <a:t>ПРОТИВОПУЧИННОЙ ОБОЛОЧКОЙ ОСПТ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«RELINE»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ctr" marL="695325" marR="514350">
              <a:lnSpc>
                <a:spcPct val="110000"/>
              </a:lnSpc>
            </a:pPr>
            <a:r>
              <a:rPr dirty="0" sz="1200" spc="-5" b="1">
                <a:latin typeface="Times New Roman"/>
                <a:cs typeface="Times New Roman"/>
              </a:rPr>
              <a:t>Design and performance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pile </a:t>
            </a:r>
            <a:r>
              <a:rPr dirty="0" sz="1200" spc="-5" b="1">
                <a:latin typeface="Times New Roman"/>
                <a:cs typeface="Times New Roman"/>
              </a:rPr>
              <a:t>foundations </a:t>
            </a:r>
            <a:r>
              <a:rPr dirty="0" sz="1200" b="1">
                <a:latin typeface="Times New Roman"/>
                <a:cs typeface="Times New Roman"/>
              </a:rPr>
              <a:t>with </a:t>
            </a:r>
            <a:r>
              <a:rPr dirty="0" sz="1200" spc="-5" b="1">
                <a:latin typeface="Times New Roman"/>
                <a:cs typeface="Times New Roman"/>
              </a:rPr>
              <a:t>heave-resisting and  heat-shrinkable pile </a:t>
            </a:r>
            <a:r>
              <a:rPr dirty="0" sz="1200" spc="-10" b="1">
                <a:latin typeface="Times New Roman"/>
                <a:cs typeface="Times New Roman"/>
              </a:rPr>
              <a:t>sleeve </a:t>
            </a:r>
            <a:r>
              <a:rPr dirty="0" sz="1200" spc="-5" b="1">
                <a:latin typeface="Times New Roman"/>
                <a:cs typeface="Times New Roman"/>
              </a:rPr>
              <a:t>HHPS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«Reline»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r" marR="22225">
              <a:lnSpc>
                <a:spcPct val="100000"/>
              </a:lnSpc>
            </a:pPr>
            <a:r>
              <a:rPr dirty="0" sz="1200" spc="70" b="1">
                <a:latin typeface="Times New Roman"/>
                <a:cs typeface="Times New Roman"/>
              </a:rPr>
              <a:t>Дата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spc="70" b="1">
                <a:latin typeface="Times New Roman"/>
                <a:cs typeface="Times New Roman"/>
              </a:rPr>
              <a:t>введ</a:t>
            </a:r>
            <a:r>
              <a:rPr dirty="0" sz="1200" spc="-195" b="1">
                <a:latin typeface="Times New Roman"/>
                <a:cs typeface="Times New Roman"/>
              </a:rPr>
              <a:t> </a:t>
            </a:r>
            <a:r>
              <a:rPr dirty="0" sz="1200" spc="70" b="1">
                <a:latin typeface="Times New Roman"/>
                <a:cs typeface="Times New Roman"/>
              </a:rPr>
              <a:t>ения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spc="60" b="1">
                <a:latin typeface="Times New Roman"/>
                <a:cs typeface="Times New Roman"/>
              </a:rPr>
              <a:t>201</a:t>
            </a:r>
            <a:r>
              <a:rPr dirty="0" sz="1200" spc="-200" b="1">
                <a:latin typeface="Times New Roman"/>
                <a:cs typeface="Times New Roman"/>
              </a:rPr>
              <a:t> </a:t>
            </a:r>
            <a:r>
              <a:rPr dirty="0" sz="1200" spc="60" b="1">
                <a:latin typeface="Times New Roman"/>
                <a:cs typeface="Times New Roman"/>
              </a:rPr>
              <a:t>7-0</a:t>
            </a:r>
            <a:r>
              <a:rPr dirty="0" sz="1200" spc="-200" b="1">
                <a:latin typeface="Times New Roman"/>
                <a:cs typeface="Times New Roman"/>
              </a:rPr>
              <a:t> </a:t>
            </a:r>
            <a:r>
              <a:rPr dirty="0" sz="1200" spc="45" b="1">
                <a:latin typeface="Times New Roman"/>
                <a:cs typeface="Times New Roman"/>
              </a:rPr>
              <a:t>8-</a:t>
            </a:r>
            <a:r>
              <a:rPr dirty="0" sz="1200" spc="-200" b="1">
                <a:latin typeface="Times New Roman"/>
                <a:cs typeface="Times New Roman"/>
              </a:rPr>
              <a:t> </a:t>
            </a:r>
            <a:r>
              <a:rPr dirty="0" sz="1200" spc="45" b="1">
                <a:latin typeface="Times New Roman"/>
                <a:cs typeface="Times New Roman"/>
              </a:rPr>
              <a:t>28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300" spc="80" b="1">
                <a:latin typeface="Times New Roman"/>
                <a:cs typeface="Times New Roman"/>
              </a:rPr>
              <a:t>Введение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ct val="95700"/>
              </a:lnSpc>
            </a:pPr>
            <a:r>
              <a:rPr dirty="0" sz="1200" spc="-5">
                <a:latin typeface="Times New Roman"/>
                <a:cs typeface="Times New Roman"/>
              </a:rPr>
              <a:t>Проектирование, строительство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эксплуатация зданий </a:t>
            </a:r>
            <a:r>
              <a:rPr dirty="0" sz="1200">
                <a:latin typeface="Times New Roman"/>
                <a:cs typeface="Times New Roman"/>
              </a:rPr>
              <a:t>и сооружений на </a:t>
            </a:r>
            <a:r>
              <a:rPr dirty="0" sz="1200" spc="-5">
                <a:latin typeface="Times New Roman"/>
                <a:cs typeface="Times New Roman"/>
              </a:rPr>
              <a:t>свайном  основании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районах распространения сезонно-промерзающих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многолетнемёрзлых  грунтов сталкивается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проблемами, связанными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обеспечением </a:t>
            </a:r>
            <a:r>
              <a:rPr dirty="0" sz="1200">
                <a:latin typeface="Times New Roman"/>
                <a:cs typeface="Times New Roman"/>
              </a:rPr>
              <a:t>прочности, </a:t>
            </a:r>
            <a:r>
              <a:rPr dirty="0" sz="1200" spc="-5">
                <a:latin typeface="Times New Roman"/>
                <a:cs typeface="Times New Roman"/>
              </a:rPr>
              <a:t>устойчивости 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долговечности свайных фундаментов. Одной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таких </a:t>
            </a:r>
            <a:r>
              <a:rPr dirty="0" sz="1200">
                <a:latin typeface="Times New Roman"/>
                <a:cs typeface="Times New Roman"/>
              </a:rPr>
              <a:t>проблем </a:t>
            </a:r>
            <a:r>
              <a:rPr dirty="0" sz="1200" spc="-5">
                <a:latin typeface="Times New Roman"/>
                <a:cs typeface="Times New Roman"/>
              </a:rPr>
              <a:t>является морозное  пучение грунтов. Оно развивается </a:t>
            </a:r>
            <a:r>
              <a:rPr dirty="0" sz="1200">
                <a:latin typeface="Times New Roman"/>
                <a:cs typeface="Times New Roman"/>
              </a:rPr>
              <a:t>в зоне </a:t>
            </a:r>
            <a:r>
              <a:rPr dirty="0" sz="1200" spc="-5">
                <a:latin typeface="Times New Roman"/>
                <a:cs typeface="Times New Roman"/>
              </a:rPr>
              <a:t>сезонного </a:t>
            </a:r>
            <a:r>
              <a:rPr dirty="0" sz="1200">
                <a:latin typeface="Times New Roman"/>
                <a:cs typeface="Times New Roman"/>
              </a:rPr>
              <a:t>промерзания, а в </a:t>
            </a:r>
            <a:r>
              <a:rPr dirty="0" sz="1200" spc="-5">
                <a:latin typeface="Times New Roman"/>
                <a:cs typeface="Times New Roman"/>
              </a:rPr>
              <a:t>случае </a:t>
            </a:r>
            <a:r>
              <a:rPr dirty="0" sz="1200">
                <a:latin typeface="Times New Roman"/>
                <a:cs typeface="Times New Roman"/>
              </a:rPr>
              <a:t>с многолетне-  </a:t>
            </a:r>
            <a:r>
              <a:rPr dirty="0" sz="1200" spc="-5">
                <a:latin typeface="Times New Roman"/>
                <a:cs typeface="Times New Roman"/>
              </a:rPr>
              <a:t>мёрзлыми грунтами </a:t>
            </a:r>
            <a:r>
              <a:rPr dirty="0" sz="1200">
                <a:latin typeface="Times New Roman"/>
                <a:cs typeface="Times New Roman"/>
              </a:rPr>
              <a:t>- в </a:t>
            </a:r>
            <a:r>
              <a:rPr dirty="0" sz="1200" spc="-5">
                <a:latin typeface="Times New Roman"/>
                <a:cs typeface="Times New Roman"/>
              </a:rPr>
              <a:t>сезонно-талом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слое.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448945">
              <a:lnSpc>
                <a:spcPts val="1380"/>
              </a:lnSpc>
              <a:spcBef>
                <a:spcPts val="35"/>
              </a:spcBef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настоящее время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обеспечения устойчивости фундаментов </a:t>
            </a:r>
            <a:r>
              <a:rPr dirty="0" sz="1200">
                <a:latin typeface="Times New Roman"/>
                <a:cs typeface="Times New Roman"/>
              </a:rPr>
              <a:t>таких </a:t>
            </a:r>
            <a:r>
              <a:rPr dirty="0" sz="1200" spc="-5">
                <a:latin typeface="Times New Roman"/>
                <a:cs typeface="Times New Roman"/>
              </a:rPr>
              <a:t>сооружений  чаще всего используются свайные конструкции </a:t>
            </a:r>
            <a:r>
              <a:rPr dirty="0" sz="1200">
                <a:latin typeface="Times New Roman"/>
                <a:cs typeface="Times New Roman"/>
              </a:rPr>
              <a:t>в различном </a:t>
            </a:r>
            <a:r>
              <a:rPr dirty="0" sz="1200" spc="-5">
                <a:latin typeface="Times New Roman"/>
                <a:cs typeface="Times New Roman"/>
              </a:rPr>
              <a:t>исполнении.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Малонагруженные фундаменты </a:t>
            </a:r>
            <a:r>
              <a:rPr dirty="0" sz="1200">
                <a:latin typeface="Times New Roman"/>
                <a:cs typeface="Times New Roman"/>
              </a:rPr>
              <a:t>линейных </a:t>
            </a:r>
            <a:r>
              <a:rPr dirty="0" sz="1200" spc="-5">
                <a:latin typeface="Times New Roman"/>
                <a:cs typeface="Times New Roman"/>
              </a:rPr>
              <a:t>сооружений, линий электропередач,  различных трубопроводов, контактной сети, малоэтажных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других </a:t>
            </a:r>
            <a:r>
              <a:rPr dirty="0" sz="1200" spc="-5">
                <a:latin typeface="Times New Roman"/>
                <a:cs typeface="Times New Roman"/>
              </a:rPr>
              <a:t>сооружений  выпучиваются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зимний сезон года </a:t>
            </a:r>
            <a:r>
              <a:rPr dirty="0" sz="1200">
                <a:latin typeface="Times New Roman"/>
                <a:cs typeface="Times New Roman"/>
              </a:rPr>
              <a:t>на большей </a:t>
            </a:r>
            <a:r>
              <a:rPr dirty="0" sz="1200" spc="-5">
                <a:latin typeface="Times New Roman"/>
                <a:cs typeface="Times New Roman"/>
              </a:rPr>
              <a:t>части </a:t>
            </a:r>
            <a:r>
              <a:rPr dirty="0" sz="1200">
                <a:latin typeface="Times New Roman"/>
                <a:cs typeface="Times New Roman"/>
              </a:rPr>
              <a:t>территории РФ, в том </a:t>
            </a:r>
            <a:r>
              <a:rPr dirty="0" sz="1200" spc="-5">
                <a:latin typeface="Times New Roman"/>
                <a:cs typeface="Times New Roman"/>
              </a:rPr>
              <a:t>числе </a:t>
            </a:r>
            <a:r>
              <a:rPr dirty="0" sz="1200">
                <a:latin typeface="Times New Roman"/>
                <a:cs typeface="Times New Roman"/>
              </a:rPr>
              <a:t>и в зоне  </a:t>
            </a:r>
            <a:r>
              <a:rPr dirty="0" sz="1200" spc="-5">
                <a:latin typeface="Times New Roman"/>
                <a:cs typeface="Times New Roman"/>
              </a:rPr>
              <a:t>распространения многолетнемерзлых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грунтов.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Наиболее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эффективным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перспективным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способом,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снижающим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смерзание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70"/>
              </a:spcBef>
            </a:pPr>
            <a:r>
              <a:rPr dirty="0" sz="1200" spc="-5">
                <a:latin typeface="Times New Roman"/>
                <a:cs typeface="Times New Roman"/>
              </a:rPr>
              <a:t>грунта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его </a:t>
            </a:r>
            <a:r>
              <a:rPr dirty="0" sz="1200">
                <a:latin typeface="Times New Roman"/>
                <a:cs typeface="Times New Roman"/>
              </a:rPr>
              <a:t>верхнем </a:t>
            </a:r>
            <a:r>
              <a:rPr dirty="0" sz="1200" spc="-5">
                <a:latin typeface="Times New Roman"/>
                <a:cs typeface="Times New Roman"/>
              </a:rPr>
              <a:t>(пучинистом) слое, </a:t>
            </a:r>
            <a:r>
              <a:rPr dirty="0" sz="1200">
                <a:latin typeface="Times New Roman"/>
                <a:cs typeface="Times New Roman"/>
              </a:rPr>
              <a:t>является </a:t>
            </a:r>
            <a:r>
              <a:rPr dirty="0" sz="1200" spc="-5">
                <a:latin typeface="Times New Roman"/>
                <a:cs typeface="Times New Roman"/>
              </a:rPr>
              <a:t>устройство свайных фундаментов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противопучинным полимерным покрытием.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качестве противопучинного покрытия  применяют различные </a:t>
            </a:r>
            <a:r>
              <a:rPr dirty="0" sz="1200">
                <a:latin typeface="Times New Roman"/>
                <a:cs typeface="Times New Roman"/>
              </a:rPr>
              <a:t>пластические </a:t>
            </a:r>
            <a:r>
              <a:rPr dirty="0" sz="1200" spc="-5">
                <a:latin typeface="Times New Roman"/>
                <a:cs typeface="Times New Roman"/>
              </a:rPr>
              <a:t>смазки, полимерные плёнки. Однако </a:t>
            </a:r>
            <a:r>
              <a:rPr dirty="0" sz="1200">
                <a:latin typeface="Times New Roman"/>
                <a:cs typeface="Times New Roman"/>
              </a:rPr>
              <a:t>для нанесения  таких </a:t>
            </a:r>
            <a:r>
              <a:rPr dirty="0" sz="1200" spc="-5">
                <a:latin typeface="Times New Roman"/>
                <a:cs typeface="Times New Roman"/>
              </a:rPr>
              <a:t>покрытий требуются определённые температурные условия, что сильно затрудняет  изготовление свай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условиях строительной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площадки.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ЗАО </a:t>
            </a:r>
            <a:r>
              <a:rPr dirty="0" sz="1200" spc="-10">
                <a:latin typeface="Times New Roman"/>
                <a:cs typeface="Times New Roman"/>
              </a:rPr>
              <a:t>«УЗПТ </a:t>
            </a:r>
            <a:r>
              <a:rPr dirty="0" sz="1200" spc="-5">
                <a:latin typeface="Times New Roman"/>
                <a:cs typeface="Times New Roman"/>
              </a:rPr>
              <a:t>«Маяк» </a:t>
            </a:r>
            <a:r>
              <a:rPr dirty="0" sz="1200">
                <a:latin typeface="Times New Roman"/>
                <a:cs typeface="Times New Roman"/>
              </a:rPr>
              <a:t>была </a:t>
            </a:r>
            <a:r>
              <a:rPr dirty="0" sz="1200" spc="-5">
                <a:latin typeface="Times New Roman"/>
                <a:cs typeface="Times New Roman"/>
              </a:rPr>
              <a:t>разработана противопучинная </a:t>
            </a:r>
            <a:r>
              <a:rPr dirty="0" sz="1200">
                <a:latin typeface="Times New Roman"/>
                <a:cs typeface="Times New Roman"/>
              </a:rPr>
              <a:t>оболочка из сложно-  </a:t>
            </a:r>
            <a:r>
              <a:rPr dirty="0" sz="1200" spc="-5">
                <a:latin typeface="Times New Roman"/>
                <a:cs typeface="Times New Roman"/>
              </a:rPr>
              <a:t>модифицированного термоусаживаемого полимера «Reline» (ОСПТ «Reline»). Одним из  перспективных материалов </a:t>
            </a:r>
            <a:r>
              <a:rPr dirty="0" sz="1200">
                <a:latin typeface="Times New Roman"/>
                <a:cs typeface="Times New Roman"/>
              </a:rPr>
              <a:t>для такого рода </a:t>
            </a:r>
            <a:r>
              <a:rPr dirty="0" sz="1200" spc="-5">
                <a:latin typeface="Times New Roman"/>
                <a:cs typeface="Times New Roman"/>
              </a:rPr>
              <a:t>покрытий являются </a:t>
            </a:r>
            <a:r>
              <a:rPr dirty="0" sz="1200">
                <a:latin typeface="Times New Roman"/>
                <a:cs typeface="Times New Roman"/>
              </a:rPr>
              <a:t>радиационно-  </a:t>
            </a:r>
            <a:r>
              <a:rPr dirty="0" sz="1200" spc="-5">
                <a:latin typeface="Times New Roman"/>
                <a:cs typeface="Times New Roman"/>
              </a:rPr>
              <a:t>модифицированные </a:t>
            </a:r>
            <a:r>
              <a:rPr dirty="0" sz="1200">
                <a:latin typeface="Times New Roman"/>
                <a:cs typeface="Times New Roman"/>
              </a:rPr>
              <a:t>полиолефины. </a:t>
            </a:r>
            <a:r>
              <a:rPr dirty="0" sz="1200" spc="-5">
                <a:latin typeface="Times New Roman"/>
                <a:cs typeface="Times New Roman"/>
              </a:rPr>
              <a:t>Радиационная обработка повышает эксплуатационные  качества </a:t>
            </a:r>
            <a:r>
              <a:rPr dirty="0" sz="1200">
                <a:latin typeface="Times New Roman"/>
                <a:cs typeface="Times New Roman"/>
              </a:rPr>
              <a:t>таких </a:t>
            </a:r>
            <a:r>
              <a:rPr dirty="0" sz="1200" spc="-5">
                <a:latin typeface="Times New Roman"/>
                <a:cs typeface="Times New Roman"/>
              </a:rPr>
              <a:t>материалов. Так, радиационная модификация полиэтилена увеличивает  его износостойкость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ударную </a:t>
            </a:r>
            <a:r>
              <a:rPr dirty="0" sz="1200" spc="-5">
                <a:latin typeface="Times New Roman"/>
                <a:cs typeface="Times New Roman"/>
              </a:rPr>
              <a:t>прочность. </a:t>
            </a:r>
            <a:r>
              <a:rPr dirty="0" sz="1200">
                <a:latin typeface="Times New Roman"/>
                <a:cs typeface="Times New Roman"/>
              </a:rPr>
              <a:t>Значительно </a:t>
            </a:r>
            <a:r>
              <a:rPr dirty="0" sz="1200" spc="-5">
                <a:latin typeface="Times New Roman"/>
                <a:cs typeface="Times New Roman"/>
              </a:rPr>
              <a:t>возрастает предел прочности  полиэтилена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растяжении, удлинение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разрыве, увеличивается стойкость </a:t>
            </a:r>
            <a:r>
              <a:rPr dirty="0" sz="1200">
                <a:latin typeface="Times New Roman"/>
                <a:cs typeface="Times New Roman"/>
              </a:rPr>
              <a:t>к  </a:t>
            </a:r>
            <a:r>
              <a:rPr dirty="0" sz="1200" spc="-5">
                <a:latin typeface="Times New Roman"/>
                <a:cs typeface="Times New Roman"/>
              </a:rPr>
              <a:t>абразивному </a:t>
            </a:r>
            <a:r>
              <a:rPr dirty="0" sz="1200">
                <a:latin typeface="Times New Roman"/>
                <a:cs typeface="Times New Roman"/>
              </a:rPr>
              <a:t>воздействию </a:t>
            </a:r>
            <a:r>
              <a:rPr dirty="0" sz="1200" spc="-5">
                <a:latin typeface="Times New Roman"/>
                <a:cs typeface="Times New Roman"/>
              </a:rPr>
              <a:t>грунта,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5">
                <a:latin typeface="Times New Roman"/>
                <a:cs typeface="Times New Roman"/>
              </a:rPr>
              <a:t>его </a:t>
            </a:r>
            <a:r>
              <a:rPr dirty="0" sz="1200" spc="-5">
                <a:latin typeface="Times New Roman"/>
                <a:cs typeface="Times New Roman"/>
              </a:rPr>
              <a:t>химическая </a:t>
            </a:r>
            <a:r>
              <a:rPr dirty="0" sz="1200">
                <a:latin typeface="Times New Roman"/>
                <a:cs typeface="Times New Roman"/>
              </a:rPr>
              <a:t>стойкость. </a:t>
            </a:r>
            <a:r>
              <a:rPr dirty="0" sz="1200" spc="-5">
                <a:latin typeface="Times New Roman"/>
                <a:cs typeface="Times New Roman"/>
              </a:rPr>
              <a:t>Кроме этого,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результате радиационной модификации изменяется структура </a:t>
            </a:r>
            <a:r>
              <a:rPr dirty="0" sz="1200">
                <a:latin typeface="Times New Roman"/>
                <a:cs typeface="Times New Roman"/>
              </a:rPr>
              <a:t>полиэтилена, он </a:t>
            </a:r>
            <a:r>
              <a:rPr dirty="0" sz="1200" spc="-5">
                <a:latin typeface="Times New Roman"/>
                <a:cs typeface="Times New Roman"/>
              </a:rPr>
              <a:t>сшивается 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приобретает уникальное свойство «память»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способность после цикла  термомеханической деформации (растяжение, сжатие, скручивание) возвращаться </a:t>
            </a:r>
            <a:r>
              <a:rPr dirty="0" sz="1200">
                <a:latin typeface="Times New Roman"/>
                <a:cs typeface="Times New Roman"/>
              </a:rPr>
              <a:t>к  </a:t>
            </a:r>
            <a:r>
              <a:rPr dirty="0" sz="1200" spc="-5">
                <a:latin typeface="Times New Roman"/>
                <a:cs typeface="Times New Roman"/>
              </a:rPr>
              <a:t>первоначальным </a:t>
            </a:r>
            <a:r>
              <a:rPr dirty="0" sz="1200">
                <a:latin typeface="Times New Roman"/>
                <a:cs typeface="Times New Roman"/>
              </a:rPr>
              <a:t>размерам и </a:t>
            </a:r>
            <a:r>
              <a:rPr dirty="0" sz="1200" spc="-5">
                <a:latin typeface="Times New Roman"/>
                <a:cs typeface="Times New Roman"/>
              </a:rPr>
              <a:t>формам. </a:t>
            </a:r>
            <a:r>
              <a:rPr dirty="0" sz="1200">
                <a:latin typeface="Times New Roman"/>
                <a:cs typeface="Times New Roman"/>
              </a:rPr>
              <a:t>Такое </a:t>
            </a:r>
            <a:r>
              <a:rPr dirty="0" sz="1200" spc="-5">
                <a:latin typeface="Times New Roman"/>
                <a:cs typeface="Times New Roman"/>
              </a:rPr>
              <a:t>свойство </a:t>
            </a:r>
            <a:r>
              <a:rPr dirty="0" sz="1200">
                <a:latin typeface="Times New Roman"/>
                <a:cs typeface="Times New Roman"/>
              </a:rPr>
              <a:t>облучённого </a:t>
            </a:r>
            <a:r>
              <a:rPr dirty="0" sz="1200" spc="-5">
                <a:latin typeface="Times New Roman"/>
                <a:cs typeface="Times New Roman"/>
              </a:rPr>
              <a:t>материала  существенно упрощает технологию нанесения изготовленного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него покрытия, что  особенно важно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условиях труднодоступных северных районов, </a:t>
            </a:r>
            <a:r>
              <a:rPr dirty="0" sz="1200">
                <a:latin typeface="Times New Roman"/>
                <a:cs typeface="Times New Roman"/>
              </a:rPr>
              <a:t>в полевых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условиях.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2081" y="976497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144" y="1454784"/>
            <a:ext cx="6026150" cy="635"/>
          </a:xfrm>
          <a:custGeom>
            <a:avLst/>
            <a:gdLst/>
            <a:ahLst/>
            <a:cxnLst/>
            <a:rect l="l" t="t" r="r" b="b"/>
            <a:pathLst>
              <a:path w="6026150" h="634">
                <a:moveTo>
                  <a:pt x="0" y="0"/>
                </a:moveTo>
                <a:lnTo>
                  <a:pt x="6026150" y="63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9144" y="2679064"/>
            <a:ext cx="6026150" cy="0"/>
          </a:xfrm>
          <a:custGeom>
            <a:avLst/>
            <a:gdLst/>
            <a:ahLst/>
            <a:cxnLst/>
            <a:rect l="l" t="t" r="r" b="b"/>
            <a:pathLst>
              <a:path w="6026150" h="0">
                <a:moveTo>
                  <a:pt x="0" y="0"/>
                </a:moveTo>
                <a:lnTo>
                  <a:pt x="602615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435"/>
            <a:ext cx="5969000" cy="9173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889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Образцы противопучинной термоусаживаемой </a:t>
            </a:r>
            <a:r>
              <a:rPr dirty="0" sz="1200">
                <a:latin typeface="Times New Roman"/>
                <a:cs typeface="Times New Roman"/>
              </a:rPr>
              <a:t>оболочки </a:t>
            </a:r>
            <a:r>
              <a:rPr dirty="0" sz="1200" spc="-5">
                <a:latin typeface="Times New Roman"/>
                <a:cs typeface="Times New Roman"/>
              </a:rPr>
              <a:t>прошли </a:t>
            </a:r>
            <a:r>
              <a:rPr dirty="0" sz="1200">
                <a:latin typeface="Times New Roman"/>
                <a:cs typeface="Times New Roman"/>
              </a:rPr>
              <a:t>успешные  </a:t>
            </a:r>
            <a:r>
              <a:rPr dirty="0" sz="1200" spc="-5">
                <a:latin typeface="Times New Roman"/>
                <a:cs typeface="Times New Roman"/>
              </a:rPr>
              <a:t>лабораторные испытания. </a:t>
            </a:r>
            <a:r>
              <a:rPr dirty="0" sz="1200">
                <a:latin typeface="Times New Roman"/>
                <a:cs typeface="Times New Roman"/>
              </a:rPr>
              <a:t>Оболочки </a:t>
            </a:r>
            <a:r>
              <a:rPr dirty="0" sz="1200" spc="-5">
                <a:latin typeface="Times New Roman"/>
                <a:cs typeface="Times New Roman"/>
              </a:rPr>
              <a:t>серии ОСПТ «Reline» </a:t>
            </a:r>
            <a:r>
              <a:rPr dirty="0" sz="1200">
                <a:latin typeface="Times New Roman"/>
                <a:cs typeface="Times New Roman"/>
              </a:rPr>
              <a:t>были </a:t>
            </a:r>
            <a:r>
              <a:rPr dirty="0" sz="1200" spc="-5">
                <a:latin typeface="Times New Roman"/>
                <a:cs typeface="Times New Roman"/>
              </a:rPr>
              <a:t>успешно испытаны </a:t>
            </a:r>
            <a:r>
              <a:rPr dirty="0" sz="1200">
                <a:latin typeface="Times New Roman"/>
                <a:cs typeface="Times New Roman"/>
              </a:rPr>
              <a:t>в  </a:t>
            </a:r>
            <a:r>
              <a:rPr dirty="0" sz="1200" spc="-5">
                <a:latin typeface="Times New Roman"/>
                <a:cs typeface="Times New Roman"/>
              </a:rPr>
              <a:t>полевых условиях при использовании </a:t>
            </a:r>
            <a:r>
              <a:rPr dirty="0" sz="1200">
                <a:latin typeface="Times New Roman"/>
                <a:cs typeface="Times New Roman"/>
              </a:rPr>
              <a:t>в качестве </a:t>
            </a:r>
            <a:r>
              <a:rPr dirty="0" sz="1200" spc="-5">
                <a:latin typeface="Times New Roman"/>
                <a:cs typeface="Times New Roman"/>
              </a:rPr>
              <a:t>противопучинного покрытия стальных  свайных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фундаментов.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Высокая эффективность применения свайных 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 </a:t>
            </a:r>
            <a:r>
              <a:rPr dirty="0" sz="1200">
                <a:latin typeface="Times New Roman"/>
                <a:cs typeface="Times New Roman"/>
              </a:rPr>
              <a:t>оболочкой </a:t>
            </a:r>
            <a:r>
              <a:rPr dirty="0" sz="1200" spc="-5">
                <a:latin typeface="Times New Roman"/>
                <a:cs typeface="Times New Roman"/>
              </a:rPr>
              <a:t>ОСПТ </a:t>
            </a:r>
            <a:r>
              <a:rPr dirty="0" sz="1200">
                <a:latin typeface="Times New Roman"/>
                <a:cs typeface="Times New Roman"/>
              </a:rPr>
              <a:t>«Reline» </a:t>
            </a:r>
            <a:r>
              <a:rPr dirty="0" sz="1200" spc="-5">
                <a:latin typeface="Times New Roman"/>
                <a:cs typeface="Times New Roman"/>
              </a:rPr>
              <a:t>определяется снижением </a:t>
            </a:r>
            <a:r>
              <a:rPr dirty="0" sz="1200">
                <a:latin typeface="Times New Roman"/>
                <a:cs typeface="Times New Roman"/>
              </a:rPr>
              <a:t>касательных </a:t>
            </a:r>
            <a:r>
              <a:rPr dirty="0" sz="1200" spc="-5">
                <a:latin typeface="Times New Roman"/>
                <a:cs typeface="Times New Roman"/>
              </a:rPr>
              <a:t>сил морозного пучения 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менее </a:t>
            </a:r>
            <a:r>
              <a:rPr dirty="0" sz="1200">
                <a:latin typeface="Times New Roman"/>
                <a:cs typeface="Times New Roman"/>
              </a:rPr>
              <a:t>чем в 2 </a:t>
            </a:r>
            <a:r>
              <a:rPr dirty="0" sz="1200" spc="-5">
                <a:latin typeface="Times New Roman"/>
                <a:cs typeface="Times New Roman"/>
              </a:rPr>
              <a:t>раза. Благодаря </a:t>
            </a:r>
            <a:r>
              <a:rPr dirty="0" sz="1200">
                <a:latin typeface="Times New Roman"/>
                <a:cs typeface="Times New Roman"/>
              </a:rPr>
              <a:t>этому </a:t>
            </a:r>
            <a:r>
              <a:rPr dirty="0" sz="1200" spc="-5">
                <a:latin typeface="Times New Roman"/>
                <a:cs typeface="Times New Roman"/>
              </a:rPr>
              <a:t>наиболее </a:t>
            </a:r>
            <a:r>
              <a:rPr dirty="0" sz="1200">
                <a:latin typeface="Times New Roman"/>
                <a:cs typeface="Times New Roman"/>
              </a:rPr>
              <a:t>полно </a:t>
            </a:r>
            <a:r>
              <a:rPr dirty="0" sz="1200" spc="-5">
                <a:latin typeface="Times New Roman"/>
                <a:cs typeface="Times New Roman"/>
              </a:rPr>
              <a:t>используется несущая способность  грунтов основания.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Настоящий стандарт разработан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целью установления </a:t>
            </a:r>
            <a:r>
              <a:rPr dirty="0" sz="1200">
                <a:latin typeface="Times New Roman"/>
                <a:cs typeface="Times New Roman"/>
              </a:rPr>
              <a:t>соответствующих  </a:t>
            </a:r>
            <a:r>
              <a:rPr dirty="0" sz="1200" spc="-5">
                <a:latin typeface="Times New Roman"/>
                <a:cs typeface="Times New Roman"/>
              </a:rPr>
              <a:t>требований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проектированию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устройству свайных 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 </a:t>
            </a:r>
            <a:r>
              <a:rPr dirty="0" sz="1200">
                <a:latin typeface="Times New Roman"/>
                <a:cs typeface="Times New Roman"/>
              </a:rPr>
              <a:t>оболочкой </a:t>
            </a:r>
            <a:r>
              <a:rPr dirty="0" sz="1200" spc="-5">
                <a:latin typeface="Times New Roman"/>
                <a:cs typeface="Times New Roman"/>
              </a:rPr>
              <a:t>серии ОСПТ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«Reline».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Данный стандарт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разработан:</a:t>
            </a:r>
            <a:endParaRPr sz="1200">
              <a:latin typeface="Times New Roman"/>
              <a:cs typeface="Times New Roman"/>
            </a:endParaRPr>
          </a:p>
          <a:p>
            <a:pPr marL="12700" indent="449580">
              <a:lnSpc>
                <a:spcPts val="1380"/>
              </a:lnSpc>
              <a:buFont typeface="Times New Roman"/>
              <a:buChar char="─"/>
              <a:tabLst>
                <a:tab pos="661035" algn="l"/>
              </a:tabLst>
            </a:pP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основе </a:t>
            </a:r>
            <a:r>
              <a:rPr dirty="0" sz="1200">
                <a:latin typeface="Times New Roman"/>
                <a:cs typeface="Times New Roman"/>
              </a:rPr>
              <a:t>СП 24.13330.2011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2.02.03-85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«Свайные фундаменты» </a:t>
            </a:r>
            <a:r>
              <a:rPr dirty="0" sz="1200">
                <a:latin typeface="Times New Roman"/>
                <a:cs typeface="Times New Roman"/>
              </a:rPr>
              <a:t>и СП 25.13330.2012 </a:t>
            </a:r>
            <a:r>
              <a:rPr dirty="0" sz="1200" spc="-5">
                <a:latin typeface="Times New Roman"/>
                <a:cs typeface="Times New Roman"/>
              </a:rPr>
              <a:t>Актуализированная редакция СНиП </a:t>
            </a:r>
            <a:r>
              <a:rPr dirty="0" sz="1200">
                <a:latin typeface="Times New Roman"/>
                <a:cs typeface="Times New Roman"/>
              </a:rPr>
              <a:t>2.02.04-  88 </a:t>
            </a:r>
            <a:r>
              <a:rPr dirty="0" sz="1200" spc="-5">
                <a:latin typeface="Times New Roman"/>
                <a:cs typeface="Times New Roman"/>
              </a:rPr>
              <a:t>«Основания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фундаменты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вечномерзлых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грунтах»;</a:t>
            </a:r>
            <a:endParaRPr sz="1200">
              <a:latin typeface="Times New Roman"/>
              <a:cs typeface="Times New Roman"/>
            </a:endParaRPr>
          </a:p>
          <a:p>
            <a:pPr marL="608330" indent="-146050">
              <a:lnSpc>
                <a:spcPts val="1315"/>
              </a:lnSpc>
              <a:buFont typeface="Times New Roman"/>
              <a:buChar char="─"/>
              <a:tabLst>
                <a:tab pos="608965" algn="l"/>
              </a:tabLst>
            </a:pP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результатов лабораторных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испытаний;</a:t>
            </a:r>
            <a:endParaRPr sz="1200">
              <a:latin typeface="Times New Roman"/>
              <a:cs typeface="Times New Roman"/>
            </a:endParaRPr>
          </a:p>
          <a:p>
            <a:pPr marL="608330" indent="-146050">
              <a:lnSpc>
                <a:spcPts val="1380"/>
              </a:lnSpc>
              <a:buFont typeface="Times New Roman"/>
              <a:buChar char="─"/>
              <a:tabLst>
                <a:tab pos="608965" algn="l"/>
              </a:tabLst>
            </a:pP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результатов натурных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испытаний;</a:t>
            </a:r>
            <a:endParaRPr sz="1200">
              <a:latin typeface="Times New Roman"/>
              <a:cs typeface="Times New Roman"/>
            </a:endParaRPr>
          </a:p>
          <a:p>
            <a:pPr algn="just" marL="12700" marR="12065" indent="449580">
              <a:lnSpc>
                <a:spcPts val="1380"/>
              </a:lnSpc>
              <a:spcBef>
                <a:spcPts val="65"/>
              </a:spcBef>
              <a:buFont typeface="Times New Roman"/>
              <a:buChar char="─"/>
              <a:tabLst>
                <a:tab pos="654685" algn="l"/>
              </a:tabLst>
            </a:pP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10">
                <a:latin typeface="Times New Roman"/>
                <a:cs typeface="Times New Roman"/>
              </a:rPr>
              <a:t>учетом </a:t>
            </a:r>
            <a:r>
              <a:rPr dirty="0" sz="1200">
                <a:latin typeface="Times New Roman"/>
                <a:cs typeface="Times New Roman"/>
              </a:rPr>
              <a:t>опыта проектирования, </a:t>
            </a:r>
            <a:r>
              <a:rPr dirty="0" sz="1200" spc="-5">
                <a:latin typeface="Times New Roman"/>
                <a:cs typeface="Times New Roman"/>
              </a:rPr>
              <a:t>устройства свайных фундаментов, </a:t>
            </a:r>
            <a:r>
              <a:rPr dirty="0" sz="1200">
                <a:latin typeface="Times New Roman"/>
                <a:cs typeface="Times New Roman"/>
              </a:rPr>
              <a:t>а также  </a:t>
            </a:r>
            <a:r>
              <a:rPr dirty="0" sz="1200" spc="-5">
                <a:latin typeface="Times New Roman"/>
                <a:cs typeface="Times New Roman"/>
              </a:rPr>
              <a:t>результатов эксплуатации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сооружений, возведенных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свайных фундаментах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основаниях;</a:t>
            </a:r>
            <a:endParaRPr sz="1200">
              <a:latin typeface="Times New Roman"/>
              <a:cs typeface="Times New Roman"/>
            </a:endParaRPr>
          </a:p>
          <a:p>
            <a:pPr marL="614680" indent="-152400">
              <a:lnSpc>
                <a:spcPts val="1315"/>
              </a:lnSpc>
              <a:buFont typeface="Times New Roman"/>
              <a:buChar char="─"/>
              <a:tabLst>
                <a:tab pos="615315" algn="l"/>
              </a:tabLst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типовой серией </a:t>
            </a:r>
            <a:r>
              <a:rPr dirty="0" sz="1200">
                <a:latin typeface="Times New Roman"/>
                <a:cs typeface="Times New Roman"/>
              </a:rPr>
              <a:t>1.411.3-11см.13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«Свая </a:t>
            </a:r>
            <a:r>
              <a:rPr dirty="0" sz="1200">
                <a:latin typeface="Times New Roman"/>
                <a:cs typeface="Times New Roman"/>
              </a:rPr>
              <a:t>металлическая </a:t>
            </a:r>
            <a:r>
              <a:rPr dirty="0" sz="1200" spc="-5">
                <a:latin typeface="Times New Roman"/>
                <a:cs typeface="Times New Roman"/>
              </a:rPr>
              <a:t>трубчатая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«СМОТ».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 indent="4495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Данные стандарт разработан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проектных, строительных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эксплуатирующих  организаций, применяющих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своих работах </a:t>
            </a:r>
            <a:r>
              <a:rPr dirty="0" sz="1200">
                <a:latin typeface="Times New Roman"/>
                <a:cs typeface="Times New Roman"/>
              </a:rPr>
              <a:t>металлические </a:t>
            </a:r>
            <a:r>
              <a:rPr dirty="0" sz="1200" spc="-5">
                <a:latin typeface="Times New Roman"/>
                <a:cs typeface="Times New Roman"/>
              </a:rPr>
              <a:t>сваи. Применение свай </a:t>
            </a:r>
            <a:r>
              <a:rPr dirty="0" sz="1200">
                <a:latin typeface="Times New Roman"/>
                <a:cs typeface="Times New Roman"/>
              </a:rPr>
              <a:t>по  данному стандарту и в </a:t>
            </a:r>
            <a:r>
              <a:rPr dirty="0" sz="1200" spc="-5">
                <a:latin typeface="Times New Roman"/>
                <a:cs typeface="Times New Roman"/>
              </a:rPr>
              <a:t>соответствии серией </a:t>
            </a:r>
            <a:r>
              <a:rPr dirty="0" sz="1200">
                <a:latin typeface="Times New Roman"/>
                <a:cs typeface="Times New Roman"/>
              </a:rPr>
              <a:t>1.411.3-11см.13 </a:t>
            </a:r>
            <a:r>
              <a:rPr dirty="0" sz="1200" spc="-5">
                <a:latin typeface="Times New Roman"/>
                <a:cs typeface="Times New Roman"/>
              </a:rPr>
              <a:t>возможно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10">
                <a:latin typeface="Times New Roman"/>
                <a:cs typeface="Times New Roman"/>
              </a:rPr>
              <a:t>различных  </a:t>
            </a:r>
            <a:r>
              <a:rPr dirty="0" sz="1200" spc="-5">
                <a:latin typeface="Times New Roman"/>
                <a:cs typeface="Times New Roman"/>
              </a:rPr>
              <a:t>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сооружений, как </a:t>
            </a:r>
            <a:r>
              <a:rPr dirty="0" sz="1200">
                <a:latin typeface="Times New Roman"/>
                <a:cs typeface="Times New Roman"/>
              </a:rPr>
              <a:t>для нового </a:t>
            </a:r>
            <a:r>
              <a:rPr dirty="0" sz="1200" spc="-5">
                <a:latin typeface="Times New Roman"/>
                <a:cs typeface="Times New Roman"/>
              </a:rPr>
              <a:t>строительства, </a:t>
            </a:r>
            <a:r>
              <a:rPr dirty="0" sz="1200">
                <a:latin typeface="Times New Roman"/>
                <a:cs typeface="Times New Roman"/>
              </a:rPr>
              <a:t>так и для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реконструкции.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585470" indent="-123189">
              <a:lnSpc>
                <a:spcPct val="100000"/>
              </a:lnSpc>
              <a:buAutoNum type="arabicPlain"/>
              <a:tabLst>
                <a:tab pos="58610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Основные положения и область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применения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lain"/>
            </a:pPr>
            <a:endParaRPr sz="1150">
              <a:latin typeface="Times New Roman"/>
              <a:cs typeface="Times New Roman"/>
            </a:endParaRPr>
          </a:p>
          <a:p>
            <a:pPr algn="just" lvl="1" marL="12700" marR="12065" indent="449580">
              <a:lnSpc>
                <a:spcPts val="1380"/>
              </a:lnSpc>
              <a:buAutoNum type="arabicPeriod"/>
              <a:tabLst>
                <a:tab pos="773430" algn="l"/>
              </a:tabLst>
            </a:pPr>
            <a:r>
              <a:rPr dirty="0" sz="1200" spc="-5">
                <a:latin typeface="Times New Roman"/>
                <a:cs typeface="Times New Roman"/>
              </a:rPr>
              <a:t>Настоящий стандарт распространяется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проектирование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устройство  свайных фундаментов, расположенных преимущественно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условиях широкого  распространения сезоннопромерзающих пучинистых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грунтов.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985" indent="449580">
              <a:lnSpc>
                <a:spcPts val="1380"/>
              </a:lnSpc>
              <a:buAutoNum type="arabicPeriod"/>
              <a:tabLst>
                <a:tab pos="706755" algn="l"/>
              </a:tabLst>
            </a:pPr>
            <a:r>
              <a:rPr dirty="0" sz="1200" spc="-5">
                <a:latin typeface="Times New Roman"/>
                <a:cs typeface="Times New Roman"/>
              </a:rPr>
              <a:t>Стандарт применяется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строительства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реконструкции </a:t>
            </a:r>
            <a:r>
              <a:rPr dirty="0" sz="1200">
                <a:latin typeface="Times New Roman"/>
                <a:cs typeface="Times New Roman"/>
              </a:rPr>
              <a:t>зданий </a:t>
            </a:r>
            <a:r>
              <a:rPr dirty="0" sz="1200" spc="-5">
                <a:latin typeface="Times New Roman"/>
                <a:cs typeface="Times New Roman"/>
              </a:rPr>
              <a:t>различного  назначения, </a:t>
            </a:r>
            <a:r>
              <a:rPr dirty="0" sz="1200">
                <a:latin typeface="Times New Roman"/>
                <a:cs typeface="Times New Roman"/>
              </a:rPr>
              <a:t>опор </a:t>
            </a:r>
            <a:r>
              <a:rPr dirty="0" sz="1200" spc="-5">
                <a:latin typeface="Times New Roman"/>
                <a:cs typeface="Times New Roman"/>
              </a:rPr>
              <a:t>мостов, магистральных </a:t>
            </a:r>
            <a:r>
              <a:rPr dirty="0" sz="1200">
                <a:latin typeface="Times New Roman"/>
                <a:cs typeface="Times New Roman"/>
              </a:rPr>
              <a:t>трубопроводов, </a:t>
            </a:r>
            <a:r>
              <a:rPr dirty="0" sz="1200" spc="-5">
                <a:latin typeface="Times New Roman"/>
                <a:cs typeface="Times New Roman"/>
              </a:rPr>
              <a:t>высоковольтных линий  электропередач, антенно-мачтовых сооружений, открытых распределительных устройств,  линий связи, малонагруженных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других </a:t>
            </a:r>
            <a:r>
              <a:rPr dirty="0" sz="1200" spc="-5">
                <a:latin typeface="Times New Roman"/>
                <a:cs typeface="Times New Roman"/>
              </a:rPr>
              <a:t>сооружений, </a:t>
            </a:r>
            <a:r>
              <a:rPr dirty="0" sz="1200">
                <a:latin typeface="Times New Roman"/>
                <a:cs typeface="Times New Roman"/>
              </a:rPr>
              <a:t>в том </a:t>
            </a:r>
            <a:r>
              <a:rPr dirty="0" sz="1200" spc="-5">
                <a:latin typeface="Times New Roman"/>
                <a:cs typeface="Times New Roman"/>
              </a:rPr>
              <a:t>числе временных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краткосрочных объектов, </a:t>
            </a:r>
            <a:r>
              <a:rPr dirty="0" sz="1200">
                <a:latin typeface="Times New Roman"/>
                <a:cs typeface="Times New Roman"/>
              </a:rPr>
              <a:t>в талых, с </a:t>
            </a:r>
            <a:r>
              <a:rPr dirty="0" sz="1200" spc="-5">
                <a:latin typeface="Times New Roman"/>
                <a:cs typeface="Times New Roman"/>
              </a:rPr>
              <a:t>сезонным промерзанием,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многолетнемерзлых  грунтах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воспринимаемых нагрузках различного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типа.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9580">
              <a:lnSpc>
                <a:spcPts val="1380"/>
              </a:lnSpc>
              <a:buAutoNum type="arabicPeriod"/>
              <a:tabLst>
                <a:tab pos="801370" algn="l"/>
              </a:tabLst>
            </a:pPr>
            <a:r>
              <a:rPr dirty="0" sz="1200" spc="-5">
                <a:latin typeface="Times New Roman"/>
                <a:cs typeface="Times New Roman"/>
              </a:rPr>
              <a:t>Стандарт предназначен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проектирования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устройства </a:t>
            </a:r>
            <a:r>
              <a:rPr dirty="0" sz="1200">
                <a:latin typeface="Times New Roman"/>
                <a:cs typeface="Times New Roman"/>
              </a:rPr>
              <a:t>свайных  </a:t>
            </a:r>
            <a:r>
              <a:rPr dirty="0" sz="1200" spc="-5">
                <a:latin typeface="Times New Roman"/>
                <a:cs typeface="Times New Roman"/>
              </a:rPr>
              <a:t>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применением противопучинной оболочки серии ОСПТ </a:t>
            </a:r>
            <a:r>
              <a:rPr dirty="0" sz="1200">
                <a:latin typeface="Times New Roman"/>
                <a:cs typeface="Times New Roman"/>
              </a:rPr>
              <a:t>«Reline»  </a:t>
            </a:r>
            <a:r>
              <a:rPr dirty="0" sz="1200" spc="-5">
                <a:latin typeface="Times New Roman"/>
                <a:cs typeface="Times New Roman"/>
              </a:rPr>
              <a:t>производства ЗАО «Уральский завод полимерных </a:t>
            </a:r>
            <a:r>
              <a:rPr dirty="0" sz="1200">
                <a:latin typeface="Times New Roman"/>
                <a:cs typeface="Times New Roman"/>
              </a:rPr>
              <a:t>технологий </a:t>
            </a:r>
            <a:r>
              <a:rPr dirty="0" sz="1200" spc="-5">
                <a:latin typeface="Times New Roman"/>
                <a:cs typeface="Times New Roman"/>
              </a:rPr>
              <a:t>«Маяк» (далее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«УЗПТ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«Маяк»).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 indent="4495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Оболочка ОСПТ «Reline» (ТУ </a:t>
            </a:r>
            <a:r>
              <a:rPr dirty="0" sz="1200">
                <a:latin typeface="Times New Roman"/>
                <a:cs typeface="Times New Roman"/>
              </a:rPr>
              <a:t>2247-004-75457705-2014) </a:t>
            </a:r>
            <a:r>
              <a:rPr dirty="0" sz="1200" spc="-5">
                <a:latin typeface="Times New Roman"/>
                <a:cs typeface="Times New Roman"/>
              </a:rPr>
              <a:t>предназначена </a:t>
            </a:r>
            <a:r>
              <a:rPr dirty="0" sz="1200">
                <a:latin typeface="Times New Roman"/>
                <a:cs typeface="Times New Roman"/>
              </a:rPr>
              <a:t>для  </a:t>
            </a:r>
            <a:r>
              <a:rPr dirty="0" sz="1200" spc="-5">
                <a:latin typeface="Times New Roman"/>
                <a:cs typeface="Times New Roman"/>
              </a:rPr>
              <a:t>снижения касательных сил морозного пучения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0">
                <a:latin typeface="Times New Roman"/>
                <a:cs typeface="Times New Roman"/>
              </a:rPr>
              <a:t>боковую </a:t>
            </a:r>
            <a:r>
              <a:rPr dirty="0" sz="1200" spc="-5">
                <a:latin typeface="Times New Roman"/>
                <a:cs typeface="Times New Roman"/>
              </a:rPr>
              <a:t>поверхность сваи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представляет собой двухслойную, состоящую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термосветостабилизированной,  модифицированной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ориентированной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продольном направлении полиолефиновой  композиции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адгезионного слоя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основе термоплавких адгезионных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композиций.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7095" cy="5307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lvl="1" marL="12700" marR="7620" indent="448945">
              <a:lnSpc>
                <a:spcPts val="1380"/>
              </a:lnSpc>
              <a:spcBef>
                <a:spcPts val="5"/>
              </a:spcBef>
              <a:buAutoNum type="arabicPeriod" startAt="4"/>
              <a:tabLst>
                <a:tab pos="744220" algn="l"/>
              </a:tabLst>
            </a:pPr>
            <a:r>
              <a:rPr dirty="0" sz="1200" spc="-5">
                <a:latin typeface="Times New Roman"/>
                <a:cs typeface="Times New Roman"/>
              </a:rPr>
              <a:t>Исходя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грунтовых условий площадок строительства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конструктивных  особенностей зданий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сооружений, </a:t>
            </a:r>
            <a:r>
              <a:rPr dirty="0" sz="1200" spc="-1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устройства свайных фундаментов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применяются противопучинные </a:t>
            </a:r>
            <a:r>
              <a:rPr dirty="0" sz="1200">
                <a:latin typeface="Times New Roman"/>
                <a:cs typeface="Times New Roman"/>
              </a:rPr>
              <a:t>железобетонные </a:t>
            </a:r>
            <a:r>
              <a:rPr dirty="0" sz="1200" spc="-5">
                <a:latin typeface="Times New Roman"/>
                <a:cs typeface="Times New Roman"/>
              </a:rPr>
              <a:t>сваи или  металлические  сваи,  </a:t>
            </a:r>
            <a:r>
              <a:rPr dirty="0" sz="1200">
                <a:latin typeface="Times New Roman"/>
                <a:cs typeface="Times New Roman"/>
              </a:rPr>
              <a:t>в  том  </a:t>
            </a:r>
            <a:r>
              <a:rPr dirty="0" sz="1200" spc="-5">
                <a:latin typeface="Times New Roman"/>
                <a:cs typeface="Times New Roman"/>
              </a:rPr>
              <a:t>числе  СМОТ    </a:t>
            </a:r>
            <a:r>
              <a:rPr dirty="0" sz="1200">
                <a:latin typeface="Times New Roman"/>
                <a:cs typeface="Times New Roman"/>
              </a:rPr>
              <a:t>серии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1.411.3-11см.13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производства 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«УЗПТ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«Маяк».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715" indent="448945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742950" algn="l"/>
              </a:tabLst>
            </a:pPr>
            <a:r>
              <a:rPr dirty="0" sz="1200">
                <a:latin typeface="Times New Roman"/>
                <a:cs typeface="Times New Roman"/>
              </a:rPr>
              <a:t>Разработку </a:t>
            </a:r>
            <a:r>
              <a:rPr dirty="0" sz="1200" spc="-5">
                <a:latin typeface="Times New Roman"/>
                <a:cs typeface="Times New Roman"/>
              </a:rPr>
              <a:t>проекта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использованием свай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</a:t>
            </a:r>
            <a:r>
              <a:rPr dirty="0" sz="1200">
                <a:latin typeface="Times New Roman"/>
                <a:cs typeface="Times New Roman"/>
              </a:rPr>
              <a:t>оболочкой  </a:t>
            </a:r>
            <a:r>
              <a:rPr dirty="0" sz="1200" spc="-5">
                <a:latin typeface="Times New Roman"/>
                <a:cs typeface="Times New Roman"/>
              </a:rPr>
              <a:t>следует вести </a:t>
            </a:r>
            <a:r>
              <a:rPr dirty="0" sz="1200">
                <a:latin typeface="Times New Roman"/>
                <a:cs typeface="Times New Roman"/>
              </a:rPr>
              <a:t>в соответствии с </a:t>
            </a:r>
            <a:r>
              <a:rPr dirty="0" sz="1200" spc="-5">
                <a:latin typeface="Times New Roman"/>
                <a:cs typeface="Times New Roman"/>
              </a:rPr>
              <a:t>техническим </a:t>
            </a:r>
            <a:r>
              <a:rPr dirty="0" sz="1200">
                <a:latin typeface="Times New Roman"/>
                <a:cs typeface="Times New Roman"/>
              </a:rPr>
              <a:t>заданием на </a:t>
            </a:r>
            <a:r>
              <a:rPr dirty="0" sz="1200" spc="-5">
                <a:latin typeface="Times New Roman"/>
                <a:cs typeface="Times New Roman"/>
              </a:rPr>
              <a:t>проектирование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необходимыми исходными данными (результаты инженерных изысканий; сведения </a:t>
            </a:r>
            <a:r>
              <a:rPr dirty="0" sz="1200">
                <a:latin typeface="Times New Roman"/>
                <a:cs typeface="Times New Roman"/>
              </a:rPr>
              <a:t>о  </a:t>
            </a:r>
            <a:r>
              <a:rPr dirty="0" sz="1200" spc="-5">
                <a:latin typeface="Times New Roman"/>
                <a:cs typeface="Times New Roman"/>
              </a:rPr>
              <a:t>сейсмичности; данные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назначении, конструктивных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технологических особенностях  сооружения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условиях эксплуатации; величины действующих нагрузок; </a:t>
            </a:r>
            <a:r>
              <a:rPr dirty="0" sz="1200">
                <a:latin typeface="Times New Roman"/>
                <a:cs typeface="Times New Roman"/>
              </a:rPr>
              <a:t>экологические  </a:t>
            </a:r>
            <a:r>
              <a:rPr dirty="0" sz="1200" spc="-5">
                <a:latin typeface="Times New Roman"/>
                <a:cs typeface="Times New Roman"/>
              </a:rPr>
              <a:t>требования).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5080" indent="448945">
              <a:lnSpc>
                <a:spcPts val="1380"/>
              </a:lnSpc>
              <a:buAutoNum type="arabicPeriod" startAt="5"/>
              <a:tabLst>
                <a:tab pos="694055" algn="l"/>
              </a:tabLst>
            </a:pPr>
            <a:r>
              <a:rPr dirty="0" sz="1200" spc="-5">
                <a:latin typeface="Times New Roman"/>
                <a:cs typeface="Times New Roman"/>
              </a:rPr>
              <a:t>Материалы, применяемые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устройства свай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</a:t>
            </a:r>
            <a:r>
              <a:rPr dirty="0" sz="1200">
                <a:latin typeface="Times New Roman"/>
                <a:cs typeface="Times New Roman"/>
              </a:rPr>
              <a:t>оболочкой, а  также изделия и </a:t>
            </a:r>
            <a:r>
              <a:rPr dirty="0" sz="1200" spc="-5">
                <a:latin typeface="Times New Roman"/>
                <a:cs typeface="Times New Roman"/>
              </a:rPr>
              <a:t>конструкции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удовлетворять требованиям разрабатываемых  проектов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соответствующих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стандартов.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Замена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предусмотренных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проектом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материалов,</a:t>
            </a:r>
            <a:endParaRPr sz="1200">
              <a:latin typeface="Times New Roman"/>
              <a:cs typeface="Times New Roman"/>
            </a:endParaRPr>
          </a:p>
          <a:p>
            <a:pPr marL="12700" marR="1143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изделий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конструкций,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изменения их расположения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составе возводимого  сооружения допускается </a:t>
            </a:r>
            <a:r>
              <a:rPr dirty="0" sz="1200">
                <a:latin typeface="Times New Roman"/>
                <a:cs typeface="Times New Roman"/>
              </a:rPr>
              <a:t>только по </a:t>
            </a:r>
            <a:r>
              <a:rPr dirty="0" sz="1200" spc="-5">
                <a:latin typeface="Times New Roman"/>
                <a:cs typeface="Times New Roman"/>
              </a:rPr>
              <a:t>согласованию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проектной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организацией.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7620" indent="448945">
              <a:lnSpc>
                <a:spcPts val="1380"/>
              </a:lnSpc>
              <a:buAutoNum type="arabicPeriod" startAt="7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должны соответствовать разработанному  </a:t>
            </a:r>
            <a:r>
              <a:rPr dirty="0" sz="1200">
                <a:latin typeface="Times New Roman"/>
                <a:cs typeface="Times New Roman"/>
              </a:rPr>
              <a:t>проекту и </a:t>
            </a:r>
            <a:r>
              <a:rPr dirty="0" sz="1200" spc="-5">
                <a:latin typeface="Times New Roman"/>
                <a:cs typeface="Times New Roman"/>
              </a:rPr>
              <a:t>выполняться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проектом производства работ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(ППР).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10795" indent="448945">
              <a:lnSpc>
                <a:spcPts val="1380"/>
              </a:lnSpc>
              <a:buAutoNum type="arabicPeriod" startAt="7"/>
              <a:tabLst>
                <a:tab pos="735330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При производстве конструкций свай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выполнении работ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строительной  </a:t>
            </a:r>
            <a:r>
              <a:rPr dirty="0" sz="1200">
                <a:latin typeface="Times New Roman"/>
                <a:cs typeface="Times New Roman"/>
              </a:rPr>
              <a:t>площадке </a:t>
            </a:r>
            <a:r>
              <a:rPr dirty="0" sz="1200" spc="-5">
                <a:latin typeface="Times New Roman"/>
                <a:cs typeface="Times New Roman"/>
              </a:rPr>
              <a:t>должен быть обеспечен соответствующий контроль качества конструкций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контроль технологии их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устройства.</a:t>
            </a:r>
            <a:endParaRPr sz="1200">
              <a:latin typeface="Times New Roman"/>
              <a:cs typeface="Times New Roman"/>
            </a:endParaRPr>
          </a:p>
          <a:p>
            <a:pPr algn="just" lvl="1" marL="12700" marR="6350" indent="448945">
              <a:lnSpc>
                <a:spcPts val="1380"/>
              </a:lnSpc>
              <a:buAutoNum type="arabicPeriod" startAt="7"/>
              <a:tabLst>
                <a:tab pos="762635" algn="l"/>
              </a:tabLst>
            </a:pPr>
            <a:r>
              <a:rPr dirty="0" sz="1200" spc="-5">
                <a:latin typeface="Times New Roman"/>
                <a:cs typeface="Times New Roman"/>
              </a:rPr>
              <a:t>Проектирование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устройство свайных 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 </a:t>
            </a:r>
            <a:r>
              <a:rPr dirty="0" sz="1200">
                <a:latin typeface="Times New Roman"/>
                <a:cs typeface="Times New Roman"/>
              </a:rPr>
              <a:t>оболочкой должно </a:t>
            </a:r>
            <a:r>
              <a:rPr dirty="0" sz="1200" spc="-5">
                <a:latin typeface="Times New Roman"/>
                <a:cs typeface="Times New Roman"/>
              </a:rPr>
              <a:t>выполняться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основе </a:t>
            </a:r>
            <a:r>
              <a:rPr dirty="0" sz="1200">
                <a:latin typeface="Times New Roman"/>
                <a:cs typeface="Times New Roman"/>
              </a:rPr>
              <a:t>и с </a:t>
            </a:r>
            <a:r>
              <a:rPr dirty="0" sz="1200" spc="-5">
                <a:latin typeface="Times New Roman"/>
                <a:cs typeface="Times New Roman"/>
              </a:rPr>
              <a:t>учетом данных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5">
                <a:latin typeface="Times New Roman"/>
                <a:cs typeface="Times New Roman"/>
              </a:rPr>
              <a:t>существующих подземных  сооружениях, инженерных коммуникациях со сведениями 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10">
                <a:latin typeface="Times New Roman"/>
                <a:cs typeface="Times New Roman"/>
              </a:rPr>
              <a:t>глубинах </a:t>
            </a:r>
            <a:r>
              <a:rPr dirty="0" sz="1200" spc="-5">
                <a:latin typeface="Times New Roman"/>
                <a:cs typeface="Times New Roman"/>
              </a:rPr>
              <a:t>их заложения,  линиях электропередач, зданиях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сооружениях, расположенных </a:t>
            </a:r>
            <a:r>
              <a:rPr dirty="0" sz="1200">
                <a:latin typeface="Times New Roman"/>
                <a:cs typeface="Times New Roman"/>
              </a:rPr>
              <a:t>в зоне </a:t>
            </a:r>
            <a:r>
              <a:rPr dirty="0" sz="1200" spc="-5">
                <a:latin typeface="Times New Roman"/>
                <a:cs typeface="Times New Roman"/>
              </a:rPr>
              <a:t>влияния  выполнения работ. Проекты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включать мероприятия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их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защите.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300" spc="-5" b="1">
                <a:latin typeface="Times New Roman"/>
                <a:cs typeface="Times New Roman"/>
              </a:rPr>
              <a:t>2 Виды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свай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7836" y="6271640"/>
            <a:ext cx="565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св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йные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76842" y="6271640"/>
            <a:ext cx="8432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фундаменты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4464" y="6271640"/>
            <a:ext cx="5156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тоят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4874" y="6271640"/>
            <a:ext cx="15449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  <a:tab pos="1449705" algn="l"/>
              </a:tabLst>
            </a:pPr>
            <a:r>
              <a:rPr dirty="0" sz="1200">
                <a:latin typeface="Times New Roman"/>
                <a:cs typeface="Times New Roman"/>
              </a:rPr>
              <a:t>из	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талл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чес</a:t>
            </a:r>
            <a:r>
              <a:rPr dirty="0" sz="1200">
                <a:latin typeface="Times New Roman"/>
                <a:cs typeface="Times New Roman"/>
              </a:rPr>
              <a:t>ких	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6271640"/>
            <a:ext cx="195453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48945">
              <a:lnSpc>
                <a:spcPts val="1380"/>
              </a:lnSpc>
              <a:spcBef>
                <a:spcPts val="195"/>
              </a:spcBef>
              <a:tabLst>
                <a:tab pos="807720" algn="l"/>
                <a:tab pos="1273175" algn="l"/>
              </a:tabLst>
            </a:pPr>
            <a:r>
              <a:rPr dirty="0" sz="1200" spc="-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	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у	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тери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ла  </a:t>
            </a:r>
            <a:r>
              <a:rPr dirty="0" sz="1200" spc="-5">
                <a:latin typeface="Times New Roman"/>
                <a:cs typeface="Times New Roman"/>
              </a:rPr>
              <a:t>железобетонных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88" y="6801992"/>
            <a:ext cx="5969000" cy="302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lvl="1" marL="708660" indent="-24701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70929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Металлические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сваи</a:t>
            </a: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12700" marR="1016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Металлические сваи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стальных </a:t>
            </a:r>
            <a:r>
              <a:rPr dirty="0" sz="1200" spc="-10">
                <a:latin typeface="Times New Roman"/>
                <a:cs typeface="Times New Roman"/>
              </a:rPr>
              <a:t>труб </a:t>
            </a:r>
            <a:r>
              <a:rPr dirty="0" sz="1200" spc="-5">
                <a:latin typeface="Times New Roman"/>
                <a:cs typeface="Times New Roman"/>
              </a:rPr>
              <a:t>применимы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устройстве свайных  фундаментов большинства </a:t>
            </a:r>
            <a:r>
              <a:rPr dirty="0" sz="1200">
                <a:latin typeface="Times New Roman"/>
                <a:cs typeface="Times New Roman"/>
              </a:rPr>
              <a:t>жилых, </a:t>
            </a:r>
            <a:r>
              <a:rPr dirty="0" sz="1200" spc="-5">
                <a:latin typeface="Times New Roman"/>
                <a:cs typeface="Times New Roman"/>
              </a:rPr>
              <a:t>производственных,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нефтегазовых объектов,  возводимых как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освоенных строительных участках, </a:t>
            </a:r>
            <a:r>
              <a:rPr dirty="0" sz="1200">
                <a:latin typeface="Times New Roman"/>
                <a:cs typeface="Times New Roman"/>
              </a:rPr>
              <a:t>так и на </a:t>
            </a:r>
            <a:r>
              <a:rPr dirty="0" sz="1200" spc="-5">
                <a:latin typeface="Times New Roman"/>
                <a:cs typeface="Times New Roman"/>
              </a:rPr>
              <a:t>отдаленных </a:t>
            </a:r>
            <a:r>
              <a:rPr dirty="0" sz="1200" spc="-10">
                <a:latin typeface="Times New Roman"/>
                <a:cs typeface="Times New Roman"/>
              </a:rPr>
              <a:t>участках  </a:t>
            </a:r>
            <a:r>
              <a:rPr dirty="0" sz="1200" spc="-5">
                <a:latin typeface="Times New Roman"/>
                <a:cs typeface="Times New Roman"/>
              </a:rPr>
              <a:t>строительства, где применению </a:t>
            </a:r>
            <a:r>
              <a:rPr dirty="0" sz="1200">
                <a:latin typeface="Times New Roman"/>
                <a:cs typeface="Times New Roman"/>
              </a:rPr>
              <a:t>таких </a:t>
            </a:r>
            <a:r>
              <a:rPr dirty="0" sz="1200" spc="-5">
                <a:latin typeface="Times New Roman"/>
                <a:cs typeface="Times New Roman"/>
              </a:rPr>
              <a:t>свай должно придаваться </a:t>
            </a:r>
            <a:r>
              <a:rPr dirty="0" sz="1200">
                <a:latin typeface="Times New Roman"/>
                <a:cs typeface="Times New Roman"/>
              </a:rPr>
              <a:t>приоритетное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значение.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Свая стальная металлическая СМОТ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ОСПТ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«Reline»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95500"/>
              </a:lnSpc>
              <a:spcBef>
                <a:spcPts val="35"/>
              </a:spcBef>
            </a:pP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серии 1.411.3-11см.13 представляет собой металлическую конструкцию, состоящую </a:t>
            </a:r>
            <a:r>
              <a:rPr dirty="0" sz="1200">
                <a:latin typeface="Times New Roman"/>
                <a:cs typeface="Times New Roman"/>
              </a:rPr>
              <a:t>из  </a:t>
            </a:r>
            <a:r>
              <a:rPr dirty="0" sz="1200" spc="-5">
                <a:latin typeface="Times New Roman"/>
                <a:cs typeface="Times New Roman"/>
              </a:rPr>
              <a:t>металлической трубы </a:t>
            </a:r>
            <a:r>
              <a:rPr dirty="0" sz="1200">
                <a:latin typeface="Times New Roman"/>
                <a:cs typeface="Times New Roman"/>
              </a:rPr>
              <a:t>с оболочкой, оголовка и </a:t>
            </a:r>
            <a:r>
              <a:rPr dirty="0" sz="1200" spc="-5">
                <a:latin typeface="Times New Roman"/>
                <a:cs typeface="Times New Roman"/>
              </a:rPr>
              <a:t>наконечника. Каждая свая СМОТ имеет  уникальную маркировку, где </a:t>
            </a:r>
            <a:r>
              <a:rPr dirty="0" sz="1200">
                <a:latin typeface="Times New Roman"/>
                <a:cs typeface="Times New Roman"/>
              </a:rPr>
              <a:t>отражены все </a:t>
            </a:r>
            <a:r>
              <a:rPr dirty="0" sz="1200" spc="-5">
                <a:latin typeface="Times New Roman"/>
                <a:cs typeface="Times New Roman"/>
              </a:rPr>
              <a:t>необходимые параметры,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например: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071245">
              <a:lnSpc>
                <a:spcPts val="1400"/>
              </a:lnSpc>
            </a:pPr>
            <a:r>
              <a:rPr dirty="0" sz="1200" spc="-5" b="1">
                <a:latin typeface="Times New Roman"/>
                <a:cs typeface="Times New Roman"/>
              </a:rPr>
              <a:t>СМОТ-325/8-11-Б-3-О-А9-П-ОП/0,4/3,0-09Г2С-4</a:t>
            </a:r>
            <a:endParaRPr sz="1200">
              <a:latin typeface="Times New Roman"/>
              <a:cs typeface="Times New Roman"/>
            </a:endParaRPr>
          </a:p>
          <a:p>
            <a:pPr lvl="2" marL="1505585" indent="-91440">
              <a:lnSpc>
                <a:spcPts val="1370"/>
              </a:lnSpc>
              <a:buChar char="•"/>
              <a:tabLst>
                <a:tab pos="1506220" algn="l"/>
              </a:tabLst>
            </a:pPr>
            <a:r>
              <a:rPr dirty="0" sz="1200" spc="-5">
                <a:latin typeface="Times New Roman"/>
                <a:cs typeface="Times New Roman"/>
              </a:rPr>
              <a:t>свая металлическая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трубчатая;</a:t>
            </a:r>
            <a:endParaRPr sz="1200">
              <a:latin typeface="Times New Roman"/>
              <a:cs typeface="Times New Roman"/>
            </a:endParaRPr>
          </a:p>
          <a:p>
            <a:pPr lvl="2" marL="1505585" indent="-91440">
              <a:lnSpc>
                <a:spcPts val="1380"/>
              </a:lnSpc>
              <a:buChar char="•"/>
              <a:tabLst>
                <a:tab pos="1506220" algn="l"/>
              </a:tabLst>
            </a:pPr>
            <a:r>
              <a:rPr dirty="0" sz="1200" spc="-5">
                <a:latin typeface="Times New Roman"/>
                <a:cs typeface="Times New Roman"/>
              </a:rPr>
              <a:t>диаметр трубы </a:t>
            </a:r>
            <a:r>
              <a:rPr dirty="0" sz="1200">
                <a:latin typeface="Times New Roman"/>
                <a:cs typeface="Times New Roman"/>
              </a:rPr>
              <a:t>ø 325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мм;</a:t>
            </a:r>
            <a:endParaRPr sz="1200">
              <a:latin typeface="Times New Roman"/>
              <a:cs typeface="Times New Roman"/>
            </a:endParaRPr>
          </a:p>
          <a:p>
            <a:pPr lvl="2" marL="1505585" indent="-91440">
              <a:lnSpc>
                <a:spcPts val="1380"/>
              </a:lnSpc>
              <a:buChar char="•"/>
              <a:tabLst>
                <a:tab pos="1506220" algn="l"/>
              </a:tabLst>
            </a:pPr>
            <a:r>
              <a:rPr dirty="0" sz="1200" spc="-5">
                <a:latin typeface="Times New Roman"/>
                <a:cs typeface="Times New Roman"/>
              </a:rPr>
              <a:t>толщина стенки </a:t>
            </a:r>
            <a:r>
              <a:rPr dirty="0" sz="1200">
                <a:latin typeface="Times New Roman"/>
                <a:cs typeface="Times New Roman"/>
              </a:rPr>
              <a:t>8 </a:t>
            </a:r>
            <a:r>
              <a:rPr dirty="0" sz="1200" spc="-5">
                <a:latin typeface="Times New Roman"/>
                <a:cs typeface="Times New Roman"/>
              </a:rPr>
              <a:t>мм;</a:t>
            </a:r>
            <a:endParaRPr sz="1200">
              <a:latin typeface="Times New Roman"/>
              <a:cs typeface="Times New Roman"/>
            </a:endParaRPr>
          </a:p>
          <a:p>
            <a:pPr lvl="2" marL="1505585" indent="-91440">
              <a:lnSpc>
                <a:spcPts val="1380"/>
              </a:lnSpc>
              <a:buChar char="•"/>
              <a:tabLst>
                <a:tab pos="1506220" algn="l"/>
              </a:tabLst>
            </a:pPr>
            <a:r>
              <a:rPr dirty="0" sz="1200">
                <a:latin typeface="Times New Roman"/>
                <a:cs typeface="Times New Roman"/>
              </a:rPr>
              <a:t>длина </a:t>
            </a: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11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м;</a:t>
            </a:r>
            <a:endParaRPr sz="1200">
              <a:latin typeface="Times New Roman"/>
              <a:cs typeface="Times New Roman"/>
            </a:endParaRPr>
          </a:p>
          <a:p>
            <a:pPr algn="r" marR="762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5030" y="1153159"/>
            <a:ext cx="884117" cy="3813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627" y="694435"/>
            <a:ext cx="5969635" cy="8970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 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16660" indent="450215">
              <a:lnSpc>
                <a:spcPts val="1410"/>
              </a:lnSpc>
              <a:buChar char="•"/>
              <a:tabLst>
                <a:tab pos="1758314" algn="l"/>
              </a:tabLst>
            </a:pPr>
            <a:r>
              <a:rPr dirty="0" sz="1200" spc="-5">
                <a:latin typeface="Times New Roman"/>
                <a:cs typeface="Times New Roman"/>
              </a:rPr>
              <a:t>труба бесшовная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8732-78 </a:t>
            </a:r>
            <a:r>
              <a:rPr dirty="0" sz="1200" spc="-5">
                <a:latin typeface="Times New Roman"/>
                <a:cs typeface="Times New Roman"/>
              </a:rPr>
              <a:t>(Б);</a:t>
            </a:r>
            <a:endParaRPr sz="1200">
              <a:latin typeface="Times New Roman"/>
              <a:cs typeface="Times New Roman"/>
            </a:endParaRPr>
          </a:p>
          <a:p>
            <a:pPr marL="1727200" indent="-91440">
              <a:lnSpc>
                <a:spcPts val="1380"/>
              </a:lnSpc>
              <a:buChar char="•"/>
              <a:tabLst>
                <a:tab pos="1727835" algn="l"/>
              </a:tabLst>
            </a:pPr>
            <a:r>
              <a:rPr dirty="0" sz="1200">
                <a:latin typeface="Times New Roman"/>
                <a:cs typeface="Times New Roman"/>
              </a:rPr>
              <a:t>оголовок монтажный </a:t>
            </a:r>
            <a:r>
              <a:rPr dirty="0" sz="1200" spc="-5">
                <a:latin typeface="Times New Roman"/>
                <a:cs typeface="Times New Roman"/>
              </a:rPr>
              <a:t>нестандартный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(З);</a:t>
            </a:r>
            <a:endParaRPr sz="1200">
              <a:latin typeface="Times New Roman"/>
              <a:cs typeface="Times New Roman"/>
            </a:endParaRPr>
          </a:p>
          <a:p>
            <a:pPr marL="1727200" indent="-91440">
              <a:lnSpc>
                <a:spcPts val="1380"/>
              </a:lnSpc>
              <a:buChar char="•"/>
              <a:tabLst>
                <a:tab pos="1727835" algn="l"/>
              </a:tabLst>
            </a:pPr>
            <a:r>
              <a:rPr dirty="0" sz="1200" spc="-5">
                <a:latin typeface="Times New Roman"/>
                <a:cs typeface="Times New Roman"/>
              </a:rPr>
              <a:t>наконечник острый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(О);</a:t>
            </a:r>
            <a:endParaRPr sz="1200">
              <a:latin typeface="Times New Roman"/>
              <a:cs typeface="Times New Roman"/>
            </a:endParaRPr>
          </a:p>
          <a:p>
            <a:pPr marL="1216660" indent="450215">
              <a:lnSpc>
                <a:spcPts val="1380"/>
              </a:lnSpc>
              <a:buChar char="•"/>
              <a:tabLst>
                <a:tab pos="1758314" algn="l"/>
              </a:tabLst>
            </a:pPr>
            <a:r>
              <a:rPr dirty="0" sz="1200">
                <a:latin typeface="Times New Roman"/>
                <a:cs typeface="Times New Roman"/>
              </a:rPr>
              <a:t>тип </a:t>
            </a:r>
            <a:r>
              <a:rPr dirty="0" sz="1200" spc="-5">
                <a:latin typeface="Times New Roman"/>
                <a:cs typeface="Times New Roman"/>
              </a:rPr>
              <a:t>анкера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(А9);</a:t>
            </a:r>
            <a:endParaRPr sz="1200">
              <a:latin typeface="Times New Roman"/>
              <a:cs typeface="Times New Roman"/>
            </a:endParaRPr>
          </a:p>
          <a:p>
            <a:pPr marL="1216660" indent="450215">
              <a:lnSpc>
                <a:spcPts val="1380"/>
              </a:lnSpc>
              <a:buChar char="•"/>
              <a:tabLst>
                <a:tab pos="1758314" algn="l"/>
              </a:tabLst>
            </a:pPr>
            <a:r>
              <a:rPr dirty="0" sz="1200">
                <a:latin typeface="Times New Roman"/>
                <a:cs typeface="Times New Roman"/>
              </a:rPr>
              <a:t>тип </a:t>
            </a:r>
            <a:r>
              <a:rPr dirty="0" sz="1200" spc="-5">
                <a:latin typeface="Times New Roman"/>
                <a:cs typeface="Times New Roman"/>
              </a:rPr>
              <a:t>хвостовика простой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(П);</a:t>
            </a:r>
            <a:endParaRPr sz="1200">
              <a:latin typeface="Times New Roman"/>
              <a:cs typeface="Times New Roman"/>
            </a:endParaRPr>
          </a:p>
          <a:p>
            <a:pPr marL="1216660" marR="8890" indent="450215">
              <a:lnSpc>
                <a:spcPts val="1380"/>
              </a:lnSpc>
              <a:spcBef>
                <a:spcPts val="70"/>
              </a:spcBef>
              <a:buChar char="•"/>
              <a:tabLst>
                <a:tab pos="1813560" algn="l"/>
              </a:tabLst>
            </a:pPr>
            <a:r>
              <a:rPr dirty="0" sz="1200">
                <a:latin typeface="Times New Roman"/>
                <a:cs typeface="Times New Roman"/>
              </a:rPr>
              <a:t>с оболочкой </a:t>
            </a:r>
            <a:r>
              <a:rPr dirty="0" sz="1200" spc="-5">
                <a:latin typeface="Times New Roman"/>
                <a:cs typeface="Times New Roman"/>
              </a:rPr>
              <a:t>противопучинной, отметка </a:t>
            </a:r>
            <a:r>
              <a:rPr dirty="0" sz="1200" spc="-10">
                <a:latin typeface="Times New Roman"/>
                <a:cs typeface="Times New Roman"/>
              </a:rPr>
              <a:t>оголовков </a:t>
            </a:r>
            <a:r>
              <a:rPr dirty="0" sz="1200" spc="-5">
                <a:latin typeface="Times New Roman"/>
                <a:cs typeface="Times New Roman"/>
              </a:rPr>
              <a:t>свай </a:t>
            </a:r>
            <a:r>
              <a:rPr dirty="0" sz="1200">
                <a:latin typeface="Times New Roman"/>
                <a:cs typeface="Times New Roman"/>
              </a:rPr>
              <a:t>по  проекту 0,4 </a:t>
            </a:r>
            <a:r>
              <a:rPr dirty="0" sz="1200" spc="-5">
                <a:latin typeface="Times New Roman"/>
                <a:cs typeface="Times New Roman"/>
              </a:rPr>
              <a:t>м, глубина слоя сезонного промерзания, оттаивания </a:t>
            </a:r>
            <a:r>
              <a:rPr dirty="0" sz="1200">
                <a:latin typeface="Times New Roman"/>
                <a:cs typeface="Times New Roman"/>
              </a:rPr>
              <a:t>3,0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м;</a:t>
            </a:r>
            <a:endParaRPr sz="1200">
              <a:latin typeface="Times New Roman"/>
              <a:cs typeface="Times New Roman"/>
            </a:endParaRPr>
          </a:p>
          <a:p>
            <a:pPr marL="1216660" indent="450215">
              <a:lnSpc>
                <a:spcPts val="1345"/>
              </a:lnSpc>
              <a:buChar char="•"/>
              <a:tabLst>
                <a:tab pos="1758314" algn="l"/>
              </a:tabLst>
            </a:pPr>
            <a:r>
              <a:rPr dirty="0" sz="1200" spc="-5">
                <a:latin typeface="Times New Roman"/>
                <a:cs typeface="Times New Roman"/>
              </a:rPr>
              <a:t>свая изготовлена </a:t>
            </a:r>
            <a:r>
              <a:rPr dirty="0" sz="1200">
                <a:latin typeface="Times New Roman"/>
                <a:cs typeface="Times New Roman"/>
              </a:rPr>
              <a:t>из </a:t>
            </a:r>
            <a:r>
              <a:rPr dirty="0" sz="1200" spc="-5">
                <a:latin typeface="Times New Roman"/>
                <a:cs typeface="Times New Roman"/>
              </a:rPr>
              <a:t>стали</a:t>
            </a:r>
            <a:r>
              <a:rPr dirty="0" sz="1200">
                <a:latin typeface="Times New Roman"/>
                <a:cs typeface="Times New Roman"/>
              </a:rPr>
              <a:t> 09Г2С-4.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16660" marR="5080" indent="449580">
              <a:lnSpc>
                <a:spcPct val="95900"/>
              </a:lnSpc>
            </a:pPr>
            <a:r>
              <a:rPr dirty="0" sz="1200" spc="-5">
                <a:latin typeface="Times New Roman"/>
                <a:cs typeface="Times New Roman"/>
              </a:rPr>
              <a:t>Серия 1.411.3-11см.13 объединяет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типизирует металлические  сваи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наконечниками, оголовками, анкерными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противопучинными  мероприятиями. Выбор </a:t>
            </a:r>
            <a:r>
              <a:rPr dirty="0" sz="1200">
                <a:latin typeface="Times New Roman"/>
                <a:cs typeface="Times New Roman"/>
              </a:rPr>
              <a:t>типа </a:t>
            </a:r>
            <a:r>
              <a:rPr dirty="0" sz="1200" spc="-5">
                <a:latin typeface="Times New Roman"/>
                <a:cs typeface="Times New Roman"/>
              </a:rPr>
              <a:t>сваи, </a:t>
            </a:r>
            <a:r>
              <a:rPr dirty="0" sz="1200">
                <a:latin typeface="Times New Roman"/>
                <a:cs typeface="Times New Roman"/>
              </a:rPr>
              <a:t>ее характеристик и </a:t>
            </a:r>
            <a:r>
              <a:rPr dirty="0" sz="1200" spc="-5">
                <a:latin typeface="Times New Roman"/>
                <a:cs typeface="Times New Roman"/>
              </a:rPr>
              <a:t>способа  устройства устанавливается проектом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зависимости </a:t>
            </a:r>
            <a:r>
              <a:rPr dirty="0" sz="1200">
                <a:latin typeface="Times New Roman"/>
                <a:cs typeface="Times New Roman"/>
              </a:rPr>
              <a:t>от инженерно-  </a:t>
            </a:r>
            <a:r>
              <a:rPr dirty="0" sz="1200" spc="-5">
                <a:latin typeface="Times New Roman"/>
                <a:cs typeface="Times New Roman"/>
              </a:rPr>
              <a:t>геокриологических условий строительства, конструктивных  особенностей сооружения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технико-экономической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целесообразности.</a:t>
            </a:r>
            <a:endParaRPr sz="1200">
              <a:latin typeface="Times New Roman"/>
              <a:cs typeface="Times New Roman"/>
            </a:endParaRPr>
          </a:p>
          <a:p>
            <a:pPr algn="just" marL="1216660" marR="5080" indent="44958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При проектировании оснований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фундаментов зданий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сооружений выбор конструкции свайного фундамента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вида свай  следует производить </a:t>
            </a:r>
            <a:r>
              <a:rPr dirty="0" sz="1200">
                <a:latin typeface="Times New Roman"/>
                <a:cs typeface="Times New Roman"/>
              </a:rPr>
              <a:t>исходя </a:t>
            </a:r>
            <a:r>
              <a:rPr dirty="0" sz="1200" spc="-5">
                <a:latin typeface="Times New Roman"/>
                <a:cs typeface="Times New Roman"/>
              </a:rPr>
              <a:t>из конкретных условий строительной  </a:t>
            </a:r>
            <a:r>
              <a:rPr dirty="0" sz="1200">
                <a:latin typeface="Times New Roman"/>
                <a:cs typeface="Times New Roman"/>
              </a:rPr>
              <a:t>площадки и </a:t>
            </a:r>
            <a:r>
              <a:rPr dirty="0" sz="1200" spc="-5">
                <a:latin typeface="Times New Roman"/>
                <a:cs typeface="Times New Roman"/>
              </a:rPr>
              <a:t>проектируемого </a:t>
            </a:r>
            <a:r>
              <a:rPr dirty="0" sz="1200">
                <a:latin typeface="Times New Roman"/>
                <a:cs typeface="Times New Roman"/>
              </a:rPr>
              <a:t>объекта на </a:t>
            </a:r>
            <a:r>
              <a:rPr dirty="0" sz="1200" spc="-5">
                <a:latin typeface="Times New Roman"/>
                <a:cs typeface="Times New Roman"/>
              </a:rPr>
              <a:t>основе результатов </a:t>
            </a:r>
            <a:r>
              <a:rPr dirty="0" sz="1200">
                <a:latin typeface="Times New Roman"/>
                <a:cs typeface="Times New Roman"/>
              </a:rPr>
              <a:t>технико-  </a:t>
            </a:r>
            <a:r>
              <a:rPr dirty="0" sz="1200" spc="-5">
                <a:latin typeface="Times New Roman"/>
                <a:cs typeface="Times New Roman"/>
              </a:rPr>
              <a:t>экономического сравнения возможных вариантов проектных решений  фундаментов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учетом наличия соответствующих производственных  баз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материальных ресурсов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5">
                <a:latin typeface="Times New Roman"/>
                <a:cs typeface="Times New Roman"/>
              </a:rPr>
              <a:t>заказчика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подрядчика.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165417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Также, возможно применять металлические </a:t>
            </a:r>
            <a:r>
              <a:rPr dirty="0" sz="1200">
                <a:latin typeface="Times New Roman"/>
                <a:cs typeface="Times New Roman"/>
              </a:rPr>
              <a:t>сваи с  </a:t>
            </a:r>
            <a:r>
              <a:rPr dirty="0" sz="1200" spc="-5">
                <a:latin typeface="Times New Roman"/>
                <a:cs typeface="Times New Roman"/>
              </a:rPr>
              <a:t>противопучинной оболочкой ОСПТ «Reline»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проекту. </a:t>
            </a:r>
            <a:r>
              <a:rPr dirty="0" sz="1200">
                <a:latin typeface="Times New Roman"/>
                <a:cs typeface="Times New Roman"/>
              </a:rPr>
              <a:t>Устройство оболочки для </a:t>
            </a:r>
            <a:r>
              <a:rPr dirty="0" sz="1200" spc="-10">
                <a:latin typeface="Times New Roman"/>
                <a:cs typeface="Times New Roman"/>
              </a:rPr>
              <a:t>таких  </a:t>
            </a:r>
            <a:r>
              <a:rPr dirty="0" sz="1200" spc="-5">
                <a:latin typeface="Times New Roman"/>
                <a:cs typeface="Times New Roman"/>
              </a:rPr>
              <a:t>свай производится непосредственно </a:t>
            </a:r>
            <a:r>
              <a:rPr dirty="0" sz="1200">
                <a:latin typeface="Times New Roman"/>
                <a:cs typeface="Times New Roman"/>
              </a:rPr>
              <a:t>на строительной </a:t>
            </a:r>
            <a:r>
              <a:rPr dirty="0" sz="1200" spc="-5">
                <a:latin typeface="Times New Roman"/>
                <a:cs typeface="Times New Roman"/>
              </a:rPr>
              <a:t>площадке.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Металлические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изготавливаются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стальных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труб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диаметрами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159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мм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95900"/>
              </a:lnSpc>
              <a:spcBef>
                <a:spcPts val="30"/>
              </a:spcBef>
            </a:pPr>
            <a:r>
              <a:rPr dirty="0" sz="1200">
                <a:latin typeface="Times New Roman"/>
                <a:cs typeface="Times New Roman"/>
              </a:rPr>
              <a:t>530 </a:t>
            </a:r>
            <a:r>
              <a:rPr dirty="0" sz="1200" spc="-5">
                <a:latin typeface="Times New Roman"/>
                <a:cs typeface="Times New Roman"/>
              </a:rPr>
              <a:t>мм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8732-78 </a:t>
            </a:r>
            <a:r>
              <a:rPr dirty="0" sz="1200" spc="-10">
                <a:latin typeface="Times New Roman"/>
                <a:cs typeface="Times New Roman"/>
              </a:rPr>
              <a:t>«Трубы </a:t>
            </a:r>
            <a:r>
              <a:rPr dirty="0" sz="1200" spc="-5">
                <a:latin typeface="Times New Roman"/>
                <a:cs typeface="Times New Roman"/>
              </a:rPr>
              <a:t>стальные бесшовные горячедефомированные»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толщиной стенки 8…20 мм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металлических труб диаметрами </a:t>
            </a:r>
            <a:r>
              <a:rPr dirty="0" sz="1200">
                <a:latin typeface="Times New Roman"/>
                <a:cs typeface="Times New Roman"/>
              </a:rPr>
              <a:t>от 159 </a:t>
            </a:r>
            <a:r>
              <a:rPr dirty="0" sz="1200" spc="-5">
                <a:latin typeface="Times New Roman"/>
                <a:cs typeface="Times New Roman"/>
              </a:rPr>
              <a:t>мм </a:t>
            </a:r>
            <a:r>
              <a:rPr dirty="0" sz="1200">
                <a:latin typeface="Times New Roman"/>
                <a:cs typeface="Times New Roman"/>
              </a:rPr>
              <a:t>до 820 </a:t>
            </a:r>
            <a:r>
              <a:rPr dirty="0" sz="1200" spc="-5">
                <a:latin typeface="Times New Roman"/>
                <a:cs typeface="Times New Roman"/>
              </a:rPr>
              <a:t>мм </a:t>
            </a:r>
            <a:r>
              <a:rPr dirty="0" sz="1200">
                <a:latin typeface="Times New Roman"/>
                <a:cs typeface="Times New Roman"/>
              </a:rPr>
              <a:t>по  </a:t>
            </a:r>
            <a:r>
              <a:rPr dirty="0" sz="1200" spc="-5">
                <a:latin typeface="Times New Roman"/>
                <a:cs typeface="Times New Roman"/>
              </a:rPr>
              <a:t>ГОСТ 10704-91 «Трубы стальные электросварочные </a:t>
            </a:r>
            <a:r>
              <a:rPr dirty="0" sz="1200">
                <a:latin typeface="Times New Roman"/>
                <a:cs typeface="Times New Roman"/>
              </a:rPr>
              <a:t>прямошовные» с толщиной </a:t>
            </a:r>
            <a:r>
              <a:rPr dirty="0" sz="1200" spc="-5">
                <a:latin typeface="Times New Roman"/>
                <a:cs typeface="Times New Roman"/>
              </a:rPr>
              <a:t>стенки  </a:t>
            </a:r>
            <a:r>
              <a:rPr dirty="0" sz="1200">
                <a:latin typeface="Times New Roman"/>
                <a:cs typeface="Times New Roman"/>
              </a:rPr>
              <a:t>8…20 </a:t>
            </a:r>
            <a:r>
              <a:rPr dirty="0" sz="1200" spc="-5">
                <a:latin typeface="Times New Roman"/>
                <a:cs typeface="Times New Roman"/>
              </a:rPr>
              <a:t>мм. Требования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стали </a:t>
            </a:r>
            <a:r>
              <a:rPr dirty="0" sz="1200" spc="-10">
                <a:latin typeface="Times New Roman"/>
                <a:cs typeface="Times New Roman"/>
              </a:rPr>
              <a:t>труб </a:t>
            </a:r>
            <a:r>
              <a:rPr dirty="0" sz="1200">
                <a:latin typeface="Times New Roman"/>
                <a:cs typeface="Times New Roman"/>
              </a:rPr>
              <a:t>и к </a:t>
            </a:r>
            <a:r>
              <a:rPr dirty="0" sz="1200" spc="-5">
                <a:latin typeface="Times New Roman"/>
                <a:cs typeface="Times New Roman"/>
              </a:rPr>
              <a:t>качеству поставки </a:t>
            </a:r>
            <a:r>
              <a:rPr dirty="0" sz="1200">
                <a:latin typeface="Times New Roman"/>
                <a:cs typeface="Times New Roman"/>
              </a:rPr>
              <a:t>приведены в </a:t>
            </a:r>
            <a:r>
              <a:rPr dirty="0" sz="1200" spc="-5">
                <a:latin typeface="Times New Roman"/>
                <a:cs typeface="Times New Roman"/>
              </a:rPr>
              <a:t>серии </a:t>
            </a:r>
            <a:r>
              <a:rPr dirty="0" sz="1200">
                <a:latin typeface="Times New Roman"/>
                <a:cs typeface="Times New Roman"/>
              </a:rPr>
              <a:t>1.411.3-11  </a:t>
            </a:r>
            <a:r>
              <a:rPr dirty="0" sz="1200" spc="-5">
                <a:latin typeface="Times New Roman"/>
                <a:cs typeface="Times New Roman"/>
              </a:rPr>
              <a:t>см.13.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Длины свай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8732-78 и </a:t>
            </a:r>
            <a:r>
              <a:rPr dirty="0" sz="1200" spc="-5">
                <a:latin typeface="Times New Roman"/>
                <a:cs typeface="Times New Roman"/>
              </a:rPr>
              <a:t>ГОСТ </a:t>
            </a:r>
            <a:r>
              <a:rPr dirty="0" sz="1200">
                <a:latin typeface="Times New Roman"/>
                <a:cs typeface="Times New Roman"/>
              </a:rPr>
              <a:t>10704-91 </a:t>
            </a:r>
            <a:r>
              <a:rPr dirty="0" sz="1200" spc="-5">
                <a:latin typeface="Times New Roman"/>
                <a:cs typeface="Times New Roman"/>
              </a:rPr>
              <a:t>ограничены </a:t>
            </a:r>
            <a:r>
              <a:rPr dirty="0" sz="1200">
                <a:latin typeface="Times New Roman"/>
                <a:cs typeface="Times New Roman"/>
              </a:rPr>
              <a:t>12,5 м и 12,0 м  </a:t>
            </a:r>
            <a:r>
              <a:rPr dirty="0" sz="1200" spc="-5">
                <a:latin typeface="Times New Roman"/>
                <a:cs typeface="Times New Roman"/>
              </a:rPr>
              <a:t>соответственно. При необходимости </a:t>
            </a:r>
            <a:r>
              <a:rPr dirty="0" sz="1200">
                <a:latin typeface="Times New Roman"/>
                <a:cs typeface="Times New Roman"/>
              </a:rPr>
              <a:t>(по </a:t>
            </a:r>
            <a:r>
              <a:rPr dirty="0" sz="1200" spc="-5">
                <a:latin typeface="Times New Roman"/>
                <a:cs typeface="Times New Roman"/>
              </a:rPr>
              <a:t>расчету), </a:t>
            </a:r>
            <a:r>
              <a:rPr dirty="0" sz="1200">
                <a:latin typeface="Times New Roman"/>
                <a:cs typeface="Times New Roman"/>
              </a:rPr>
              <a:t>длины </a:t>
            </a:r>
            <a:r>
              <a:rPr dirty="0" sz="1200" spc="-5">
                <a:latin typeface="Times New Roman"/>
                <a:cs typeface="Times New Roman"/>
              </a:rPr>
              <a:t>свай увеличивают сваркой:  стыковым сварным соединением или </a:t>
            </a:r>
            <a:r>
              <a:rPr dirty="0" sz="1200">
                <a:latin typeface="Times New Roman"/>
                <a:cs typeface="Times New Roman"/>
              </a:rPr>
              <a:t>соединением </a:t>
            </a:r>
            <a:r>
              <a:rPr dirty="0" sz="1200" spc="-5">
                <a:latin typeface="Times New Roman"/>
                <a:cs typeface="Times New Roman"/>
              </a:rPr>
              <a:t>накладками. </a:t>
            </a:r>
            <a:r>
              <a:rPr dirty="0" sz="1200" spc="-1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стыковом </a:t>
            </a:r>
            <a:r>
              <a:rPr dirty="0" sz="1200">
                <a:latin typeface="Times New Roman"/>
                <a:cs typeface="Times New Roman"/>
              </a:rPr>
              <a:t>сварном  </a:t>
            </a:r>
            <a:r>
              <a:rPr dirty="0" sz="1200" spc="-5">
                <a:latin typeface="Times New Roman"/>
                <a:cs typeface="Times New Roman"/>
              </a:rPr>
              <a:t>соединении согласно ГОСТ </a:t>
            </a:r>
            <a:r>
              <a:rPr dirty="0" sz="1200">
                <a:latin typeface="Times New Roman"/>
                <a:cs typeface="Times New Roman"/>
              </a:rPr>
              <a:t>5264-80 </a:t>
            </a:r>
            <a:r>
              <a:rPr dirty="0" sz="1200" spc="-5">
                <a:latin typeface="Times New Roman"/>
                <a:cs typeface="Times New Roman"/>
              </a:rPr>
              <a:t>производится разделка кромок. При сварке  накладками производится расчет </a:t>
            </a:r>
            <a:r>
              <a:rPr dirty="0" sz="1200">
                <a:latin typeface="Times New Roman"/>
                <a:cs typeface="Times New Roman"/>
              </a:rPr>
              <a:t>длины </a:t>
            </a:r>
            <a:r>
              <a:rPr dirty="0" sz="1200" spc="-5">
                <a:latin typeface="Times New Roman"/>
                <a:cs typeface="Times New Roman"/>
              </a:rPr>
              <a:t>сварного шва,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обеспечения прочности  сварного соединения.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Стыки </a:t>
            </a:r>
            <a:r>
              <a:rPr dirty="0" sz="1200" spc="-5">
                <a:latin typeface="Times New Roman"/>
                <a:cs typeface="Times New Roman"/>
              </a:rPr>
              <a:t>при сварке стальных </a:t>
            </a:r>
            <a:r>
              <a:rPr dirty="0" sz="1200" spc="-10">
                <a:latin typeface="Times New Roman"/>
                <a:cs typeface="Times New Roman"/>
              </a:rPr>
              <a:t>труб </a:t>
            </a:r>
            <a:r>
              <a:rPr dirty="0" sz="1200">
                <a:latin typeface="Times New Roman"/>
                <a:cs typeface="Times New Roman"/>
              </a:rPr>
              <a:t>должны </a:t>
            </a:r>
            <a:r>
              <a:rPr dirty="0" sz="1200" spc="-5">
                <a:latin typeface="Times New Roman"/>
                <a:cs typeface="Times New Roman"/>
              </a:rPr>
              <a:t>соответствовать </a:t>
            </a:r>
            <a:r>
              <a:rPr dirty="0" sz="1200">
                <a:latin typeface="Times New Roman"/>
                <a:cs typeface="Times New Roman"/>
              </a:rPr>
              <a:t>требованиям: швы и  </a:t>
            </a:r>
            <a:r>
              <a:rPr dirty="0" sz="1200" spc="-5">
                <a:latin typeface="Times New Roman"/>
                <a:cs typeface="Times New Roman"/>
              </a:rPr>
              <a:t>прилегающая поверхность труб </a:t>
            </a:r>
            <a:r>
              <a:rPr dirty="0" sz="1200">
                <a:latin typeface="Times New Roman"/>
                <a:cs typeface="Times New Roman"/>
              </a:rPr>
              <a:t>(по обе стороны </a:t>
            </a:r>
            <a:r>
              <a:rPr dirty="0" sz="1200" spc="-5">
                <a:latin typeface="Times New Roman"/>
                <a:cs typeface="Times New Roman"/>
              </a:rPr>
              <a:t>шва) необходимо очистить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шлака,  частей расплавленного металла </a:t>
            </a:r>
            <a:r>
              <a:rPr dirty="0" sz="1200">
                <a:latin typeface="Times New Roman"/>
                <a:cs typeface="Times New Roman"/>
              </a:rPr>
              <a:t>и окалины; </a:t>
            </a:r>
            <a:r>
              <a:rPr dirty="0" sz="1200" spc="-5">
                <a:latin typeface="Times New Roman"/>
                <a:cs typeface="Times New Roman"/>
              </a:rPr>
              <a:t>на швах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должно быть </a:t>
            </a:r>
            <a:r>
              <a:rPr dirty="0" sz="1200">
                <a:latin typeface="Times New Roman"/>
                <a:cs typeface="Times New Roman"/>
              </a:rPr>
              <a:t>прожогов, трещин,  </a:t>
            </a:r>
            <a:r>
              <a:rPr dirty="0" sz="1200" spc="-5">
                <a:latin typeface="Times New Roman"/>
                <a:cs typeface="Times New Roman"/>
              </a:rPr>
              <a:t>подрезов, выходящих на поверхность </a:t>
            </a:r>
            <a:r>
              <a:rPr dirty="0" sz="1200">
                <a:latin typeface="Times New Roman"/>
                <a:cs typeface="Times New Roman"/>
              </a:rPr>
              <a:t>пор 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кратеров.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Контроль качества </a:t>
            </a:r>
            <a:r>
              <a:rPr dirty="0" sz="1200">
                <a:latin typeface="Times New Roman"/>
                <a:cs typeface="Times New Roman"/>
              </a:rPr>
              <a:t>сварных </a:t>
            </a:r>
            <a:r>
              <a:rPr dirty="0" sz="1200" spc="-5">
                <a:latin typeface="Times New Roman"/>
                <a:cs typeface="Times New Roman"/>
              </a:rPr>
              <a:t>соединений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осуществляется: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ts val="1380"/>
              </a:lnSpc>
              <a:spcBef>
                <a:spcPts val="65"/>
              </a:spcBef>
              <a:buChar char="-"/>
              <a:tabLst>
                <a:tab pos="681990" algn="l"/>
              </a:tabLst>
            </a:pPr>
            <a:r>
              <a:rPr dirty="0" sz="1200" spc="-5">
                <a:latin typeface="Times New Roman"/>
                <a:cs typeface="Times New Roman"/>
              </a:rPr>
              <a:t>систематическим наблюдением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выполнением требований </a:t>
            </a:r>
            <a:r>
              <a:rPr dirty="0" sz="1200">
                <a:latin typeface="Times New Roman"/>
                <a:cs typeface="Times New Roman"/>
              </a:rPr>
              <a:t>заданного  </a:t>
            </a:r>
            <a:r>
              <a:rPr dirty="0" sz="1200" spc="-5">
                <a:latin typeface="Times New Roman"/>
                <a:cs typeface="Times New Roman"/>
              </a:rPr>
              <a:t>технологического процесса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сварки;</a:t>
            </a:r>
            <a:endParaRPr sz="1200">
              <a:latin typeface="Times New Roman"/>
              <a:cs typeface="Times New Roman"/>
            </a:endParaRPr>
          </a:p>
          <a:p>
            <a:pPr marL="550545" indent="-88265">
              <a:lnSpc>
                <a:spcPts val="1315"/>
              </a:lnSpc>
              <a:buChar char="-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наружным </a:t>
            </a:r>
            <a:r>
              <a:rPr dirty="0" sz="1200">
                <a:latin typeface="Times New Roman"/>
                <a:cs typeface="Times New Roman"/>
              </a:rPr>
              <a:t>осмотром 100% </a:t>
            </a:r>
            <a:r>
              <a:rPr dirty="0" sz="1200" spc="-5">
                <a:latin typeface="Times New Roman"/>
                <a:cs typeface="Times New Roman"/>
              </a:rPr>
              <a:t>сварных </a:t>
            </a:r>
            <a:r>
              <a:rPr dirty="0" sz="1200">
                <a:latin typeface="Times New Roman"/>
                <a:cs typeface="Times New Roman"/>
              </a:rPr>
              <a:t>швов с </a:t>
            </a:r>
            <a:r>
              <a:rPr dirty="0" sz="1200" spc="-5">
                <a:latin typeface="Times New Roman"/>
                <a:cs typeface="Times New Roman"/>
              </a:rPr>
              <a:t>проверкой размеров;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9580">
              <a:lnSpc>
                <a:spcPts val="1380"/>
              </a:lnSpc>
              <a:spcBef>
                <a:spcPts val="65"/>
              </a:spcBef>
              <a:buChar char="-"/>
              <a:tabLst>
                <a:tab pos="630555" algn="l"/>
              </a:tabLst>
            </a:pPr>
            <a:r>
              <a:rPr dirty="0" sz="1200" spc="-5">
                <a:latin typeface="Times New Roman"/>
                <a:cs typeface="Times New Roman"/>
              </a:rPr>
              <a:t>неразрушающими методами </a:t>
            </a:r>
            <a:r>
              <a:rPr dirty="0" sz="1200">
                <a:latin typeface="Times New Roman"/>
                <a:cs typeface="Times New Roman"/>
              </a:rPr>
              <a:t>контроля – 100% </a:t>
            </a:r>
            <a:r>
              <a:rPr dirty="0" sz="1200" spc="-5">
                <a:latin typeface="Times New Roman"/>
                <a:cs typeface="Times New Roman"/>
              </a:rPr>
              <a:t>сварных стыков </a:t>
            </a:r>
            <a:r>
              <a:rPr dirty="0" sz="1200">
                <a:latin typeface="Times New Roman"/>
                <a:cs typeface="Times New Roman"/>
              </a:rPr>
              <a:t>швов (по  </a:t>
            </a:r>
            <a:r>
              <a:rPr dirty="0" sz="1200" spc="-5">
                <a:latin typeface="Times New Roman"/>
                <a:cs typeface="Times New Roman"/>
              </a:rPr>
              <a:t>согласованию).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694435"/>
            <a:ext cx="5966460" cy="9173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СТО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36554501-054-2017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lvl="2" marL="832485" indent="-370840">
              <a:lnSpc>
                <a:spcPct val="100000"/>
              </a:lnSpc>
              <a:buAutoNum type="arabicPeriod"/>
              <a:tabLst>
                <a:tab pos="833119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Наконечники металлических свай</a:t>
            </a:r>
            <a:endParaRPr sz="13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Применение различных типов наконечников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металлических свай позволяет  </a:t>
            </a:r>
            <a:r>
              <a:rPr dirty="0" sz="1200">
                <a:latin typeface="Times New Roman"/>
                <a:cs typeface="Times New Roman"/>
              </a:rPr>
              <a:t>добиться более </a:t>
            </a:r>
            <a:r>
              <a:rPr dirty="0" sz="1200" spc="-5">
                <a:latin typeface="Times New Roman"/>
                <a:cs typeface="Times New Roman"/>
              </a:rPr>
              <a:t>легкого погружения </a:t>
            </a:r>
            <a:r>
              <a:rPr dirty="0" sz="1200">
                <a:latin typeface="Times New Roman"/>
                <a:cs typeface="Times New Roman"/>
              </a:rPr>
              <a:t>тела сваи в </a:t>
            </a:r>
            <a:r>
              <a:rPr dirty="0" sz="1200" spc="-5">
                <a:latin typeface="Times New Roman"/>
                <a:cs typeface="Times New Roman"/>
              </a:rPr>
              <a:t>грунт, </a:t>
            </a:r>
            <a:r>
              <a:rPr dirty="0" sz="1200">
                <a:latin typeface="Times New Roman"/>
                <a:cs typeface="Times New Roman"/>
              </a:rPr>
              <a:t>а в </a:t>
            </a:r>
            <a:r>
              <a:rPr dirty="0" sz="1200" spc="-5">
                <a:latin typeface="Times New Roman"/>
                <a:cs typeface="Times New Roman"/>
              </a:rPr>
              <a:t>случае применения свай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анкерными наконечниками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увеличения несущей </a:t>
            </a:r>
            <a:r>
              <a:rPr dirty="0" sz="1200">
                <a:latin typeface="Times New Roman"/>
                <a:cs typeface="Times New Roman"/>
              </a:rPr>
              <a:t>способности </a:t>
            </a: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действие  выдергивающих нагрузок. </a:t>
            </a:r>
            <a:r>
              <a:rPr dirty="0" sz="1200">
                <a:latin typeface="Times New Roman"/>
                <a:cs typeface="Times New Roman"/>
              </a:rPr>
              <a:t>Тип </a:t>
            </a:r>
            <a:r>
              <a:rPr dirty="0" sz="1200" spc="-5">
                <a:latin typeface="Times New Roman"/>
                <a:cs typeface="Times New Roman"/>
              </a:rPr>
              <a:t>применяемого наконечника определяется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результатам  инженерно-геологических изысканий </a:t>
            </a:r>
            <a:r>
              <a:rPr dirty="0" sz="1200">
                <a:latin typeface="Times New Roman"/>
                <a:cs typeface="Times New Roman"/>
              </a:rPr>
              <a:t>в соответствии с </a:t>
            </a:r>
            <a:r>
              <a:rPr dirty="0" sz="1200" spc="-5">
                <a:latin typeface="Times New Roman"/>
                <a:cs typeface="Times New Roman"/>
              </a:rPr>
              <a:t>выбранным </a:t>
            </a:r>
            <a:r>
              <a:rPr dirty="0" sz="1200">
                <a:latin typeface="Times New Roman"/>
                <a:cs typeface="Times New Roman"/>
              </a:rPr>
              <a:t>способом погружения  </a:t>
            </a:r>
            <a:r>
              <a:rPr dirty="0" sz="1200" spc="-5">
                <a:latin typeface="Times New Roman"/>
                <a:cs typeface="Times New Roman"/>
              </a:rPr>
              <a:t>сваи. Основные </a:t>
            </a:r>
            <a:r>
              <a:rPr dirty="0" sz="1200">
                <a:latin typeface="Times New Roman"/>
                <a:cs typeface="Times New Roman"/>
              </a:rPr>
              <a:t>типы </a:t>
            </a:r>
            <a:r>
              <a:rPr dirty="0" sz="1200" spc="-5">
                <a:latin typeface="Times New Roman"/>
                <a:cs typeface="Times New Roman"/>
              </a:rPr>
              <a:t>наконечников представлены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серии </a:t>
            </a:r>
            <a:r>
              <a:rPr dirty="0" sz="1200">
                <a:latin typeface="Times New Roman"/>
                <a:cs typeface="Times New Roman"/>
              </a:rPr>
              <a:t>1.411.3-11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см.13.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Использование свай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острым наконечником обуславливается </a:t>
            </a:r>
            <a:r>
              <a:rPr dirty="0" sz="1200">
                <a:latin typeface="Times New Roman"/>
                <a:cs typeface="Times New Roman"/>
              </a:rPr>
              <a:t>способом  </a:t>
            </a:r>
            <a:r>
              <a:rPr dirty="0" sz="1200" spc="-5">
                <a:latin typeface="Times New Roman"/>
                <a:cs typeface="Times New Roman"/>
              </a:rPr>
              <a:t>погружения сваи. Для погружения свай забивным способом необходимо применять  острый наконечник сваи,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бурозабивного </a:t>
            </a:r>
            <a:r>
              <a:rPr dirty="0" sz="1200">
                <a:latin typeface="Times New Roman"/>
                <a:cs typeface="Times New Roman"/>
              </a:rPr>
              <a:t>способа необходимо </a:t>
            </a:r>
            <a:r>
              <a:rPr dirty="0" sz="1200" spc="-5">
                <a:latin typeface="Times New Roman"/>
                <a:cs typeface="Times New Roman"/>
              </a:rPr>
              <a:t>применять острый  наконечник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отверстиями. Наличие </a:t>
            </a:r>
            <a:r>
              <a:rPr dirty="0" sz="1200">
                <a:latin typeface="Times New Roman"/>
                <a:cs typeface="Times New Roman"/>
              </a:rPr>
              <a:t>отверстий на теле </a:t>
            </a:r>
            <a:r>
              <a:rPr dirty="0" sz="1200" spc="-5">
                <a:latin typeface="Times New Roman"/>
                <a:cs typeface="Times New Roman"/>
              </a:rPr>
              <a:t>наконечника позволяет уменьшить  сопротивление воздуха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скважине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забивке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indent="4489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При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использовании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металлической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как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стойки,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опиранием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кровлю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  <a:spcBef>
                <a:spcPts val="70"/>
              </a:spcBef>
            </a:pPr>
            <a:r>
              <a:rPr dirty="0" sz="1200" spc="-5">
                <a:latin typeface="Times New Roman"/>
                <a:cs typeface="Times New Roman"/>
              </a:rPr>
              <a:t>скальных </a:t>
            </a:r>
            <a:r>
              <a:rPr dirty="0" sz="1200">
                <a:latin typeface="Times New Roman"/>
                <a:cs typeface="Times New Roman"/>
              </a:rPr>
              <a:t>пород, </a:t>
            </a:r>
            <a:r>
              <a:rPr dirty="0" sz="1200" spc="-5">
                <a:latin typeface="Times New Roman"/>
                <a:cs typeface="Times New Roman"/>
              </a:rPr>
              <a:t>или как обсадной трубы </a:t>
            </a:r>
            <a:r>
              <a:rPr dirty="0" sz="1200">
                <a:latin typeface="Times New Roman"/>
                <a:cs typeface="Times New Roman"/>
              </a:rPr>
              <a:t>для бетонирования </a:t>
            </a:r>
            <a:r>
              <a:rPr dirty="0" sz="1200" spc="-5">
                <a:latin typeface="Times New Roman"/>
                <a:cs typeface="Times New Roman"/>
              </a:rPr>
              <a:t>буронабивной сваи  необходимо применение сваи без </a:t>
            </a:r>
            <a:r>
              <a:rPr dirty="0" sz="1200">
                <a:latin typeface="Times New Roman"/>
                <a:cs typeface="Times New Roman"/>
              </a:rPr>
              <a:t>наконечника. </a:t>
            </a:r>
            <a:r>
              <a:rPr dirty="0" sz="1200" spc="-5">
                <a:latin typeface="Times New Roman"/>
                <a:cs typeface="Times New Roman"/>
              </a:rPr>
              <a:t>Обсадная труба используется </a:t>
            </a:r>
            <a:r>
              <a:rPr dirty="0" sz="1200">
                <a:latin typeface="Times New Roman"/>
                <a:cs typeface="Times New Roman"/>
              </a:rPr>
              <a:t>для  </a:t>
            </a:r>
            <a:r>
              <a:rPr dirty="0" sz="1200" spc="-5">
                <a:latin typeface="Times New Roman"/>
                <a:cs typeface="Times New Roman"/>
              </a:rPr>
              <a:t>закрепления стенок скважины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наличии </a:t>
            </a:r>
            <a:r>
              <a:rPr dirty="0" sz="1200">
                <a:latin typeface="Times New Roman"/>
                <a:cs typeface="Times New Roman"/>
              </a:rPr>
              <a:t>в толще </a:t>
            </a:r>
            <a:r>
              <a:rPr dirty="0" sz="1200" spc="-5">
                <a:latin typeface="Times New Roman"/>
                <a:cs typeface="Times New Roman"/>
              </a:rPr>
              <a:t>геологического разреза глинистых  грунтов </a:t>
            </a:r>
            <a:r>
              <a:rPr dirty="0" sz="1200">
                <a:latin typeface="Times New Roman"/>
                <a:cs typeface="Times New Roman"/>
              </a:rPr>
              <a:t>выше </a:t>
            </a:r>
            <a:r>
              <a:rPr dirty="0" sz="1200" spc="-5">
                <a:latin typeface="Times New Roman"/>
                <a:cs typeface="Times New Roman"/>
              </a:rPr>
              <a:t>уровня грунтовых вод. Буронабивная свая используется как свая </a:t>
            </a:r>
            <a:r>
              <a:rPr dirty="0" sz="1200">
                <a:latin typeface="Times New Roman"/>
                <a:cs typeface="Times New Roman"/>
              </a:rPr>
              <a:t>стойка при  </a:t>
            </a:r>
            <a:r>
              <a:rPr dirty="0" sz="1200" spc="-5">
                <a:latin typeface="Times New Roman"/>
                <a:cs typeface="Times New Roman"/>
              </a:rPr>
              <a:t>наличии скальных грунтов </a:t>
            </a:r>
            <a:r>
              <a:rPr dirty="0" sz="1200">
                <a:latin typeface="Times New Roman"/>
                <a:cs typeface="Times New Roman"/>
              </a:rPr>
              <a:t>в толще геологического </a:t>
            </a:r>
            <a:r>
              <a:rPr dirty="0" sz="1200" spc="-5">
                <a:latin typeface="Times New Roman"/>
                <a:cs typeface="Times New Roman"/>
              </a:rPr>
              <a:t>разреза.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этом случае металлическая  свая погружается </a:t>
            </a:r>
            <a:r>
              <a:rPr dirty="0" sz="1200">
                <a:latin typeface="Times New Roman"/>
                <a:cs typeface="Times New Roman"/>
              </a:rPr>
              <a:t>до кровли </a:t>
            </a:r>
            <a:r>
              <a:rPr dirty="0" sz="1200" spc="-5">
                <a:latin typeface="Times New Roman"/>
                <a:cs typeface="Times New Roman"/>
              </a:rPr>
              <a:t>скальных грунтов, скала пробуривается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необходимую  </a:t>
            </a:r>
            <a:r>
              <a:rPr dirty="0" sz="1200">
                <a:latin typeface="Times New Roman"/>
                <a:cs typeface="Times New Roman"/>
              </a:rPr>
              <a:t>глубину заделки </a:t>
            </a:r>
            <a:r>
              <a:rPr dirty="0" sz="1200" spc="-5">
                <a:latin typeface="Times New Roman"/>
                <a:cs typeface="Times New Roman"/>
              </a:rPr>
              <a:t>сваи, </a:t>
            </a:r>
            <a:r>
              <a:rPr dirty="0" sz="1200">
                <a:latin typeface="Times New Roman"/>
                <a:cs typeface="Times New Roman"/>
              </a:rPr>
              <a:t>в тело </a:t>
            </a:r>
            <a:r>
              <a:rPr dirty="0" sz="1200" spc="-5">
                <a:latin typeface="Times New Roman"/>
                <a:cs typeface="Times New Roman"/>
              </a:rPr>
              <a:t>трубы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скважины погружается арматурный каркас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последующей заливкой </a:t>
            </a:r>
            <a:r>
              <a:rPr dirty="0" sz="1200">
                <a:latin typeface="Times New Roman"/>
                <a:cs typeface="Times New Roman"/>
              </a:rPr>
              <a:t>бетонной </a:t>
            </a:r>
            <a:r>
              <a:rPr dirty="0" sz="1200" spc="-5">
                <a:latin typeface="Times New Roman"/>
                <a:cs typeface="Times New Roman"/>
              </a:rPr>
              <a:t>смесью.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Сваи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тупым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наконечником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используются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буроопускном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способе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погружения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 indent="44894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Сваи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глухим наконечником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отверстием используются </a:t>
            </a:r>
            <a:r>
              <a:rPr dirty="0" sz="1200">
                <a:latin typeface="Times New Roman"/>
                <a:cs typeface="Times New Roman"/>
              </a:rPr>
              <a:t>также при </a:t>
            </a:r>
            <a:r>
              <a:rPr dirty="0" sz="1200" spc="-5">
                <a:latin typeface="Times New Roman"/>
                <a:cs typeface="Times New Roman"/>
              </a:rPr>
              <a:t>буроопускном  способе погружения сваи. Такой </a:t>
            </a:r>
            <a:r>
              <a:rPr dirty="0" sz="1200">
                <a:latin typeface="Times New Roman"/>
                <a:cs typeface="Times New Roman"/>
              </a:rPr>
              <a:t>тип </a:t>
            </a:r>
            <a:r>
              <a:rPr dirty="0" sz="1200" spc="-5">
                <a:latin typeface="Times New Roman"/>
                <a:cs typeface="Times New Roman"/>
              </a:rPr>
              <a:t>наконечника может применяться </a:t>
            </a:r>
            <a:r>
              <a:rPr dirty="0" sz="1200">
                <a:latin typeface="Times New Roman"/>
                <a:cs typeface="Times New Roman"/>
              </a:rPr>
              <a:t>исходя </a:t>
            </a:r>
            <a:r>
              <a:rPr dirty="0" sz="1200" spc="-5">
                <a:latin typeface="Times New Roman"/>
                <a:cs typeface="Times New Roman"/>
              </a:rPr>
              <a:t>из  конструктивных соображений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специальным требованиям компании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проектировщика.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lvl="2" marL="832485" indent="-370840">
              <a:lnSpc>
                <a:spcPct val="100000"/>
              </a:lnSpc>
              <a:buAutoNum type="arabicPeriod" startAt="2"/>
              <a:tabLst>
                <a:tab pos="833119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Анкерные металлические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сваи.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Анкерные сваи используются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различных конструкциях со </a:t>
            </a:r>
            <a:r>
              <a:rPr dirty="0" sz="1200">
                <a:latin typeface="Times New Roman"/>
                <a:cs typeface="Times New Roman"/>
              </a:rPr>
              <a:t>значительными  </a:t>
            </a:r>
            <a:r>
              <a:rPr dirty="0" sz="1200" spc="-5">
                <a:latin typeface="Times New Roman"/>
                <a:cs typeface="Times New Roman"/>
              </a:rPr>
              <a:t>выдергивающими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моментными нагрузками, </a:t>
            </a:r>
            <a:r>
              <a:rPr dirty="0" sz="1200">
                <a:latin typeface="Times New Roman"/>
                <a:cs typeface="Times New Roman"/>
              </a:rPr>
              <a:t>такими </a:t>
            </a:r>
            <a:r>
              <a:rPr dirty="0" sz="1200" spc="-5">
                <a:latin typeface="Times New Roman"/>
                <a:cs typeface="Times New Roman"/>
              </a:rPr>
              <a:t>как мачты, башни, </a:t>
            </a:r>
            <a:r>
              <a:rPr dirty="0" sz="1200">
                <a:latin typeface="Times New Roman"/>
                <a:cs typeface="Times New Roman"/>
              </a:rPr>
              <a:t>опоры  </a:t>
            </a:r>
            <a:r>
              <a:rPr dirty="0" sz="1200" spc="-5">
                <a:latin typeface="Times New Roman"/>
                <a:cs typeface="Times New Roman"/>
              </a:rPr>
              <a:t>трубопроводов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линий электропередач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т.д.,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предназначены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повышения несущей  способности свай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выдергивающие нагрузки,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уменьшении длины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сваи.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Анкерная свая </a:t>
            </a:r>
            <a:r>
              <a:rPr dirty="0" sz="1200">
                <a:latin typeface="Times New Roman"/>
                <a:cs typeface="Times New Roman"/>
              </a:rPr>
              <a:t>состоит из </a:t>
            </a:r>
            <a:r>
              <a:rPr dirty="0" sz="1200" spc="-5">
                <a:latin typeface="Times New Roman"/>
                <a:cs typeface="Times New Roman"/>
              </a:rPr>
              <a:t>металлической трубы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наваренным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нее  металлическим наконечником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анкерными элементами, представляющими собой  наваренные </a:t>
            </a:r>
            <a:r>
              <a:rPr dirty="0" sz="1200">
                <a:latin typeface="Times New Roman"/>
                <a:cs typeface="Times New Roman"/>
              </a:rPr>
              <a:t>на тело </a:t>
            </a:r>
            <a:r>
              <a:rPr dirty="0" sz="1200" spc="-5">
                <a:latin typeface="Times New Roman"/>
                <a:cs typeface="Times New Roman"/>
              </a:rPr>
              <a:t>сваи элементы прокатных профилей </a:t>
            </a:r>
            <a:r>
              <a:rPr dirty="0" sz="1200" spc="-10">
                <a:latin typeface="Times New Roman"/>
                <a:cs typeface="Times New Roman"/>
              </a:rPr>
              <a:t>(уголков, </a:t>
            </a:r>
            <a:r>
              <a:rPr dirty="0" sz="1200" spc="-5">
                <a:latin typeface="Times New Roman"/>
                <a:cs typeface="Times New Roman"/>
              </a:rPr>
              <a:t>арматуры, сегментов  трубы). Длина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количество анкеров, </a:t>
            </a:r>
            <a:r>
              <a:rPr dirty="0" sz="1200">
                <a:latin typeface="Times New Roman"/>
                <a:cs typeface="Times New Roman"/>
              </a:rPr>
              <a:t>частота </a:t>
            </a:r>
            <a:r>
              <a:rPr dirty="0" sz="1200" spc="-5">
                <a:latin typeface="Times New Roman"/>
                <a:cs typeface="Times New Roman"/>
              </a:rPr>
              <a:t>привара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тип определяются проектной  организацией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соответствии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расчетом удерживающей способности </a:t>
            </a:r>
            <a:r>
              <a:rPr dirty="0" sz="1200">
                <a:latin typeface="Times New Roman"/>
                <a:cs typeface="Times New Roman"/>
              </a:rPr>
              <a:t>боковой  </a:t>
            </a:r>
            <a:r>
              <a:rPr dirty="0" sz="1200" spc="-5">
                <a:latin typeface="Times New Roman"/>
                <a:cs typeface="Times New Roman"/>
              </a:rPr>
              <a:t>поверхности сваи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анкеров.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качестве анкеров сваи возможно </a:t>
            </a:r>
            <a:r>
              <a:rPr dirty="0" sz="1200">
                <a:latin typeface="Times New Roman"/>
                <a:cs typeface="Times New Roman"/>
              </a:rPr>
              <a:t>применение </a:t>
            </a:r>
            <a:r>
              <a:rPr dirty="0" sz="1200" spc="-5">
                <a:latin typeface="Times New Roman"/>
                <a:cs typeface="Times New Roman"/>
              </a:rPr>
              <a:t>анкерного  уширенного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наконечника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уголками.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Различные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типы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анкеров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свай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приведены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серии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1.411.3-11 см.13.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894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Погружение анкерных свай производится буроопускным способом. </a:t>
            </a:r>
            <a:r>
              <a:rPr dirty="0" sz="1200">
                <a:latin typeface="Times New Roman"/>
                <a:cs typeface="Times New Roman"/>
              </a:rPr>
              <a:t>Пространство  между </a:t>
            </a:r>
            <a:r>
              <a:rPr dirty="0" sz="1200" spc="-5">
                <a:latin typeface="Times New Roman"/>
                <a:cs typeface="Times New Roman"/>
              </a:rPr>
              <a:t>наружными </a:t>
            </a:r>
            <a:r>
              <a:rPr dirty="0" sz="1200">
                <a:latin typeface="Times New Roman"/>
                <a:cs typeface="Times New Roman"/>
              </a:rPr>
              <a:t>поверхностями </a:t>
            </a:r>
            <a:r>
              <a:rPr dirty="0" sz="1200" spc="-5">
                <a:latin typeface="Times New Roman"/>
                <a:cs typeface="Times New Roman"/>
              </a:rPr>
              <a:t>ствола сваи </a:t>
            </a:r>
            <a:r>
              <a:rPr dirty="0" sz="1200">
                <a:latin typeface="Times New Roman"/>
                <a:cs typeface="Times New Roman"/>
              </a:rPr>
              <a:t>и наконечника и </a:t>
            </a:r>
            <a:r>
              <a:rPr dirty="0" sz="1200" spc="-5">
                <a:latin typeface="Times New Roman"/>
                <a:cs typeface="Times New Roman"/>
              </a:rPr>
              <a:t>поверхностью скважины  </a:t>
            </a:r>
            <a:r>
              <a:rPr dirty="0" sz="1200">
                <a:latin typeface="Times New Roman"/>
                <a:cs typeface="Times New Roman"/>
              </a:rPr>
              <a:t>должно быть </a:t>
            </a:r>
            <a:r>
              <a:rPr dirty="0" sz="1200" spc="-5">
                <a:latin typeface="Times New Roman"/>
                <a:cs typeface="Times New Roman"/>
              </a:rPr>
              <a:t>полностью заполнено раствором, находящимся после установки сваи </a:t>
            </a:r>
            <a:r>
              <a:rPr dirty="0" sz="1200">
                <a:latin typeface="Times New Roman"/>
                <a:cs typeface="Times New Roman"/>
              </a:rPr>
              <a:t>в  </a:t>
            </a:r>
            <a:r>
              <a:rPr dirty="0" sz="1200" spc="-5">
                <a:latin typeface="Times New Roman"/>
                <a:cs typeface="Times New Roman"/>
              </a:rPr>
              <a:t>твердом состоянии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обеспечивающим сцепление свай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грунтом. Анкерная свая имеет  высокую несущую способность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действие выдергивающих нагрузок, применяется  преимущественно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строительстве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вечномерзлых грунтах.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r" marR="571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Денис Солоницын</dc:creator>
  <dc:title>ФЕДЕРАЛЬНОЕ АГЕНТСТВО</dc:title>
  <dcterms:created xsi:type="dcterms:W3CDTF">2018-02-22T06:04:53Z</dcterms:created>
  <dcterms:modified xsi:type="dcterms:W3CDTF">2018-02-22T06:04:53Z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2018-02-22T00:00:00Z</vt:filetime>
  </property>
</Properties>
</file>