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7556500" cy="10693400"/>
  <p:notesSz cx="75565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3.xml"/><Relationship Id="rId3" Type="http://schemas.openxmlformats.org/officeDocument/2006/relationships/slide" Target="slide4.xml"/><Relationship Id="rId4" Type="http://schemas.openxmlformats.org/officeDocument/2006/relationships/slide" Target="slide6.xml"/><Relationship Id="rId5" Type="http://schemas.openxmlformats.org/officeDocument/2006/relationships/slide" Target="slide14.xml"/><Relationship Id="rId6" Type="http://schemas.openxmlformats.org/officeDocument/2006/relationships/image" Target="../media/image2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84808" y="404767"/>
            <a:ext cx="5914390" cy="90817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46990">
              <a:lnSpc>
                <a:spcPts val="2990"/>
              </a:lnSpc>
              <a:tabLst>
                <a:tab pos="1108075" algn="l"/>
                <a:tab pos="5100955" algn="l"/>
                <a:tab pos="5515610" algn="l"/>
              </a:tabLst>
            </a:pPr>
            <a:r>
              <a:rPr dirty="0" baseline="-20152" sz="15300" spc="-4575">
                <a:latin typeface="Times New Roman"/>
                <a:cs typeface="Times New Roman"/>
              </a:rPr>
              <a:t>ж</a:t>
            </a:r>
            <a:r>
              <a:rPr dirty="0" baseline="62500" sz="2400" spc="-615" b="1">
                <a:latin typeface="Arial"/>
                <a:cs typeface="Arial"/>
              </a:rPr>
              <a:t>®</a:t>
            </a:r>
            <a:r>
              <a:rPr dirty="0" baseline="62500" sz="2400" b="1">
                <a:latin typeface="Arial"/>
                <a:cs typeface="Arial"/>
              </a:rPr>
              <a:t>	</a:t>
            </a:r>
            <a:r>
              <a:rPr dirty="0" sz="1900" spc="30" b="1">
                <a:latin typeface="Times New Roman"/>
                <a:cs typeface="Times New Roman"/>
              </a:rPr>
              <a:t>О</a:t>
            </a:r>
            <a:r>
              <a:rPr dirty="0" sz="1900" spc="20" b="1">
                <a:latin typeface="Times New Roman"/>
                <a:cs typeface="Times New Roman"/>
              </a:rPr>
              <a:t>Т</a:t>
            </a:r>
            <a:r>
              <a:rPr dirty="0" sz="1900" spc="20" b="1">
                <a:latin typeface="Times New Roman"/>
                <a:cs typeface="Times New Roman"/>
              </a:rPr>
              <a:t>К</a:t>
            </a:r>
            <a:r>
              <a:rPr dirty="0" sz="1900" spc="15" b="1">
                <a:latin typeface="Times New Roman"/>
                <a:cs typeface="Times New Roman"/>
              </a:rPr>
              <a:t>Р</a:t>
            </a:r>
            <a:r>
              <a:rPr dirty="0" sz="1900" spc="30" b="1">
                <a:latin typeface="Times New Roman"/>
                <a:cs typeface="Times New Roman"/>
              </a:rPr>
              <a:t>Ы</a:t>
            </a:r>
            <a:r>
              <a:rPr dirty="0" sz="1900" spc="20" b="1">
                <a:latin typeface="Times New Roman"/>
                <a:cs typeface="Times New Roman"/>
              </a:rPr>
              <a:t>Т</a:t>
            </a:r>
            <a:r>
              <a:rPr dirty="0" sz="1900" spc="30" b="1">
                <a:latin typeface="Times New Roman"/>
                <a:cs typeface="Times New Roman"/>
              </a:rPr>
              <a:t>О</a:t>
            </a:r>
            <a:r>
              <a:rPr dirty="0" sz="1900" b="1">
                <a:latin typeface="Times New Roman"/>
                <a:cs typeface="Times New Roman"/>
              </a:rPr>
              <a:t>Е</a:t>
            </a:r>
            <a:r>
              <a:rPr dirty="0" sz="1900" spc="100" b="1">
                <a:latin typeface="Times New Roman"/>
                <a:cs typeface="Times New Roman"/>
              </a:rPr>
              <a:t> </a:t>
            </a:r>
            <a:r>
              <a:rPr dirty="0" sz="1900" spc="35" b="1">
                <a:latin typeface="Times New Roman"/>
                <a:cs typeface="Times New Roman"/>
              </a:rPr>
              <a:t>АК</a:t>
            </a:r>
            <a:r>
              <a:rPr dirty="0" sz="1900" spc="40" b="1">
                <a:latin typeface="Times New Roman"/>
                <a:cs typeface="Times New Roman"/>
              </a:rPr>
              <a:t>Ц</a:t>
            </a:r>
            <a:r>
              <a:rPr dirty="0" sz="1900" spc="35" b="1">
                <a:latin typeface="Times New Roman"/>
                <a:cs typeface="Times New Roman"/>
              </a:rPr>
              <a:t>И</a:t>
            </a:r>
            <a:r>
              <a:rPr dirty="0" sz="1900" spc="40" b="1">
                <a:latin typeface="Times New Roman"/>
                <a:cs typeface="Times New Roman"/>
              </a:rPr>
              <a:t>О</a:t>
            </a:r>
            <a:r>
              <a:rPr dirty="0" sz="1900" spc="35" b="1">
                <a:latin typeface="Times New Roman"/>
                <a:cs typeface="Times New Roman"/>
              </a:rPr>
              <a:t>НЕ</a:t>
            </a:r>
            <a:r>
              <a:rPr dirty="0" sz="1900" spc="30" b="1">
                <a:latin typeface="Times New Roman"/>
                <a:cs typeface="Times New Roman"/>
              </a:rPr>
              <a:t>Р</a:t>
            </a:r>
            <a:r>
              <a:rPr dirty="0" sz="1900" spc="35" b="1">
                <a:latin typeface="Times New Roman"/>
                <a:cs typeface="Times New Roman"/>
              </a:rPr>
              <a:t>Н</a:t>
            </a:r>
            <a:r>
              <a:rPr dirty="0" sz="1900" spc="40" b="1">
                <a:latin typeface="Times New Roman"/>
                <a:cs typeface="Times New Roman"/>
              </a:rPr>
              <a:t>О</a:t>
            </a:r>
            <a:r>
              <a:rPr dirty="0" sz="1900" b="1">
                <a:latin typeface="Times New Roman"/>
                <a:cs typeface="Times New Roman"/>
              </a:rPr>
              <a:t>Е	</a:t>
            </a:r>
            <a:r>
              <a:rPr dirty="0" baseline="41666" sz="1800" spc="-562">
                <a:latin typeface="Arial"/>
                <a:cs typeface="Arial"/>
              </a:rPr>
              <a:t>T</a:t>
            </a:r>
            <a:r>
              <a:rPr dirty="0" baseline="41666" sz="1800" spc="-577">
                <a:latin typeface="Arial"/>
                <a:cs typeface="Arial"/>
              </a:rPr>
              <a:t>U</a:t>
            </a:r>
            <a:r>
              <a:rPr dirty="0" baseline="41666" sz="1800" spc="-487">
                <a:latin typeface="Arial"/>
                <a:cs typeface="Arial"/>
              </a:rPr>
              <a:t>V</a:t>
            </a:r>
            <a:r>
              <a:rPr dirty="0" baseline="41666" sz="1800">
                <a:latin typeface="Arial"/>
                <a:cs typeface="Arial"/>
              </a:rPr>
              <a:t> </a:t>
            </a:r>
            <a:r>
              <a:rPr dirty="0" baseline="41666" sz="1800" spc="-150">
                <a:latin typeface="Arial"/>
                <a:cs typeface="Arial"/>
              </a:rPr>
              <a:t> </a:t>
            </a:r>
            <a:r>
              <a:rPr dirty="0" baseline="41666" sz="1800" spc="-209">
                <a:latin typeface="Arial"/>
                <a:cs typeface="Arial"/>
              </a:rPr>
              <a:t>|</a:t>
            </a:r>
            <a:r>
              <a:rPr dirty="0" baseline="41666" sz="1800">
                <a:latin typeface="Arial"/>
                <a:cs typeface="Arial"/>
              </a:rPr>
              <a:t>	</a:t>
            </a:r>
            <a:r>
              <a:rPr dirty="0" baseline="41666" sz="1800" spc="-359">
                <a:latin typeface="Arial"/>
                <a:cs typeface="Arial"/>
              </a:rPr>
              <a:t>I</a:t>
            </a:r>
            <a:r>
              <a:rPr dirty="0" baseline="41666" sz="1800" spc="-869">
                <a:latin typeface="Arial"/>
                <a:cs typeface="Arial"/>
              </a:rPr>
              <a:t>S</a:t>
            </a:r>
            <a:r>
              <a:rPr dirty="0" baseline="41666" sz="1800" spc="-817">
                <a:latin typeface="Arial"/>
                <a:cs typeface="Arial"/>
              </a:rPr>
              <a:t>O</a:t>
            </a:r>
            <a:r>
              <a:rPr dirty="0" baseline="41666" sz="1800" spc="-690">
                <a:latin typeface="Arial"/>
                <a:cs typeface="Arial"/>
              </a:rPr>
              <a:t>90</a:t>
            </a:r>
            <a:r>
              <a:rPr dirty="0" baseline="41666" sz="1800" spc="-697">
                <a:latin typeface="Arial"/>
                <a:cs typeface="Arial"/>
              </a:rPr>
              <a:t>0</a:t>
            </a:r>
            <a:r>
              <a:rPr dirty="0" baseline="41666" sz="1800" spc="-690">
                <a:latin typeface="Arial"/>
                <a:cs typeface="Arial"/>
              </a:rPr>
              <a:t>1</a:t>
            </a:r>
            <a:r>
              <a:rPr dirty="0" baseline="41666" sz="1800" spc="-367">
                <a:latin typeface="Arial"/>
                <a:cs typeface="Arial"/>
              </a:rPr>
              <a:t>:</a:t>
            </a:r>
            <a:r>
              <a:rPr dirty="0" baseline="41666" sz="1800" spc="-697">
                <a:latin typeface="Arial"/>
                <a:cs typeface="Arial"/>
              </a:rPr>
              <a:t>2</a:t>
            </a:r>
            <a:r>
              <a:rPr dirty="0" baseline="41666" sz="1800" spc="-690">
                <a:latin typeface="Arial"/>
                <a:cs typeface="Arial"/>
              </a:rPr>
              <a:t>0</a:t>
            </a:r>
            <a:r>
              <a:rPr dirty="0" baseline="41666" sz="1800" spc="-697">
                <a:latin typeface="Arial"/>
                <a:cs typeface="Arial"/>
              </a:rPr>
              <a:t>0</a:t>
            </a:r>
            <a:r>
              <a:rPr dirty="0" baseline="41666" sz="1800" spc="-345">
                <a:latin typeface="Arial"/>
                <a:cs typeface="Arial"/>
              </a:rPr>
              <a:t>0</a:t>
            </a:r>
            <a:endParaRPr baseline="41666" sz="1800">
              <a:latin typeface="Arial"/>
              <a:cs typeface="Arial"/>
            </a:endParaRPr>
          </a:p>
          <a:p>
            <a:pPr algn="r" marR="71120">
              <a:lnSpc>
                <a:spcPts val="720"/>
              </a:lnSpc>
            </a:pPr>
            <a:r>
              <a:rPr dirty="0" sz="750">
                <a:latin typeface="Times New Roman"/>
                <a:cs typeface="Times New Roman"/>
              </a:rPr>
              <a:t>'</a:t>
            </a:r>
            <a:r>
              <a:rPr dirty="0" sz="750" spc="70">
                <a:latin typeface="Times New Roman"/>
                <a:cs typeface="Times New Roman"/>
              </a:rPr>
              <a:t> </a:t>
            </a:r>
            <a:r>
              <a:rPr dirty="0" sz="750">
                <a:latin typeface="Times New Roman"/>
                <a:cs typeface="Times New Roman"/>
              </a:rPr>
              <a:t>Д   </a:t>
            </a:r>
            <a:r>
              <a:rPr dirty="0" sz="750" spc="-65">
                <a:latin typeface="Times New Roman"/>
                <a:cs typeface="Times New Roman"/>
              </a:rPr>
              <a:t> </a:t>
            </a:r>
            <a:r>
              <a:rPr dirty="0" sz="750">
                <a:latin typeface="Times New Roman"/>
                <a:cs typeface="Times New Roman"/>
              </a:rPr>
              <a:t>Ч    </a:t>
            </a:r>
            <a:r>
              <a:rPr dirty="0" sz="750" spc="45">
                <a:latin typeface="Times New Roman"/>
                <a:cs typeface="Times New Roman"/>
              </a:rPr>
              <a:t> </a:t>
            </a:r>
            <a:r>
              <a:rPr dirty="0" sz="400" spc="-75" b="1" i="1">
                <a:latin typeface="Arial"/>
                <a:cs typeface="Arial"/>
              </a:rPr>
              <a:t>«</a:t>
            </a:r>
            <a:r>
              <a:rPr dirty="0" sz="400" spc="30" b="1" i="1">
                <a:latin typeface="Arial"/>
                <a:cs typeface="Arial"/>
              </a:rPr>
              <a:t> </a:t>
            </a:r>
            <a:r>
              <a:rPr dirty="0" sz="400" spc="-15" b="1" i="1">
                <a:latin typeface="Arial"/>
                <a:cs typeface="Arial"/>
              </a:rPr>
              <a:t>с</a:t>
            </a:r>
            <a:r>
              <a:rPr dirty="0" sz="400" b="1" i="1">
                <a:latin typeface="Arial"/>
                <a:cs typeface="Arial"/>
              </a:rPr>
              <a:t> </a:t>
            </a:r>
            <a:r>
              <a:rPr dirty="0" sz="400" spc="-5" b="1" i="1">
                <a:latin typeface="Arial"/>
                <a:cs typeface="Arial"/>
              </a:rPr>
              <a:t> </a:t>
            </a:r>
            <a:r>
              <a:rPr dirty="0" sz="400" spc="-15" b="1" i="1">
                <a:latin typeface="Arial"/>
                <a:cs typeface="Arial"/>
              </a:rPr>
              <a:t>с</a:t>
            </a:r>
            <a:r>
              <a:rPr dirty="0" sz="400" spc="15" b="1" i="1">
                <a:latin typeface="Arial"/>
                <a:cs typeface="Arial"/>
              </a:rPr>
              <a:t> </a:t>
            </a:r>
            <a:r>
              <a:rPr dirty="0" sz="1200" spc="-640">
                <a:latin typeface="Times New Roman"/>
                <a:cs typeface="Times New Roman"/>
              </a:rPr>
              <a:t>T</a:t>
            </a:r>
            <a:r>
              <a:rPr dirty="0" sz="400" spc="-5" b="1" i="1">
                <a:latin typeface="Arial"/>
                <a:cs typeface="Arial"/>
              </a:rPr>
              <a:t>.</a:t>
            </a:r>
            <a:r>
              <a:rPr dirty="0" sz="400" spc="-10" b="1" i="1">
                <a:latin typeface="Arial"/>
                <a:cs typeface="Arial"/>
              </a:rPr>
              <a:t> </a:t>
            </a:r>
            <a:r>
              <a:rPr dirty="0" sz="400" spc="-254" b="1" i="1">
                <a:latin typeface="Arial"/>
                <a:cs typeface="Arial"/>
              </a:rPr>
              <a:t>—</a:t>
            </a:r>
            <a:r>
              <a:rPr dirty="0" sz="1200" spc="-350">
                <a:latin typeface="Times New Roman"/>
                <a:cs typeface="Times New Roman"/>
              </a:rPr>
              <a:t>W</a:t>
            </a:r>
            <a:r>
              <a:rPr dirty="0" sz="400" spc="-25" b="1" i="1">
                <a:latin typeface="Arial"/>
                <a:cs typeface="Arial"/>
              </a:rPr>
              <a:t>-</a:t>
            </a:r>
            <a:r>
              <a:rPr dirty="0" sz="400" spc="-65" b="1" i="1">
                <a:latin typeface="Arial"/>
                <a:cs typeface="Arial"/>
              </a:rPr>
              <a:t> </a:t>
            </a:r>
            <a:r>
              <a:rPr dirty="0" sz="400" spc="-25" b="1" i="1">
                <a:latin typeface="Arial"/>
                <a:cs typeface="Arial"/>
              </a:rPr>
              <a:t>у</a:t>
            </a:r>
            <a:r>
              <a:rPr dirty="0" sz="400" spc="-35" b="1" i="1">
                <a:latin typeface="Arial"/>
                <a:cs typeface="Arial"/>
              </a:rPr>
              <a:t> </a:t>
            </a:r>
            <a:r>
              <a:rPr dirty="0" sz="400" spc="-25" b="1" i="1">
                <a:latin typeface="Arial"/>
                <a:cs typeface="Arial"/>
              </a:rPr>
              <a:t>у</a:t>
            </a:r>
            <a:endParaRPr sz="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00">
              <a:latin typeface="Times New Roman"/>
              <a:cs typeface="Times New Roman"/>
            </a:endParaRPr>
          </a:p>
          <a:p>
            <a:pPr algn="r" marR="38735">
              <a:lnSpc>
                <a:spcPts val="475"/>
              </a:lnSpc>
            </a:pPr>
            <a:r>
              <a:rPr dirty="0" sz="400" spc="-15">
                <a:latin typeface="Times New Roman"/>
                <a:cs typeface="Times New Roman"/>
              </a:rPr>
              <a:t>tllV </a:t>
            </a:r>
            <a:r>
              <a:rPr dirty="0" sz="400" spc="-25">
                <a:latin typeface="Times New Roman"/>
                <a:cs typeface="Times New Roman"/>
              </a:rPr>
              <a:t>Rbinlrad</a:t>
            </a:r>
            <a:r>
              <a:rPr dirty="0" sz="400" spc="-85">
                <a:latin typeface="Times New Roman"/>
                <a:cs typeface="Times New Roman"/>
              </a:rPr>
              <a:t> </a:t>
            </a:r>
            <a:r>
              <a:rPr dirty="0" sz="400" spc="-40">
                <a:latin typeface="Times New Roman"/>
                <a:cs typeface="Times New Roman"/>
              </a:rPr>
              <a:t>InlerCerl</a:t>
            </a:r>
            <a:endParaRPr sz="400">
              <a:latin typeface="Times New Roman"/>
              <a:cs typeface="Times New Roman"/>
            </a:endParaRPr>
          </a:p>
          <a:p>
            <a:pPr algn="ctr" marR="179070">
              <a:lnSpc>
                <a:spcPts val="2200"/>
              </a:lnSpc>
            </a:pPr>
            <a:r>
              <a:rPr dirty="0" sz="1900" spc="25" b="1">
                <a:latin typeface="Times New Roman"/>
                <a:cs typeface="Times New Roman"/>
              </a:rPr>
              <a:t>ОБЩЕСТВО</a:t>
            </a:r>
            <a:endParaRPr sz="1900">
              <a:latin typeface="Times New Roman"/>
              <a:cs typeface="Times New Roman"/>
            </a:endParaRPr>
          </a:p>
          <a:p>
            <a:pPr algn="r">
              <a:lnSpc>
                <a:spcPts val="2205"/>
              </a:lnSpc>
              <a:tabLst>
                <a:tab pos="4102735" algn="l"/>
              </a:tabLst>
            </a:pPr>
            <a:r>
              <a:rPr dirty="0" sz="1900" spc="25" b="1">
                <a:latin typeface="Times New Roman"/>
                <a:cs typeface="Times New Roman"/>
              </a:rPr>
              <a:t>«ФУНДАМЕНТПРОЕКТ»	</a:t>
            </a:r>
            <a:r>
              <a:rPr dirty="0" baseline="41666" sz="600" spc="-67">
                <a:latin typeface="Times New Roman"/>
                <a:cs typeface="Times New Roman"/>
              </a:rPr>
              <a:t>Г</a:t>
            </a:r>
            <a:r>
              <a:rPr dirty="0" baseline="41666" sz="600" spc="-67">
                <a:latin typeface="Arial"/>
                <a:cs typeface="Arial"/>
              </a:rPr>
              <a:t>11</a:t>
            </a:r>
            <a:r>
              <a:rPr dirty="0" baseline="41666" sz="600" spc="-67">
                <a:latin typeface="Times New Roman"/>
                <a:cs typeface="Times New Roman"/>
              </a:rPr>
              <a:t>НГ</a:t>
            </a:r>
            <a:r>
              <a:rPr dirty="0" baseline="41666" sz="600" spc="-67">
                <a:latin typeface="Arial"/>
                <a:cs typeface="Arial"/>
              </a:rPr>
              <a:t>1 </a:t>
            </a:r>
            <a:r>
              <a:rPr dirty="0" baseline="41666" sz="600">
                <a:latin typeface="Times New Roman"/>
                <a:cs typeface="Times New Roman"/>
              </a:rPr>
              <a:t>Я</a:t>
            </a:r>
            <a:r>
              <a:rPr dirty="0" baseline="41666" sz="600" spc="-142">
                <a:latin typeface="Times New Roman"/>
                <a:cs typeface="Times New Roman"/>
              </a:rPr>
              <a:t> </a:t>
            </a:r>
            <a:r>
              <a:rPr dirty="0" baseline="41666" sz="600" spc="-15">
                <a:latin typeface="Times New Roman"/>
                <a:cs typeface="Times New Roman"/>
              </a:rPr>
              <a:t>IАНИЛИН</a:t>
            </a:r>
            <a:endParaRPr baseline="41666"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 algn="ctr" marL="760730" marR="1172210" indent="24765">
              <a:lnSpc>
                <a:spcPct val="93000"/>
              </a:lnSpc>
              <a:spcBef>
                <a:spcPts val="1475"/>
              </a:spcBef>
            </a:pPr>
            <a:r>
              <a:rPr dirty="0" sz="2200" spc="-30" b="1">
                <a:latin typeface="Arial"/>
                <a:cs typeface="Arial"/>
              </a:rPr>
              <a:t>Методика </a:t>
            </a:r>
            <a:r>
              <a:rPr dirty="0" sz="2200" spc="-35" b="1">
                <a:latin typeface="Arial"/>
                <a:cs typeface="Arial"/>
              </a:rPr>
              <a:t>расчета  </a:t>
            </a:r>
            <a:r>
              <a:rPr dirty="0" sz="1800" spc="-10" b="1">
                <a:latin typeface="Arial"/>
                <a:cs typeface="Arial"/>
              </a:rPr>
              <a:t>железобетонных </a:t>
            </a:r>
            <a:r>
              <a:rPr dirty="0" sz="1800" spc="-30" b="1">
                <a:latin typeface="Arial"/>
                <a:cs typeface="Arial"/>
              </a:rPr>
              <a:t>свай </a:t>
            </a:r>
            <a:r>
              <a:rPr dirty="0" sz="1800" b="1">
                <a:latin typeface="Arial"/>
                <a:cs typeface="Arial"/>
              </a:rPr>
              <a:t>с </a:t>
            </a:r>
            <a:r>
              <a:rPr dirty="0" sz="1800" spc="-35" b="1">
                <a:latin typeface="Arial"/>
                <a:cs typeface="Arial"/>
              </a:rPr>
              <a:t>оболочкой  </a:t>
            </a:r>
            <a:r>
              <a:rPr dirty="0" sz="1800" spc="-20" b="1">
                <a:latin typeface="Arial"/>
                <a:cs typeface="Arial"/>
              </a:rPr>
              <a:t>противопучинной ОСПТ «Reline»  </a:t>
            </a:r>
            <a:r>
              <a:rPr dirty="0" sz="1800" spc="-35" b="1">
                <a:latin typeface="Arial"/>
                <a:cs typeface="Arial"/>
              </a:rPr>
              <a:t>по </a:t>
            </a:r>
            <a:r>
              <a:rPr dirty="0" sz="1800" b="1">
                <a:latin typeface="Arial"/>
                <a:cs typeface="Arial"/>
              </a:rPr>
              <a:t>ТУ</a:t>
            </a:r>
            <a:r>
              <a:rPr dirty="0" sz="1800" spc="-5" b="1">
                <a:latin typeface="Arial"/>
                <a:cs typeface="Arial"/>
              </a:rPr>
              <a:t> 2247-007-75457705-2014</a:t>
            </a:r>
            <a:endParaRPr sz="1800">
              <a:latin typeface="Arial"/>
              <a:cs typeface="Arial"/>
            </a:endParaRPr>
          </a:p>
          <a:p>
            <a:pPr algn="ctr" marR="395605">
              <a:lnSpc>
                <a:spcPts val="2039"/>
              </a:lnSpc>
            </a:pPr>
            <a:r>
              <a:rPr dirty="0" sz="1800" spc="-40" b="1">
                <a:latin typeface="Arial"/>
                <a:cs typeface="Arial"/>
              </a:rPr>
              <a:t>на </a:t>
            </a:r>
            <a:r>
              <a:rPr dirty="0" sz="1800" spc="-20" b="1">
                <a:latin typeface="Arial"/>
                <a:cs typeface="Arial"/>
              </a:rPr>
              <a:t>воздействие </a:t>
            </a:r>
            <a:r>
              <a:rPr dirty="0" sz="1800" spc="-40" b="1">
                <a:latin typeface="Arial"/>
                <a:cs typeface="Arial"/>
              </a:rPr>
              <a:t>сил </a:t>
            </a:r>
            <a:r>
              <a:rPr dirty="0" sz="1800" spc="-25" b="1">
                <a:latin typeface="Arial"/>
                <a:cs typeface="Arial"/>
              </a:rPr>
              <a:t>морозного</a:t>
            </a:r>
            <a:r>
              <a:rPr dirty="0" sz="1800" spc="45" b="1">
                <a:latin typeface="Arial"/>
                <a:cs typeface="Arial"/>
              </a:rPr>
              <a:t> </a:t>
            </a:r>
            <a:r>
              <a:rPr dirty="0" sz="1800" spc="-30" b="1">
                <a:latin typeface="Arial"/>
                <a:cs typeface="Arial"/>
              </a:rPr>
              <a:t>пучения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600">
              <a:latin typeface="Times New Roman"/>
              <a:cs typeface="Times New Roman"/>
            </a:endParaRPr>
          </a:p>
          <a:p>
            <a:pPr algn="ctr" marR="220979">
              <a:lnSpc>
                <a:spcPct val="100000"/>
              </a:lnSpc>
              <a:tabLst>
                <a:tab pos="4147185" algn="l"/>
              </a:tabLst>
            </a:pPr>
            <a:r>
              <a:rPr dirty="0" sz="1300" spc="-25" b="1">
                <a:latin typeface="Times New Roman"/>
                <a:cs typeface="Times New Roman"/>
              </a:rPr>
              <a:t>Генеральный</a:t>
            </a:r>
            <a:r>
              <a:rPr dirty="0" sz="1300" spc="-5" b="1">
                <a:latin typeface="Times New Roman"/>
                <a:cs typeface="Times New Roman"/>
              </a:rPr>
              <a:t> </a:t>
            </a:r>
            <a:r>
              <a:rPr dirty="0" sz="1300" spc="-10" b="1">
                <a:latin typeface="Times New Roman"/>
                <a:cs typeface="Times New Roman"/>
              </a:rPr>
              <a:t>директор	</a:t>
            </a:r>
            <a:r>
              <a:rPr dirty="0" sz="1300" spc="10" b="1">
                <a:latin typeface="Times New Roman"/>
                <a:cs typeface="Times New Roman"/>
              </a:rPr>
              <a:t>М.А.</a:t>
            </a:r>
            <a:r>
              <a:rPr dirty="0" sz="1300" spc="105" b="1">
                <a:latin typeface="Times New Roman"/>
                <a:cs typeface="Times New Roman"/>
              </a:rPr>
              <a:t> </a:t>
            </a:r>
            <a:r>
              <a:rPr dirty="0" sz="1300" spc="-15" b="1">
                <a:latin typeface="Times New Roman"/>
                <a:cs typeface="Times New Roman"/>
              </a:rPr>
              <a:t>Минкин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00">
              <a:latin typeface="Times New Roman"/>
              <a:cs typeface="Times New Roman"/>
            </a:endParaRPr>
          </a:p>
          <a:p>
            <a:pPr algn="ctr" marR="394970">
              <a:lnSpc>
                <a:spcPct val="100000"/>
              </a:lnSpc>
            </a:pPr>
            <a:r>
              <a:rPr dirty="0" sz="1200" spc="-5" b="1">
                <a:latin typeface="Times New Roman"/>
                <a:cs typeface="Times New Roman"/>
              </a:rPr>
              <a:t>Москва, </a:t>
            </a:r>
            <a:r>
              <a:rPr dirty="0" sz="1200" b="1">
                <a:latin typeface="Times New Roman"/>
                <a:cs typeface="Times New Roman"/>
              </a:rPr>
              <a:t>2016</a:t>
            </a:r>
            <a:r>
              <a:rPr dirty="0" sz="1200" spc="25" b="1">
                <a:latin typeface="Times New Roman"/>
                <a:cs typeface="Times New Roman"/>
              </a:rPr>
              <a:t> </a:t>
            </a:r>
            <a:r>
              <a:rPr dirty="0" sz="1200" spc="-70" b="1">
                <a:latin typeface="Times New Roman"/>
                <a:cs typeface="Times New Roman"/>
              </a:rPr>
              <a:t>г.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5535" y="146265"/>
            <a:ext cx="6709104" cy="96687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7709" y="352766"/>
            <a:ext cx="6198870" cy="996569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999490" indent="353060">
              <a:lnSpc>
                <a:spcPts val="1040"/>
              </a:lnSpc>
              <a:spcBef>
                <a:spcPts val="130"/>
              </a:spcBef>
              <a:tabLst>
                <a:tab pos="6080125" algn="l"/>
              </a:tabLst>
            </a:pPr>
            <a:r>
              <a:rPr dirty="0" baseline="2777" sz="1500" spc="-7">
                <a:latin typeface="Times New Roman"/>
                <a:cs typeface="Times New Roman"/>
              </a:rPr>
              <a:t>Метод</a:t>
            </a:r>
            <a:r>
              <a:rPr dirty="0" baseline="2777" sz="1500" spc="-30">
                <a:latin typeface="Times New Roman"/>
                <a:cs typeface="Times New Roman"/>
              </a:rPr>
              <a:t>и</a:t>
            </a:r>
            <a:r>
              <a:rPr dirty="0" baseline="2777" sz="1500">
                <a:latin typeface="Times New Roman"/>
                <a:cs typeface="Times New Roman"/>
              </a:rPr>
              <a:t>ка</a:t>
            </a:r>
            <a:r>
              <a:rPr dirty="0" baseline="2777" sz="1500" spc="-89">
                <a:latin typeface="Times New Roman"/>
                <a:cs typeface="Times New Roman"/>
              </a:rPr>
              <a:t> </a:t>
            </a:r>
            <a:r>
              <a:rPr dirty="0" baseline="2777" sz="1500" spc="22">
                <a:latin typeface="Times New Roman"/>
                <a:cs typeface="Times New Roman"/>
              </a:rPr>
              <a:t>р</a:t>
            </a:r>
            <a:r>
              <a:rPr dirty="0" baseline="2777" sz="1500">
                <a:latin typeface="Times New Roman"/>
                <a:cs typeface="Times New Roman"/>
              </a:rPr>
              <a:t>а</a:t>
            </a:r>
            <a:r>
              <a:rPr dirty="0" baseline="2777" sz="1500" spc="15">
                <a:latin typeface="Times New Roman"/>
                <a:cs typeface="Times New Roman"/>
              </a:rPr>
              <a:t>с</a:t>
            </a:r>
            <a:r>
              <a:rPr dirty="0" baseline="2777" sz="1500">
                <a:latin typeface="Times New Roman"/>
                <a:cs typeface="Times New Roman"/>
              </a:rPr>
              <a:t>ч</a:t>
            </a:r>
            <a:r>
              <a:rPr dirty="0" baseline="2777" sz="1500" spc="15">
                <a:latin typeface="Times New Roman"/>
                <a:cs typeface="Times New Roman"/>
              </a:rPr>
              <a:t>е</a:t>
            </a:r>
            <a:r>
              <a:rPr dirty="0" baseline="2777" sz="1500">
                <a:latin typeface="Times New Roman"/>
                <a:cs typeface="Times New Roman"/>
              </a:rPr>
              <a:t>та</a:t>
            </a:r>
            <a:r>
              <a:rPr dirty="0" baseline="2777" sz="1500" spc="-44">
                <a:latin typeface="Times New Roman"/>
                <a:cs typeface="Times New Roman"/>
              </a:rPr>
              <a:t> </a:t>
            </a:r>
            <a:r>
              <a:rPr dirty="0" baseline="2777" sz="1500">
                <a:latin typeface="Times New Roman"/>
                <a:cs typeface="Times New Roman"/>
              </a:rPr>
              <a:t>же</a:t>
            </a:r>
            <a:r>
              <a:rPr dirty="0" baseline="2777" sz="1500" spc="-22">
                <a:latin typeface="Times New Roman"/>
                <a:cs typeface="Times New Roman"/>
              </a:rPr>
              <a:t>л</a:t>
            </a:r>
            <a:r>
              <a:rPr dirty="0" baseline="2777" sz="1500">
                <a:latin typeface="Times New Roman"/>
                <a:cs typeface="Times New Roman"/>
              </a:rPr>
              <a:t>езо</a:t>
            </a:r>
            <a:r>
              <a:rPr dirty="0" baseline="2777" sz="1500" spc="-22">
                <a:latin typeface="Times New Roman"/>
                <a:cs typeface="Times New Roman"/>
              </a:rPr>
              <a:t>б</a:t>
            </a:r>
            <a:r>
              <a:rPr dirty="0" baseline="2777" sz="1500">
                <a:latin typeface="Times New Roman"/>
                <a:cs typeface="Times New Roman"/>
              </a:rPr>
              <a:t>етонных</a:t>
            </a:r>
            <a:r>
              <a:rPr dirty="0" baseline="2777" sz="1500" spc="22">
                <a:latin typeface="Times New Roman"/>
                <a:cs typeface="Times New Roman"/>
              </a:rPr>
              <a:t> </a:t>
            </a:r>
            <a:r>
              <a:rPr dirty="0" baseline="2777" sz="1500" spc="-7">
                <a:latin typeface="Times New Roman"/>
                <a:cs typeface="Times New Roman"/>
              </a:rPr>
              <a:t>с</a:t>
            </a:r>
            <a:r>
              <a:rPr dirty="0" baseline="2777" sz="1500" spc="-37">
                <a:latin typeface="Times New Roman"/>
                <a:cs typeface="Times New Roman"/>
              </a:rPr>
              <a:t>в</a:t>
            </a:r>
            <a:r>
              <a:rPr dirty="0" baseline="2777" sz="1500" spc="-7">
                <a:latin typeface="Times New Roman"/>
                <a:cs typeface="Times New Roman"/>
              </a:rPr>
              <a:t>ай</a:t>
            </a:r>
            <a:r>
              <a:rPr dirty="0" baseline="2777" sz="1500" spc="-30">
                <a:latin typeface="Times New Roman"/>
                <a:cs typeface="Times New Roman"/>
              </a:rPr>
              <a:t> </a:t>
            </a:r>
            <a:r>
              <a:rPr dirty="0" baseline="2777" sz="1500">
                <a:latin typeface="Times New Roman"/>
                <a:cs typeface="Times New Roman"/>
              </a:rPr>
              <a:t>с </a:t>
            </a:r>
            <a:r>
              <a:rPr dirty="0" baseline="2777" sz="1500" spc="-22">
                <a:latin typeface="Times New Roman"/>
                <a:cs typeface="Times New Roman"/>
              </a:rPr>
              <a:t>обо</a:t>
            </a:r>
            <a:r>
              <a:rPr dirty="0" baseline="2777" sz="1500">
                <a:latin typeface="Times New Roman"/>
                <a:cs typeface="Times New Roman"/>
              </a:rPr>
              <a:t>л</a:t>
            </a:r>
            <a:r>
              <a:rPr dirty="0" baseline="2777" sz="1500" spc="-30">
                <a:latin typeface="Times New Roman"/>
                <a:cs typeface="Times New Roman"/>
              </a:rPr>
              <a:t>о</a:t>
            </a:r>
            <a:r>
              <a:rPr dirty="0" baseline="2777" sz="1500" spc="-22">
                <a:latin typeface="Times New Roman"/>
                <a:cs typeface="Times New Roman"/>
              </a:rPr>
              <a:t>чк</a:t>
            </a:r>
            <a:r>
              <a:rPr dirty="0" baseline="2777" sz="1500" spc="-7">
                <a:latin typeface="Times New Roman"/>
                <a:cs typeface="Times New Roman"/>
              </a:rPr>
              <a:t>ой</a:t>
            </a:r>
            <a:r>
              <a:rPr dirty="0" baseline="2777" sz="1500">
                <a:latin typeface="Times New Roman"/>
                <a:cs typeface="Times New Roman"/>
              </a:rPr>
              <a:t>	</a:t>
            </a:r>
            <a:r>
              <a:rPr dirty="0" sz="1000" spc="-70">
                <a:latin typeface="Times New Roman"/>
                <a:cs typeface="Times New Roman"/>
              </a:rPr>
              <a:t>1</a:t>
            </a:r>
            <a:r>
              <a:rPr dirty="0" sz="1000">
                <a:latin typeface="Times New Roman"/>
                <a:cs typeface="Times New Roman"/>
              </a:rPr>
              <a:t>0  </a:t>
            </a:r>
            <a:r>
              <a:rPr dirty="0" sz="1000" spc="-5">
                <a:latin typeface="Times New Roman"/>
                <a:cs typeface="Times New Roman"/>
              </a:rPr>
              <a:t>противопучинной ОСПТ </a:t>
            </a:r>
            <a:r>
              <a:rPr dirty="0" sz="1000">
                <a:latin typeface="Times New Roman"/>
                <a:cs typeface="Times New Roman"/>
              </a:rPr>
              <a:t>«Reline» </a:t>
            </a:r>
            <a:r>
              <a:rPr dirty="0" sz="1000" spc="-5">
                <a:latin typeface="Times New Roman"/>
                <a:cs typeface="Times New Roman"/>
              </a:rPr>
              <a:t>по </a:t>
            </a:r>
            <a:r>
              <a:rPr dirty="0" sz="1000">
                <a:latin typeface="Times New Roman"/>
                <a:cs typeface="Times New Roman"/>
              </a:rPr>
              <a:t>ТУ</a:t>
            </a:r>
            <a:r>
              <a:rPr dirty="0" sz="1000" spc="2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2247-007-75457705-2014</a:t>
            </a:r>
            <a:endParaRPr sz="1000">
              <a:latin typeface="Times New Roman"/>
              <a:cs typeface="Times New Roman"/>
            </a:endParaRPr>
          </a:p>
          <a:p>
            <a:pPr marL="1728470">
              <a:lnSpc>
                <a:spcPts val="1110"/>
              </a:lnSpc>
            </a:pPr>
            <a:r>
              <a:rPr dirty="0" sz="1000" spc="-5">
                <a:latin typeface="Times New Roman"/>
                <a:cs typeface="Times New Roman"/>
              </a:rPr>
              <a:t>на воздействие </a:t>
            </a:r>
            <a:r>
              <a:rPr dirty="0" sz="1000" spc="-10">
                <a:latin typeface="Times New Roman"/>
                <a:cs typeface="Times New Roman"/>
              </a:rPr>
              <a:t>сил </a:t>
            </a:r>
            <a:r>
              <a:rPr dirty="0" sz="1000" spc="-5">
                <a:latin typeface="Times New Roman"/>
                <a:cs typeface="Times New Roman"/>
              </a:rPr>
              <a:t>морозного</a:t>
            </a:r>
            <a:r>
              <a:rPr dirty="0" sz="1000" spc="2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пучения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50">
              <a:latin typeface="Times New Roman"/>
              <a:cs typeface="Times New Roman"/>
            </a:endParaRPr>
          </a:p>
          <a:p>
            <a:pPr marR="46355" indent="414020">
              <a:lnSpc>
                <a:spcPct val="129900"/>
              </a:lnSpc>
            </a:pPr>
            <a:r>
              <a:rPr dirty="0" sz="1200" b="1" i="1">
                <a:latin typeface="Times New Roman"/>
                <a:cs typeface="Times New Roman"/>
              </a:rPr>
              <a:t>f </a:t>
            </a:r>
            <a:r>
              <a:rPr dirty="0" sz="1200">
                <a:latin typeface="Times New Roman"/>
                <a:cs typeface="Times New Roman"/>
              </a:rPr>
              <a:t>- расчетное </a:t>
            </a:r>
            <a:r>
              <a:rPr dirty="0" sz="1200" spc="-5">
                <a:latin typeface="Times New Roman"/>
                <a:cs typeface="Times New Roman"/>
              </a:rPr>
              <a:t>сопротивление </a:t>
            </a:r>
            <a:r>
              <a:rPr dirty="0" sz="1200" spc="-45">
                <a:latin typeface="Times New Roman"/>
                <a:cs typeface="Times New Roman"/>
              </a:rPr>
              <a:t>г-го </a:t>
            </a:r>
            <a:r>
              <a:rPr dirty="0" sz="1200" spc="-15">
                <a:latin typeface="Times New Roman"/>
                <a:cs typeface="Times New Roman"/>
              </a:rPr>
              <a:t>слоя </a:t>
            </a:r>
            <a:r>
              <a:rPr dirty="0" sz="1200">
                <a:latin typeface="Times New Roman"/>
                <a:cs typeface="Times New Roman"/>
              </a:rPr>
              <a:t>талого грунта сдвигу </a:t>
            </a:r>
            <a:r>
              <a:rPr dirty="0" sz="1200" spc="-10">
                <a:latin typeface="Times New Roman"/>
                <a:cs typeface="Times New Roman"/>
              </a:rPr>
              <a:t>по </a:t>
            </a:r>
            <a:r>
              <a:rPr dirty="0" sz="1200">
                <a:latin typeface="Times New Roman"/>
                <a:cs typeface="Times New Roman"/>
              </a:rPr>
              <a:t>поверхности </a:t>
            </a:r>
            <a:r>
              <a:rPr dirty="0" sz="1200" spc="-20">
                <a:latin typeface="Times New Roman"/>
                <a:cs typeface="Times New Roman"/>
              </a:rPr>
              <a:t>сваи, </a:t>
            </a:r>
            <a:r>
              <a:rPr dirty="0" sz="1200" spc="-15">
                <a:latin typeface="Times New Roman"/>
                <a:cs typeface="Times New Roman"/>
              </a:rPr>
              <a:t>кПа,  </a:t>
            </a:r>
            <a:r>
              <a:rPr dirty="0" sz="1200" spc="-5">
                <a:latin typeface="Times New Roman"/>
                <a:cs typeface="Times New Roman"/>
              </a:rPr>
              <a:t>принимаемое</a:t>
            </a:r>
            <a:r>
              <a:rPr dirty="0" sz="1200" spc="-11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по</a:t>
            </a:r>
            <a:r>
              <a:rPr dirty="0" sz="1200" spc="-1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таблице</a:t>
            </a:r>
            <a:r>
              <a:rPr dirty="0" sz="1200" spc="-114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7.3</a:t>
            </a:r>
            <a:r>
              <a:rPr dirty="0" sz="1200" spc="-7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СП</a:t>
            </a:r>
            <a:r>
              <a:rPr dirty="0" sz="1200" spc="-120">
                <a:latin typeface="Times New Roman"/>
                <a:cs typeface="Times New Roman"/>
              </a:rPr>
              <a:t> </a:t>
            </a:r>
            <a:r>
              <a:rPr dirty="0" sz="1200" spc="-15">
                <a:latin typeface="Times New Roman"/>
                <a:cs typeface="Times New Roman"/>
              </a:rPr>
              <a:t>24.13330.2011:</a:t>
            </a:r>
            <a:endParaRPr sz="1200">
              <a:latin typeface="Times New Roman"/>
              <a:cs typeface="Times New Roman"/>
            </a:endParaRPr>
          </a:p>
          <a:p>
            <a:pPr marL="448309">
              <a:lnSpc>
                <a:spcPct val="100000"/>
              </a:lnSpc>
              <a:spcBef>
                <a:spcPts val="430"/>
              </a:spcBef>
            </a:pPr>
            <a:r>
              <a:rPr dirty="0" sz="1200">
                <a:latin typeface="Times New Roman"/>
                <a:cs typeface="Times New Roman"/>
              </a:rPr>
              <a:t>-</a:t>
            </a:r>
            <a:r>
              <a:rPr dirty="0" sz="1200" spc="-1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для</a:t>
            </a:r>
            <a:r>
              <a:rPr dirty="0" sz="1200" spc="-125">
                <a:latin typeface="Times New Roman"/>
                <a:cs typeface="Times New Roman"/>
              </a:rPr>
              <a:t> </a:t>
            </a:r>
            <a:r>
              <a:rPr dirty="0" sz="1200" spc="-40" b="1" i="1">
                <a:latin typeface="Times New Roman"/>
                <a:cs typeface="Times New Roman"/>
              </a:rPr>
              <a:t>h,</a:t>
            </a:r>
            <a:r>
              <a:rPr dirty="0" sz="1200" spc="-120" b="1" i="1">
                <a:latin typeface="Times New Roman"/>
                <a:cs typeface="Times New Roman"/>
              </a:rPr>
              <a:t> </a:t>
            </a:r>
            <a:r>
              <a:rPr dirty="0" sz="1200" b="1" i="1">
                <a:latin typeface="Times New Roman"/>
                <a:cs typeface="Times New Roman"/>
              </a:rPr>
              <a:t>=</a:t>
            </a:r>
            <a:r>
              <a:rPr dirty="0" sz="1200" spc="-120" b="1" i="1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2,0м</a:t>
            </a:r>
            <a:r>
              <a:rPr dirty="0" sz="1200" spc="-1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на</a:t>
            </a:r>
            <a:r>
              <a:rPr dirty="0" sz="1200" spc="-120">
                <a:latin typeface="Times New Roman"/>
                <a:cs typeface="Times New Roman"/>
              </a:rPr>
              <a:t> </a:t>
            </a:r>
            <a:r>
              <a:rPr dirty="0" sz="1200" spc="-15">
                <a:latin typeface="Times New Roman"/>
                <a:cs typeface="Times New Roman"/>
              </a:rPr>
              <a:t>глубине</a:t>
            </a:r>
            <a:r>
              <a:rPr dirty="0" sz="1200" spc="-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4,5м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/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=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16,5кПа;</a:t>
            </a:r>
            <a:endParaRPr sz="1200">
              <a:latin typeface="Times New Roman"/>
              <a:cs typeface="Times New Roman"/>
            </a:endParaRPr>
          </a:p>
          <a:p>
            <a:pPr marL="447040">
              <a:lnSpc>
                <a:spcPct val="100000"/>
              </a:lnSpc>
              <a:spcBef>
                <a:spcPts val="409"/>
              </a:spcBef>
            </a:pPr>
            <a:r>
              <a:rPr dirty="0" sz="1200">
                <a:latin typeface="Times New Roman"/>
                <a:cs typeface="Times New Roman"/>
              </a:rPr>
              <a:t>-</a:t>
            </a:r>
            <a:r>
              <a:rPr dirty="0" sz="1200" spc="-1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для</a:t>
            </a:r>
            <a:r>
              <a:rPr dirty="0" sz="1200" spc="-125">
                <a:latin typeface="Times New Roman"/>
                <a:cs typeface="Times New Roman"/>
              </a:rPr>
              <a:t> </a:t>
            </a:r>
            <a:r>
              <a:rPr dirty="0" sz="1200" spc="-35" i="1">
                <a:latin typeface="Times New Roman"/>
                <a:cs typeface="Times New Roman"/>
              </a:rPr>
              <a:t>h</a:t>
            </a:r>
            <a:r>
              <a:rPr dirty="0" sz="1150" spc="-35" i="1">
                <a:latin typeface="Times New Roman"/>
                <a:cs typeface="Times New Roman"/>
              </a:rPr>
              <a:t>2</a:t>
            </a:r>
            <a:r>
              <a:rPr dirty="0" sz="1200" spc="-35" b="1" i="1">
                <a:latin typeface="Times New Roman"/>
                <a:cs typeface="Times New Roman"/>
              </a:rPr>
              <a:t>=</a:t>
            </a:r>
            <a:r>
              <a:rPr dirty="0" sz="1200" spc="-125" b="1" i="1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2,0м</a:t>
            </a:r>
            <a:r>
              <a:rPr dirty="0" sz="1200" spc="-1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на</a:t>
            </a:r>
            <a:r>
              <a:rPr dirty="0" sz="1200" spc="-120">
                <a:latin typeface="Times New Roman"/>
                <a:cs typeface="Times New Roman"/>
              </a:rPr>
              <a:t> </a:t>
            </a:r>
            <a:r>
              <a:rPr dirty="0" sz="1200" spc="-15">
                <a:latin typeface="Times New Roman"/>
                <a:cs typeface="Times New Roman"/>
              </a:rPr>
              <a:t>глубине</a:t>
            </a:r>
            <a:r>
              <a:rPr dirty="0" sz="1200" spc="-9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6,5м</a:t>
            </a:r>
            <a:r>
              <a:rPr dirty="0" sz="1200" spc="-70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f</a:t>
            </a:r>
            <a:r>
              <a:rPr dirty="0" sz="1200" spc="-130" i="1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=</a:t>
            </a:r>
            <a:r>
              <a:rPr dirty="0" sz="1200" spc="105" i="1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18,25кПа;</a:t>
            </a:r>
            <a:endParaRPr sz="1200">
              <a:latin typeface="Times New Roman"/>
              <a:cs typeface="Times New Roman"/>
            </a:endParaRPr>
          </a:p>
          <a:p>
            <a:pPr marL="447040">
              <a:lnSpc>
                <a:spcPct val="100000"/>
              </a:lnSpc>
              <a:spcBef>
                <a:spcPts val="430"/>
              </a:spcBef>
            </a:pPr>
            <a:r>
              <a:rPr dirty="0" sz="1200">
                <a:latin typeface="Times New Roman"/>
                <a:cs typeface="Times New Roman"/>
              </a:rPr>
              <a:t>-</a:t>
            </a:r>
            <a:r>
              <a:rPr dirty="0" sz="1200" spc="-1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для</a:t>
            </a:r>
            <a:r>
              <a:rPr dirty="0" sz="1200" spc="-125">
                <a:latin typeface="Times New Roman"/>
                <a:cs typeface="Times New Roman"/>
              </a:rPr>
              <a:t> </a:t>
            </a:r>
            <a:r>
              <a:rPr dirty="0" sz="1200" spc="-65" b="1" i="1">
                <a:latin typeface="Times New Roman"/>
                <a:cs typeface="Times New Roman"/>
              </a:rPr>
              <a:t>h3=</a:t>
            </a:r>
            <a:r>
              <a:rPr dirty="0" sz="1200" spc="-120" b="1" i="1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2,0м</a:t>
            </a:r>
            <a:r>
              <a:rPr dirty="0" sz="1200" spc="-1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на</a:t>
            </a:r>
            <a:r>
              <a:rPr dirty="0" sz="1200" spc="-120">
                <a:latin typeface="Times New Roman"/>
                <a:cs typeface="Times New Roman"/>
              </a:rPr>
              <a:t> </a:t>
            </a:r>
            <a:r>
              <a:rPr dirty="0" sz="1200" spc="-15">
                <a:latin typeface="Times New Roman"/>
                <a:cs typeface="Times New Roman"/>
              </a:rPr>
              <a:t>глубине</a:t>
            </a:r>
            <a:r>
              <a:rPr dirty="0" sz="1200" spc="-7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8,5м</a:t>
            </a:r>
            <a:r>
              <a:rPr dirty="0" sz="1200" spc="-75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f</a:t>
            </a:r>
            <a:r>
              <a:rPr dirty="0" sz="1200" spc="-130" i="1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=</a:t>
            </a:r>
            <a:r>
              <a:rPr dirty="0" sz="1200" spc="100" i="1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19,0кПа;</a:t>
            </a:r>
            <a:endParaRPr sz="1200">
              <a:latin typeface="Times New Roman"/>
              <a:cs typeface="Times New Roman"/>
            </a:endParaRPr>
          </a:p>
          <a:p>
            <a:pPr marL="447040">
              <a:lnSpc>
                <a:spcPct val="100000"/>
              </a:lnSpc>
              <a:spcBef>
                <a:spcPts val="430"/>
              </a:spcBef>
            </a:pPr>
            <a:r>
              <a:rPr dirty="0" sz="1200">
                <a:latin typeface="Times New Roman"/>
                <a:cs typeface="Times New Roman"/>
              </a:rPr>
              <a:t>-</a:t>
            </a:r>
            <a:r>
              <a:rPr dirty="0" sz="1200" spc="-1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для</a:t>
            </a:r>
            <a:r>
              <a:rPr dirty="0" sz="1200" spc="-125">
                <a:latin typeface="Times New Roman"/>
                <a:cs typeface="Times New Roman"/>
              </a:rPr>
              <a:t> </a:t>
            </a:r>
            <a:r>
              <a:rPr dirty="0" sz="1200" spc="-65" b="1" i="1">
                <a:latin typeface="Times New Roman"/>
                <a:cs typeface="Times New Roman"/>
              </a:rPr>
              <a:t>h4</a:t>
            </a:r>
            <a:r>
              <a:rPr dirty="0" sz="1200" spc="-65">
                <a:latin typeface="Times New Roman"/>
                <a:cs typeface="Times New Roman"/>
              </a:rPr>
              <a:t>=</a:t>
            </a:r>
            <a:r>
              <a:rPr dirty="0" sz="1200" spc="-11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2,0м</a:t>
            </a:r>
            <a:r>
              <a:rPr dirty="0" sz="1200" spc="-1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на</a:t>
            </a:r>
            <a:r>
              <a:rPr dirty="0" sz="1200" spc="-120">
                <a:latin typeface="Times New Roman"/>
                <a:cs typeface="Times New Roman"/>
              </a:rPr>
              <a:t> </a:t>
            </a:r>
            <a:r>
              <a:rPr dirty="0" sz="1200" spc="-15">
                <a:latin typeface="Times New Roman"/>
                <a:cs typeface="Times New Roman"/>
              </a:rPr>
              <a:t>глубине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10,5м</a:t>
            </a:r>
            <a:r>
              <a:rPr dirty="0" sz="1200" spc="-90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f</a:t>
            </a:r>
            <a:r>
              <a:rPr dirty="0" sz="1200" spc="-65" i="1">
                <a:latin typeface="Times New Roman"/>
                <a:cs typeface="Times New Roman"/>
              </a:rPr>
              <a:t> </a:t>
            </a:r>
            <a:r>
              <a:rPr dirty="0" sz="1200" spc="-60" i="1">
                <a:latin typeface="Times New Roman"/>
                <a:cs typeface="Times New Roman"/>
              </a:rPr>
              <a:t>4=</a:t>
            </a:r>
            <a:r>
              <a:rPr dirty="0" sz="1200" spc="-145" i="1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19,1кПа;</a:t>
            </a:r>
            <a:endParaRPr sz="1200">
              <a:latin typeface="Times New Roman"/>
              <a:cs typeface="Times New Roman"/>
            </a:endParaRPr>
          </a:p>
          <a:p>
            <a:pPr marL="447040">
              <a:lnSpc>
                <a:spcPct val="100000"/>
              </a:lnSpc>
              <a:spcBef>
                <a:spcPts val="430"/>
              </a:spcBef>
            </a:pPr>
            <a:r>
              <a:rPr dirty="0" sz="1200">
                <a:latin typeface="Times New Roman"/>
                <a:cs typeface="Times New Roman"/>
              </a:rPr>
              <a:t>-</a:t>
            </a:r>
            <a:r>
              <a:rPr dirty="0" sz="1200" spc="-1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для</a:t>
            </a:r>
            <a:r>
              <a:rPr dirty="0" sz="1200" spc="-125">
                <a:latin typeface="Times New Roman"/>
                <a:cs typeface="Times New Roman"/>
              </a:rPr>
              <a:t> </a:t>
            </a:r>
            <a:r>
              <a:rPr dirty="0" sz="1200" spc="-25" b="1" i="1">
                <a:latin typeface="Times New Roman"/>
                <a:cs typeface="Times New Roman"/>
              </a:rPr>
              <a:t>hs</a:t>
            </a:r>
            <a:r>
              <a:rPr dirty="0" sz="1200" spc="-25">
                <a:latin typeface="Times New Roman"/>
                <a:cs typeface="Times New Roman"/>
              </a:rPr>
              <a:t>=</a:t>
            </a:r>
            <a:r>
              <a:rPr dirty="0" sz="1200" spc="-9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0,5м</a:t>
            </a:r>
            <a:r>
              <a:rPr dirty="0" sz="1200" spc="-1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на</a:t>
            </a:r>
            <a:r>
              <a:rPr dirty="0" sz="1200" spc="-120">
                <a:latin typeface="Times New Roman"/>
                <a:cs typeface="Times New Roman"/>
              </a:rPr>
              <a:t> </a:t>
            </a:r>
            <a:r>
              <a:rPr dirty="0" sz="1200" spc="-15">
                <a:latin typeface="Times New Roman"/>
                <a:cs typeface="Times New Roman"/>
              </a:rPr>
              <a:t>глубине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30">
                <a:latin typeface="Times New Roman"/>
                <a:cs typeface="Times New Roman"/>
              </a:rPr>
              <a:t>11,75м</a:t>
            </a:r>
            <a:r>
              <a:rPr dirty="0" sz="1200" spc="-75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f</a:t>
            </a:r>
            <a:r>
              <a:rPr dirty="0" sz="1200" spc="-60" i="1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s=</a:t>
            </a:r>
            <a:r>
              <a:rPr dirty="0" sz="1200" spc="-145" i="1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19,35кПа.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439420">
              <a:lnSpc>
                <a:spcPct val="100000"/>
              </a:lnSpc>
              <a:spcBef>
                <a:spcPts val="815"/>
              </a:spcBef>
            </a:pPr>
            <a:r>
              <a:rPr dirty="0" sz="1200" b="1" i="1">
                <a:latin typeface="Times New Roman"/>
                <a:cs typeface="Times New Roman"/>
              </a:rPr>
              <a:t>F</a:t>
            </a:r>
            <a:r>
              <a:rPr dirty="0" sz="1200" spc="-110" b="1" i="1">
                <a:latin typeface="Times New Roman"/>
                <a:cs typeface="Times New Roman"/>
              </a:rPr>
              <a:t> </a:t>
            </a:r>
            <a:r>
              <a:rPr dirty="0" sz="1200" b="1" i="1">
                <a:latin typeface="Times New Roman"/>
                <a:cs typeface="Times New Roman"/>
              </a:rPr>
              <a:t>j</a:t>
            </a:r>
            <a:r>
              <a:rPr dirty="0" sz="1200" spc="-125" b="1" i="1">
                <a:latin typeface="Times New Roman"/>
                <a:cs typeface="Times New Roman"/>
              </a:rPr>
              <a:t> </a:t>
            </a:r>
            <a:r>
              <a:rPr dirty="0" sz="1200" b="1" i="1">
                <a:latin typeface="Times New Roman"/>
                <a:cs typeface="Times New Roman"/>
              </a:rPr>
              <a:t>=</a:t>
            </a:r>
            <a:r>
              <a:rPr dirty="0" sz="1200" spc="-105" b="1" i="1">
                <a:latin typeface="Times New Roman"/>
                <a:cs typeface="Times New Roman"/>
              </a:rPr>
              <a:t> </a:t>
            </a:r>
            <a:r>
              <a:rPr dirty="0" sz="1200" b="1" i="1">
                <a:latin typeface="Times New Roman"/>
                <a:cs typeface="Times New Roman"/>
              </a:rPr>
              <a:t>l</a:t>
            </a:r>
            <a:r>
              <a:rPr dirty="0" sz="1200" spc="40" b="1" i="1">
                <a:latin typeface="Times New Roman"/>
                <a:cs typeface="Times New Roman"/>
              </a:rPr>
              <a:t> </a:t>
            </a:r>
            <a:r>
              <a:rPr dirty="0" sz="1200" spc="-15">
                <a:latin typeface="Times New Roman"/>
                <a:cs typeface="Times New Roman"/>
              </a:rPr>
              <a:t>,4м*(2,0м*</a:t>
            </a:r>
            <a:r>
              <a:rPr dirty="0" sz="1200" spc="-120">
                <a:latin typeface="Times New Roman"/>
                <a:cs typeface="Times New Roman"/>
              </a:rPr>
              <a:t> </a:t>
            </a:r>
            <a:r>
              <a:rPr dirty="0" sz="1200" spc="-15">
                <a:latin typeface="Times New Roman"/>
                <a:cs typeface="Times New Roman"/>
              </a:rPr>
              <a:t>16,5кПа+2,0м*</a:t>
            </a:r>
            <a:r>
              <a:rPr dirty="0" sz="1200" spc="-140">
                <a:latin typeface="Times New Roman"/>
                <a:cs typeface="Times New Roman"/>
              </a:rPr>
              <a:t> </a:t>
            </a:r>
            <a:r>
              <a:rPr dirty="0" sz="1200" spc="-15">
                <a:latin typeface="Times New Roman"/>
                <a:cs typeface="Times New Roman"/>
              </a:rPr>
              <a:t>18,25кПа+2,0м*</a:t>
            </a:r>
            <a:r>
              <a:rPr dirty="0" sz="1200" spc="-125">
                <a:latin typeface="Times New Roman"/>
                <a:cs typeface="Times New Roman"/>
              </a:rPr>
              <a:t> </a:t>
            </a:r>
            <a:r>
              <a:rPr dirty="0" sz="1200" spc="-15">
                <a:latin typeface="Times New Roman"/>
                <a:cs typeface="Times New Roman"/>
              </a:rPr>
              <a:t>19,0кПа+2,0м*</a:t>
            </a:r>
            <a:r>
              <a:rPr dirty="0" sz="1200" spc="-145">
                <a:latin typeface="Times New Roman"/>
                <a:cs typeface="Times New Roman"/>
              </a:rPr>
              <a:t> </a:t>
            </a:r>
            <a:r>
              <a:rPr dirty="0" sz="1200" spc="-15">
                <a:latin typeface="Times New Roman"/>
                <a:cs typeface="Times New Roman"/>
              </a:rPr>
              <a:t>19,1кПа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+0,5м*</a:t>
            </a:r>
            <a:r>
              <a:rPr dirty="0" sz="1200" spc="-150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19,35кПа)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80"/>
              </a:spcBef>
            </a:pPr>
            <a:r>
              <a:rPr dirty="0" sz="1200">
                <a:latin typeface="Times New Roman"/>
                <a:cs typeface="Times New Roman"/>
              </a:rPr>
              <a:t>= </a:t>
            </a:r>
            <a:r>
              <a:rPr dirty="0" sz="1200" spc="-20">
                <a:latin typeface="Times New Roman"/>
                <a:cs typeface="Times New Roman"/>
              </a:rPr>
              <a:t>1,4*155,375 </a:t>
            </a:r>
            <a:r>
              <a:rPr dirty="0" sz="1200">
                <a:latin typeface="Times New Roman"/>
                <a:cs typeface="Times New Roman"/>
              </a:rPr>
              <a:t>=</a:t>
            </a:r>
            <a:r>
              <a:rPr dirty="0" sz="1200" spc="-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217,52кН</a:t>
            </a:r>
            <a:endParaRPr sz="1200">
              <a:latin typeface="Times New Roman"/>
              <a:cs typeface="Times New Roman"/>
            </a:endParaRPr>
          </a:p>
          <a:p>
            <a:pPr algn="ctr" marR="123825">
              <a:lnSpc>
                <a:spcPct val="100000"/>
              </a:lnSpc>
              <a:spcBef>
                <a:spcPts val="70"/>
              </a:spcBef>
            </a:pPr>
            <a:r>
              <a:rPr dirty="0" sz="1200" spc="-30">
                <a:latin typeface="Times New Roman"/>
                <a:cs typeface="Times New Roman"/>
              </a:rPr>
              <a:t>343,ОкН </a:t>
            </a:r>
            <a:r>
              <a:rPr dirty="0" sz="1200">
                <a:latin typeface="Times New Roman"/>
                <a:cs typeface="Times New Roman"/>
              </a:rPr>
              <a:t>- </a:t>
            </a:r>
            <a:r>
              <a:rPr dirty="0" sz="1200" spc="-70">
                <a:latin typeface="Times New Roman"/>
                <a:cs typeface="Times New Roman"/>
              </a:rPr>
              <a:t>ОкН </a:t>
            </a:r>
            <a:r>
              <a:rPr dirty="0" sz="1200">
                <a:latin typeface="Times New Roman"/>
                <a:cs typeface="Times New Roman"/>
              </a:rPr>
              <a:t>&lt; </a:t>
            </a:r>
            <a:r>
              <a:rPr dirty="0" sz="1200" spc="-10">
                <a:latin typeface="Times New Roman"/>
                <a:cs typeface="Times New Roman"/>
              </a:rPr>
              <a:t>217,52кН*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40">
                <a:latin typeface="Times New Roman"/>
                <a:cs typeface="Times New Roman"/>
              </a:rPr>
              <a:t>1/1,1</a:t>
            </a:r>
            <a:endParaRPr sz="1200">
              <a:latin typeface="Times New Roman"/>
              <a:cs typeface="Times New Roman"/>
            </a:endParaRPr>
          </a:p>
          <a:p>
            <a:pPr algn="ctr" marL="14604">
              <a:lnSpc>
                <a:spcPct val="100000"/>
              </a:lnSpc>
              <a:spcBef>
                <a:spcPts val="120"/>
              </a:spcBef>
            </a:pPr>
            <a:r>
              <a:rPr dirty="0" sz="1200" spc="-30">
                <a:latin typeface="Times New Roman"/>
                <a:cs typeface="Times New Roman"/>
              </a:rPr>
              <a:t>343,ОкН </a:t>
            </a:r>
            <a:r>
              <a:rPr dirty="0" sz="1200" spc="-5">
                <a:latin typeface="Times New Roman"/>
                <a:cs typeface="Times New Roman"/>
              </a:rPr>
              <a:t>^  </a:t>
            </a:r>
            <a:r>
              <a:rPr dirty="0" sz="1200" spc="-20">
                <a:latin typeface="Times New Roman"/>
                <a:cs typeface="Times New Roman"/>
              </a:rPr>
              <a:t>197,74</a:t>
            </a:r>
            <a:r>
              <a:rPr dirty="0" sz="1200" spc="-12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кН</a:t>
            </a:r>
            <a:endParaRPr sz="1200">
              <a:latin typeface="Times New Roman"/>
              <a:cs typeface="Times New Roman"/>
            </a:endParaRPr>
          </a:p>
          <a:p>
            <a:pPr algn="ctr" marR="118745">
              <a:lnSpc>
                <a:spcPct val="100000"/>
              </a:lnSpc>
              <a:spcBef>
                <a:spcPts val="120"/>
              </a:spcBef>
            </a:pPr>
            <a:r>
              <a:rPr dirty="0" sz="1200" spc="-20" b="1">
                <a:latin typeface="Times New Roman"/>
                <a:cs typeface="Times New Roman"/>
              </a:rPr>
              <a:t>Условие </a:t>
            </a:r>
            <a:r>
              <a:rPr dirty="0" sz="1200" spc="-15" b="1">
                <a:latin typeface="Times New Roman"/>
                <a:cs typeface="Times New Roman"/>
              </a:rPr>
              <a:t>не</a:t>
            </a:r>
            <a:r>
              <a:rPr dirty="0" sz="1200" spc="35" b="1">
                <a:latin typeface="Times New Roman"/>
                <a:cs typeface="Times New Roman"/>
              </a:rPr>
              <a:t> </a:t>
            </a:r>
            <a:r>
              <a:rPr dirty="0" sz="1200" spc="-10" b="1">
                <a:latin typeface="Times New Roman"/>
                <a:cs typeface="Times New Roman"/>
              </a:rPr>
              <a:t>выполняется.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444500">
              <a:lnSpc>
                <a:spcPct val="100000"/>
              </a:lnSpc>
              <a:spcBef>
                <a:spcPts val="785"/>
              </a:spcBef>
            </a:pPr>
            <a:r>
              <a:rPr dirty="0" sz="1200" spc="-15">
                <a:latin typeface="Times New Roman"/>
                <a:cs typeface="Times New Roman"/>
              </a:rPr>
              <a:t>Необходимо</a:t>
            </a:r>
            <a:r>
              <a:rPr dirty="0" sz="1200" spc="-1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применять</a:t>
            </a:r>
            <a:r>
              <a:rPr dirty="0" sz="1200" spc="-114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противопучинные</a:t>
            </a:r>
            <a:r>
              <a:rPr dirty="0" sz="1200" spc="-1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мероприятия</a:t>
            </a:r>
            <a:r>
              <a:rPr dirty="0" sz="1200" spc="-114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или</a:t>
            </a:r>
            <a:r>
              <a:rPr dirty="0" sz="1200" spc="-14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удлинять</a:t>
            </a:r>
            <a:r>
              <a:rPr dirty="0" sz="1200" spc="-100">
                <a:latin typeface="Times New Roman"/>
                <a:cs typeface="Times New Roman"/>
              </a:rPr>
              <a:t> </a:t>
            </a:r>
            <a:r>
              <a:rPr dirty="0" sz="1200" spc="-30">
                <a:latin typeface="Times New Roman"/>
                <a:cs typeface="Times New Roman"/>
              </a:rPr>
              <a:t>сваю.</a:t>
            </a:r>
            <a:endParaRPr sz="1200">
              <a:latin typeface="Times New Roman"/>
              <a:cs typeface="Times New Roman"/>
            </a:endParaRPr>
          </a:p>
          <a:p>
            <a:pPr marR="43180" indent="444500">
              <a:lnSpc>
                <a:spcPct val="129900"/>
              </a:lnSpc>
            </a:pPr>
            <a:r>
              <a:rPr dirty="0" sz="1200" spc="-5">
                <a:latin typeface="Times New Roman"/>
                <a:cs typeface="Times New Roman"/>
              </a:rPr>
              <a:t>При </a:t>
            </a:r>
            <a:r>
              <a:rPr dirty="0" sz="1200">
                <a:latin typeface="Times New Roman"/>
                <a:cs typeface="Times New Roman"/>
              </a:rPr>
              <a:t>применении </a:t>
            </a:r>
            <a:r>
              <a:rPr dirty="0" sz="1200" spc="-5">
                <a:latin typeface="Times New Roman"/>
                <a:cs typeface="Times New Roman"/>
              </a:rPr>
              <a:t>железобетонной </a:t>
            </a:r>
            <a:r>
              <a:rPr dirty="0" sz="1200" spc="-10">
                <a:latin typeface="Times New Roman"/>
                <a:cs typeface="Times New Roman"/>
              </a:rPr>
              <a:t>сваи </a:t>
            </a:r>
            <a:r>
              <a:rPr dirty="0" sz="1200">
                <a:latin typeface="Times New Roman"/>
                <a:cs typeface="Times New Roman"/>
              </a:rPr>
              <a:t>с </a:t>
            </a:r>
            <a:r>
              <a:rPr dirty="0" sz="1200" spc="-15">
                <a:latin typeface="Times New Roman"/>
                <a:cs typeface="Times New Roman"/>
              </a:rPr>
              <a:t>оболочкой </a:t>
            </a:r>
            <a:r>
              <a:rPr dirty="0" sz="1200" spc="-5">
                <a:latin typeface="Times New Roman"/>
                <a:cs typeface="Times New Roman"/>
              </a:rPr>
              <a:t>противопучинной ОСПТ «Reline»  </a:t>
            </a:r>
            <a:r>
              <a:rPr dirty="0" sz="1200" spc="-20">
                <a:latin typeface="Times New Roman"/>
                <a:cs typeface="Times New Roman"/>
              </a:rPr>
              <a:t>необходимо</a:t>
            </a:r>
            <a:r>
              <a:rPr dirty="0" sz="1200" spc="-1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применить</a:t>
            </a:r>
            <a:r>
              <a:rPr dirty="0" sz="1200" spc="-114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понижающий</a:t>
            </a:r>
            <a:r>
              <a:rPr dirty="0" sz="1200" spc="-1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коэффициент</a:t>
            </a:r>
            <a:r>
              <a:rPr dirty="0" sz="1200" spc="-114">
                <a:latin typeface="Times New Roman"/>
                <a:cs typeface="Times New Roman"/>
              </a:rPr>
              <a:t> </a:t>
            </a:r>
            <a:r>
              <a:rPr dirty="0" sz="1200" spc="-15">
                <a:latin typeface="Times New Roman"/>
                <a:cs typeface="Times New Roman"/>
              </a:rPr>
              <a:t>0,42</a:t>
            </a:r>
            <a:r>
              <a:rPr dirty="0" sz="1200" spc="-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к</a:t>
            </a:r>
            <a:r>
              <a:rPr dirty="0" sz="1200" spc="-14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значению</a:t>
            </a:r>
            <a:r>
              <a:rPr dirty="0" sz="1200" spc="170">
                <a:latin typeface="Times New Roman"/>
                <a:cs typeface="Times New Roman"/>
              </a:rPr>
              <a:t> </a:t>
            </a:r>
            <a:r>
              <a:rPr dirty="0" sz="1200" spc="-150" b="1" i="1">
                <a:latin typeface="Times New Roman"/>
                <a:cs typeface="Times New Roman"/>
              </a:rPr>
              <a:t>хт.</a:t>
            </a:r>
            <a:endParaRPr sz="1200">
              <a:latin typeface="Times New Roman"/>
              <a:cs typeface="Times New Roman"/>
            </a:endParaRPr>
          </a:p>
          <a:p>
            <a:pPr marL="444500">
              <a:lnSpc>
                <a:spcPct val="100000"/>
              </a:lnSpc>
              <a:spcBef>
                <a:spcPts val="440"/>
              </a:spcBef>
            </a:pPr>
            <a:r>
              <a:rPr dirty="0" sz="1200">
                <a:latin typeface="Times New Roman"/>
                <a:cs typeface="Times New Roman"/>
              </a:rPr>
              <a:t>В</a:t>
            </a:r>
            <a:r>
              <a:rPr dirty="0" sz="1200" spc="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случае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 spc="5">
                <a:latin typeface="Times New Roman"/>
                <a:cs typeface="Times New Roman"/>
              </a:rPr>
              <a:t>применения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железобетонной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сваи</a:t>
            </a:r>
            <a:r>
              <a:rPr dirty="0" sz="1200" spc="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с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оболочкой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 spc="5">
                <a:latin typeface="Times New Roman"/>
                <a:cs typeface="Times New Roman"/>
              </a:rPr>
              <a:t>противопучинной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ОСПТ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30"/>
              </a:spcBef>
            </a:pPr>
            <a:r>
              <a:rPr dirty="0" sz="1200" spc="-10">
                <a:latin typeface="Times New Roman"/>
                <a:cs typeface="Times New Roman"/>
              </a:rPr>
              <a:t>«Reline»,</a:t>
            </a:r>
            <a:r>
              <a:rPr dirty="0" sz="1200" spc="-9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касательная</a:t>
            </a:r>
            <a:r>
              <a:rPr dirty="0" sz="1200" spc="-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сила</a:t>
            </a:r>
            <a:r>
              <a:rPr dirty="0" sz="1200" spc="-13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морозного</a:t>
            </a:r>
            <a:r>
              <a:rPr dirty="0" sz="1200" spc="-9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пучения</a:t>
            </a:r>
            <a:r>
              <a:rPr dirty="0" sz="1200" spc="-14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грунтов</a:t>
            </a:r>
            <a:r>
              <a:rPr dirty="0" sz="1200" spc="-10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составит:</a:t>
            </a:r>
            <a:endParaRPr sz="1200">
              <a:latin typeface="Times New Roman"/>
              <a:cs typeface="Times New Roman"/>
            </a:endParaRPr>
          </a:p>
          <a:p>
            <a:pPr algn="ctr" marL="99695">
              <a:lnSpc>
                <a:spcPct val="100000"/>
              </a:lnSpc>
              <a:spcBef>
                <a:spcPts val="409"/>
              </a:spcBef>
            </a:pPr>
            <a:r>
              <a:rPr dirty="0" sz="1200" spc="-95">
                <a:latin typeface="Times New Roman"/>
                <a:cs typeface="Times New Roman"/>
              </a:rPr>
              <a:t>0,42*Хд,</a:t>
            </a:r>
            <a:r>
              <a:rPr dirty="0" sz="1200" spc="-120">
                <a:latin typeface="Times New Roman"/>
                <a:cs typeface="Times New Roman"/>
              </a:rPr>
              <a:t> </a:t>
            </a:r>
            <a:r>
              <a:rPr dirty="0" sz="1200" spc="20">
                <a:latin typeface="Times New Roman"/>
                <a:cs typeface="Times New Roman"/>
              </a:rPr>
              <a:t>*^=0,42*70кПа*4,9м2=144,06кН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algn="ctr" marL="77470">
              <a:lnSpc>
                <a:spcPct val="100000"/>
              </a:lnSpc>
              <a:spcBef>
                <a:spcPts val="825"/>
              </a:spcBef>
            </a:pPr>
            <a:r>
              <a:rPr dirty="0" sz="1200" spc="-20">
                <a:latin typeface="Times New Roman"/>
                <a:cs typeface="Times New Roman"/>
              </a:rPr>
              <a:t>144,06</a:t>
            </a:r>
            <a:r>
              <a:rPr dirty="0" sz="1200" spc="-1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-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 spc="-60">
                <a:latin typeface="Times New Roman"/>
                <a:cs typeface="Times New Roman"/>
              </a:rPr>
              <a:t>ОкН</a:t>
            </a:r>
            <a:r>
              <a:rPr dirty="0" sz="1200" spc="-195">
                <a:latin typeface="Times New Roman"/>
                <a:cs typeface="Times New Roman"/>
              </a:rPr>
              <a:t> </a:t>
            </a:r>
            <a:r>
              <a:rPr dirty="0" sz="1200" spc="-30">
                <a:latin typeface="Times New Roman"/>
                <a:cs typeface="Times New Roman"/>
              </a:rPr>
              <a:t>:£217,52кН*</a:t>
            </a:r>
            <a:r>
              <a:rPr dirty="0" sz="1200" spc="-150">
                <a:latin typeface="Times New Roman"/>
                <a:cs typeface="Times New Roman"/>
              </a:rPr>
              <a:t> </a:t>
            </a:r>
            <a:r>
              <a:rPr dirty="0" sz="1200" spc="-40">
                <a:latin typeface="Times New Roman"/>
                <a:cs typeface="Times New Roman"/>
              </a:rPr>
              <a:t>1/1,1</a:t>
            </a:r>
            <a:endParaRPr sz="1200">
              <a:latin typeface="Times New Roman"/>
              <a:cs typeface="Times New Roman"/>
            </a:endParaRPr>
          </a:p>
          <a:p>
            <a:pPr algn="ctr" marL="103505">
              <a:lnSpc>
                <a:spcPct val="100000"/>
              </a:lnSpc>
              <a:spcBef>
                <a:spcPts val="120"/>
              </a:spcBef>
            </a:pPr>
            <a:r>
              <a:rPr dirty="0" sz="1200" spc="-15">
                <a:latin typeface="Times New Roman"/>
                <a:cs typeface="Times New Roman"/>
              </a:rPr>
              <a:t>144,06кН </a:t>
            </a:r>
            <a:r>
              <a:rPr dirty="0" sz="1200">
                <a:latin typeface="Times New Roman"/>
                <a:cs typeface="Times New Roman"/>
              </a:rPr>
              <a:t>£  </a:t>
            </a:r>
            <a:r>
              <a:rPr dirty="0" sz="1200" spc="-20">
                <a:latin typeface="Times New Roman"/>
                <a:cs typeface="Times New Roman"/>
              </a:rPr>
              <a:t>197,74</a:t>
            </a:r>
            <a:r>
              <a:rPr dirty="0" sz="1200" spc="-9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кН</a:t>
            </a:r>
            <a:endParaRPr sz="1200">
              <a:latin typeface="Times New Roman"/>
              <a:cs typeface="Times New Roman"/>
            </a:endParaRPr>
          </a:p>
          <a:p>
            <a:pPr algn="ctr" marL="41275">
              <a:lnSpc>
                <a:spcPct val="100000"/>
              </a:lnSpc>
              <a:spcBef>
                <a:spcPts val="120"/>
              </a:spcBef>
            </a:pPr>
            <a:r>
              <a:rPr dirty="0" sz="1200" spc="-25" b="1">
                <a:latin typeface="Times New Roman"/>
                <a:cs typeface="Times New Roman"/>
              </a:rPr>
              <a:t>Условие</a:t>
            </a:r>
            <a:r>
              <a:rPr dirty="0" sz="1200" spc="15" b="1">
                <a:latin typeface="Times New Roman"/>
                <a:cs typeface="Times New Roman"/>
              </a:rPr>
              <a:t> </a:t>
            </a:r>
            <a:r>
              <a:rPr dirty="0" sz="1200" spc="-10" b="1">
                <a:latin typeface="Times New Roman"/>
                <a:cs typeface="Times New Roman"/>
              </a:rPr>
              <a:t>выполняется.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50">
              <a:latin typeface="Times New Roman"/>
              <a:cs typeface="Times New Roman"/>
            </a:endParaRPr>
          </a:p>
          <a:p>
            <a:pPr algn="ctr" marL="728980" marR="1355725">
              <a:lnSpc>
                <a:spcPts val="1130"/>
              </a:lnSpc>
            </a:pPr>
            <a:r>
              <a:rPr dirty="0" sz="1050" spc="-30" i="1">
                <a:latin typeface="Courier New"/>
                <a:cs typeface="Courier New"/>
              </a:rPr>
              <a:t>ОАО </a:t>
            </a:r>
            <a:r>
              <a:rPr dirty="0" sz="1050" spc="-35" i="1">
                <a:latin typeface="Courier New"/>
                <a:cs typeface="Courier New"/>
              </a:rPr>
              <a:t>«Фундаментпроект» </a:t>
            </a:r>
            <a:r>
              <a:rPr dirty="0" sz="1050" spc="-55" i="1">
                <a:latin typeface="Courier New"/>
                <a:cs typeface="Courier New"/>
              </a:rPr>
              <a:t>125993, </a:t>
            </a:r>
            <a:r>
              <a:rPr dirty="0" sz="1050" spc="-75" i="1">
                <a:latin typeface="Courier New"/>
                <a:cs typeface="Courier New"/>
              </a:rPr>
              <a:t>г. </a:t>
            </a:r>
            <a:r>
              <a:rPr dirty="0" sz="1050" spc="-45" i="1">
                <a:latin typeface="Courier New"/>
                <a:cs typeface="Courier New"/>
              </a:rPr>
              <a:t>Москва, </a:t>
            </a:r>
            <a:r>
              <a:rPr dirty="0" sz="1050" spc="-35" i="1">
                <a:latin typeface="Courier New"/>
                <a:cs typeface="Courier New"/>
              </a:rPr>
              <a:t>Волоколамское  </a:t>
            </a:r>
            <a:r>
              <a:rPr dirty="0" sz="1050" spc="-45" i="1">
                <a:latin typeface="Courier New"/>
                <a:cs typeface="Courier New"/>
              </a:rPr>
              <a:t>шоссе, </a:t>
            </a:r>
            <a:r>
              <a:rPr dirty="0" sz="1050" spc="-65" i="1">
                <a:latin typeface="Courier New"/>
                <a:cs typeface="Courier New"/>
              </a:rPr>
              <a:t>д. </a:t>
            </a:r>
            <a:r>
              <a:rPr dirty="0" sz="1050" spc="-80" i="1">
                <a:latin typeface="Courier New"/>
                <a:cs typeface="Courier New"/>
              </a:rPr>
              <a:t>1, стр.</a:t>
            </a:r>
            <a:r>
              <a:rPr dirty="0" sz="1050" i="1">
                <a:latin typeface="Courier New"/>
                <a:cs typeface="Courier New"/>
              </a:rPr>
              <a:t> </a:t>
            </a:r>
            <a:r>
              <a:rPr dirty="0" sz="1050" spc="-5" i="1">
                <a:latin typeface="Courier New"/>
                <a:cs typeface="Courier New"/>
              </a:rPr>
              <a:t>1</a:t>
            </a:r>
            <a:endParaRPr sz="1050">
              <a:latin typeface="Courier New"/>
              <a:cs typeface="Courier Ne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32327" y="374806"/>
            <a:ext cx="6188097" cy="99216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0932" y="355204"/>
            <a:ext cx="6659880" cy="99739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008380" marR="436880" indent="356870">
              <a:lnSpc>
                <a:spcPts val="1060"/>
              </a:lnSpc>
              <a:spcBef>
                <a:spcPts val="90"/>
              </a:spcBef>
              <a:tabLst>
                <a:tab pos="6102985" algn="l"/>
              </a:tabLst>
            </a:pPr>
            <a:r>
              <a:rPr dirty="0" baseline="2777" sz="1500">
                <a:latin typeface="Times New Roman"/>
                <a:cs typeface="Times New Roman"/>
              </a:rPr>
              <a:t>Мет</a:t>
            </a:r>
            <a:r>
              <a:rPr dirty="0" baseline="2777" sz="1500" spc="-22">
                <a:latin typeface="Times New Roman"/>
                <a:cs typeface="Times New Roman"/>
              </a:rPr>
              <a:t>о</a:t>
            </a:r>
            <a:r>
              <a:rPr dirty="0" baseline="2777" sz="1500">
                <a:latin typeface="Times New Roman"/>
                <a:cs typeface="Times New Roman"/>
              </a:rPr>
              <a:t>ди</a:t>
            </a:r>
            <a:r>
              <a:rPr dirty="0" baseline="2777" sz="1500" spc="-22">
                <a:latin typeface="Times New Roman"/>
                <a:cs typeface="Times New Roman"/>
              </a:rPr>
              <a:t>к</a:t>
            </a:r>
            <a:r>
              <a:rPr dirty="0" baseline="2777" sz="1500">
                <a:latin typeface="Times New Roman"/>
                <a:cs typeface="Times New Roman"/>
              </a:rPr>
              <a:t>а</a:t>
            </a:r>
            <a:r>
              <a:rPr dirty="0" baseline="2777" sz="1500" spc="-82">
                <a:latin typeface="Times New Roman"/>
                <a:cs typeface="Times New Roman"/>
              </a:rPr>
              <a:t> </a:t>
            </a:r>
            <a:r>
              <a:rPr dirty="0" baseline="2777" sz="1500">
                <a:latin typeface="Times New Roman"/>
                <a:cs typeface="Times New Roman"/>
              </a:rPr>
              <a:t>расч</a:t>
            </a:r>
            <a:r>
              <a:rPr dirty="0" baseline="2777" sz="1500" spc="22">
                <a:latin typeface="Times New Roman"/>
                <a:cs typeface="Times New Roman"/>
              </a:rPr>
              <a:t>е</a:t>
            </a:r>
            <a:r>
              <a:rPr dirty="0" baseline="2777" sz="1500">
                <a:latin typeface="Times New Roman"/>
                <a:cs typeface="Times New Roman"/>
              </a:rPr>
              <a:t>та</a:t>
            </a:r>
            <a:r>
              <a:rPr dirty="0" baseline="2777" sz="1500" spc="-44">
                <a:latin typeface="Times New Roman"/>
                <a:cs typeface="Times New Roman"/>
              </a:rPr>
              <a:t> </a:t>
            </a:r>
            <a:r>
              <a:rPr dirty="0" baseline="2777" sz="1500" spc="-30">
                <a:latin typeface="Times New Roman"/>
                <a:cs typeface="Times New Roman"/>
              </a:rPr>
              <a:t>ж</a:t>
            </a:r>
            <a:r>
              <a:rPr dirty="0" baseline="2777" sz="1500">
                <a:latin typeface="Times New Roman"/>
                <a:cs typeface="Times New Roman"/>
              </a:rPr>
              <a:t>ел</a:t>
            </a:r>
            <a:r>
              <a:rPr dirty="0" baseline="2777" sz="1500" spc="-22">
                <a:latin typeface="Times New Roman"/>
                <a:cs typeface="Times New Roman"/>
              </a:rPr>
              <a:t>е</a:t>
            </a:r>
            <a:r>
              <a:rPr dirty="0" baseline="2777" sz="1500">
                <a:latin typeface="Times New Roman"/>
                <a:cs typeface="Times New Roman"/>
              </a:rPr>
              <a:t>зобетонных</a:t>
            </a:r>
            <a:r>
              <a:rPr dirty="0" baseline="2777" sz="1500" spc="37">
                <a:latin typeface="Times New Roman"/>
                <a:cs typeface="Times New Roman"/>
              </a:rPr>
              <a:t> </a:t>
            </a:r>
            <a:r>
              <a:rPr dirty="0" baseline="2777" sz="1500" spc="-7">
                <a:latin typeface="Times New Roman"/>
                <a:cs typeface="Times New Roman"/>
              </a:rPr>
              <a:t>с</a:t>
            </a:r>
            <a:r>
              <a:rPr dirty="0" baseline="2777" sz="1500" spc="-37">
                <a:latin typeface="Times New Roman"/>
                <a:cs typeface="Times New Roman"/>
              </a:rPr>
              <a:t>в</a:t>
            </a:r>
            <a:r>
              <a:rPr dirty="0" baseline="2777" sz="1500" spc="-7">
                <a:latin typeface="Times New Roman"/>
                <a:cs typeface="Times New Roman"/>
              </a:rPr>
              <a:t>ай</a:t>
            </a:r>
            <a:r>
              <a:rPr dirty="0" baseline="2777" sz="1500" spc="-22">
                <a:latin typeface="Times New Roman"/>
                <a:cs typeface="Times New Roman"/>
              </a:rPr>
              <a:t> </a:t>
            </a:r>
            <a:r>
              <a:rPr dirty="0" baseline="2777" sz="1500">
                <a:latin typeface="Times New Roman"/>
                <a:cs typeface="Times New Roman"/>
              </a:rPr>
              <a:t>с о</a:t>
            </a:r>
            <a:r>
              <a:rPr dirty="0" baseline="2777" sz="1500" spc="-37">
                <a:latin typeface="Times New Roman"/>
                <a:cs typeface="Times New Roman"/>
              </a:rPr>
              <a:t>б</a:t>
            </a:r>
            <a:r>
              <a:rPr dirty="0" baseline="2777" sz="1500" spc="-22">
                <a:latin typeface="Times New Roman"/>
                <a:cs typeface="Times New Roman"/>
              </a:rPr>
              <a:t>о</a:t>
            </a:r>
            <a:r>
              <a:rPr dirty="0" baseline="2777" sz="1500">
                <a:latin typeface="Times New Roman"/>
                <a:cs typeface="Times New Roman"/>
              </a:rPr>
              <a:t>л</a:t>
            </a:r>
            <a:r>
              <a:rPr dirty="0" baseline="2777" sz="1500" spc="-30">
                <a:latin typeface="Times New Roman"/>
                <a:cs typeface="Times New Roman"/>
              </a:rPr>
              <a:t>о</a:t>
            </a:r>
            <a:r>
              <a:rPr dirty="0" baseline="2777" sz="1500" spc="-22">
                <a:latin typeface="Times New Roman"/>
                <a:cs typeface="Times New Roman"/>
              </a:rPr>
              <a:t>чк</a:t>
            </a:r>
            <a:r>
              <a:rPr dirty="0" baseline="2777" sz="1500" spc="-15">
                <a:latin typeface="Times New Roman"/>
                <a:cs typeface="Times New Roman"/>
              </a:rPr>
              <a:t>о</a:t>
            </a:r>
            <a:r>
              <a:rPr dirty="0" baseline="2777" sz="1500" spc="-7">
                <a:latin typeface="Times New Roman"/>
                <a:cs typeface="Times New Roman"/>
              </a:rPr>
              <a:t>й</a:t>
            </a:r>
            <a:r>
              <a:rPr dirty="0" baseline="2777" sz="1500">
                <a:latin typeface="Times New Roman"/>
                <a:cs typeface="Times New Roman"/>
              </a:rPr>
              <a:t>	</a:t>
            </a:r>
            <a:r>
              <a:rPr dirty="0" sz="1000" spc="-125">
                <a:latin typeface="Times New Roman"/>
                <a:cs typeface="Times New Roman"/>
              </a:rPr>
              <a:t>1</a:t>
            </a:r>
            <a:r>
              <a:rPr dirty="0" sz="1000">
                <a:latin typeface="Times New Roman"/>
                <a:cs typeface="Times New Roman"/>
              </a:rPr>
              <a:t>1  </a:t>
            </a:r>
            <a:r>
              <a:rPr dirty="0" sz="1000" spc="-5">
                <a:latin typeface="Times New Roman"/>
                <a:cs typeface="Times New Roman"/>
              </a:rPr>
              <a:t>противопучинной ОСПТ «Reline» </a:t>
            </a:r>
            <a:r>
              <a:rPr dirty="0" sz="1000" spc="-10">
                <a:latin typeface="Times New Roman"/>
                <a:cs typeface="Times New Roman"/>
              </a:rPr>
              <a:t>по </a:t>
            </a:r>
            <a:r>
              <a:rPr dirty="0" sz="1000">
                <a:latin typeface="Times New Roman"/>
                <a:cs typeface="Times New Roman"/>
              </a:rPr>
              <a:t>ТУ</a:t>
            </a:r>
            <a:r>
              <a:rPr dirty="0" sz="1000" spc="80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2247-007-75457705-2014</a:t>
            </a:r>
            <a:endParaRPr sz="1000">
              <a:latin typeface="Times New Roman"/>
              <a:cs typeface="Times New Roman"/>
            </a:endParaRPr>
          </a:p>
          <a:p>
            <a:pPr algn="ctr" marR="1069975">
              <a:lnSpc>
                <a:spcPts val="1100"/>
              </a:lnSpc>
            </a:pPr>
            <a:r>
              <a:rPr dirty="0" sz="1000" spc="5">
                <a:latin typeface="Times New Roman"/>
                <a:cs typeface="Times New Roman"/>
              </a:rPr>
              <a:t>на </a:t>
            </a:r>
            <a:r>
              <a:rPr dirty="0" sz="1000" spc="-10">
                <a:latin typeface="Times New Roman"/>
                <a:cs typeface="Times New Roman"/>
              </a:rPr>
              <a:t>воздействие </a:t>
            </a:r>
            <a:r>
              <a:rPr dirty="0" sz="1000" spc="-5">
                <a:latin typeface="Times New Roman"/>
                <a:cs typeface="Times New Roman"/>
              </a:rPr>
              <a:t>сил морозного</a:t>
            </a:r>
            <a:r>
              <a:rPr dirty="0" sz="1000" spc="30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пучения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00">
              <a:latin typeface="Times New Roman"/>
              <a:cs typeface="Times New Roman"/>
            </a:endParaRPr>
          </a:p>
          <a:p>
            <a:pPr marL="447040">
              <a:lnSpc>
                <a:spcPct val="100000"/>
              </a:lnSpc>
              <a:tabLst>
                <a:tab pos="1202690" algn="l"/>
              </a:tabLst>
            </a:pPr>
            <a:r>
              <a:rPr dirty="0" sz="1200" spc="-10" b="1">
                <a:latin typeface="Times New Roman"/>
                <a:cs typeface="Times New Roman"/>
              </a:rPr>
              <a:t>3.2	</a:t>
            </a:r>
            <a:r>
              <a:rPr dirty="0" sz="1200" spc="-5" b="1">
                <a:latin typeface="Times New Roman"/>
                <a:cs typeface="Times New Roman"/>
              </a:rPr>
              <a:t>Пример расчета ж.б. </a:t>
            </a:r>
            <a:r>
              <a:rPr dirty="0" sz="1200" spc="-10" b="1">
                <a:latin typeface="Times New Roman"/>
                <a:cs typeface="Times New Roman"/>
              </a:rPr>
              <a:t>сваи </a:t>
            </a:r>
            <a:r>
              <a:rPr dirty="0" sz="1200" spc="-5" b="1">
                <a:latin typeface="Times New Roman"/>
                <a:cs typeface="Times New Roman"/>
              </a:rPr>
              <a:t>и </a:t>
            </a:r>
            <a:r>
              <a:rPr dirty="0" sz="1200" spc="-10" b="1">
                <a:latin typeface="Times New Roman"/>
                <a:cs typeface="Times New Roman"/>
              </a:rPr>
              <a:t>ж.б. сваи </a:t>
            </a:r>
            <a:r>
              <a:rPr dirty="0" sz="1200" b="1">
                <a:latin typeface="Times New Roman"/>
                <a:cs typeface="Times New Roman"/>
              </a:rPr>
              <a:t>с </a:t>
            </a:r>
            <a:r>
              <a:rPr dirty="0" sz="1200" spc="-15" b="1">
                <a:latin typeface="Times New Roman"/>
                <a:cs typeface="Times New Roman"/>
              </a:rPr>
              <a:t>оболочкой </a:t>
            </a:r>
            <a:r>
              <a:rPr dirty="0" sz="1200" spc="-5" b="1">
                <a:latin typeface="Times New Roman"/>
                <a:cs typeface="Times New Roman"/>
              </a:rPr>
              <a:t>противопучинной</a:t>
            </a:r>
            <a:r>
              <a:rPr dirty="0" sz="1200" spc="2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ОСПТ</a:t>
            </a:r>
            <a:endParaRPr sz="1200">
              <a:latin typeface="Times New Roman"/>
              <a:cs typeface="Times New Roman"/>
            </a:endParaRPr>
          </a:p>
          <a:p>
            <a:pPr algn="ctr" marR="1113790">
              <a:lnSpc>
                <a:spcPct val="100000"/>
              </a:lnSpc>
              <a:spcBef>
                <a:spcPts val="430"/>
              </a:spcBef>
            </a:pPr>
            <a:r>
              <a:rPr dirty="0" sz="1200" b="1">
                <a:latin typeface="Times New Roman"/>
                <a:cs typeface="Times New Roman"/>
              </a:rPr>
              <a:t>«Reline»</a:t>
            </a:r>
            <a:r>
              <a:rPr dirty="0" sz="1200" spc="-120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на</a:t>
            </a:r>
            <a:r>
              <a:rPr dirty="0" sz="1200" spc="-100" b="1">
                <a:latin typeface="Times New Roman"/>
                <a:cs typeface="Times New Roman"/>
              </a:rPr>
              <a:t> </a:t>
            </a:r>
            <a:r>
              <a:rPr dirty="0" sz="1200" spc="-10" b="1">
                <a:latin typeface="Times New Roman"/>
                <a:cs typeface="Times New Roman"/>
              </a:rPr>
              <a:t>воздействие</a:t>
            </a:r>
            <a:r>
              <a:rPr dirty="0" sz="1200" spc="-80" b="1">
                <a:latin typeface="Times New Roman"/>
                <a:cs typeface="Times New Roman"/>
              </a:rPr>
              <a:t> </a:t>
            </a:r>
            <a:r>
              <a:rPr dirty="0" sz="1200" spc="-20" b="1">
                <a:latin typeface="Times New Roman"/>
                <a:cs typeface="Times New Roman"/>
              </a:rPr>
              <a:t>сил</a:t>
            </a:r>
            <a:r>
              <a:rPr dirty="0" sz="1200" spc="-65" b="1">
                <a:latin typeface="Times New Roman"/>
                <a:cs typeface="Times New Roman"/>
              </a:rPr>
              <a:t> </a:t>
            </a:r>
            <a:r>
              <a:rPr dirty="0" sz="1200" spc="-10" b="1">
                <a:latin typeface="Times New Roman"/>
                <a:cs typeface="Times New Roman"/>
              </a:rPr>
              <a:t>морозного</a:t>
            </a:r>
            <a:r>
              <a:rPr dirty="0" sz="1200" spc="-114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пучения</a:t>
            </a:r>
            <a:r>
              <a:rPr dirty="0" sz="1200" spc="-9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в</a:t>
            </a:r>
            <a:r>
              <a:rPr dirty="0" sz="1200" spc="-85" b="1">
                <a:latin typeface="Times New Roman"/>
                <a:cs typeface="Times New Roman"/>
              </a:rPr>
              <a:t> </a:t>
            </a:r>
            <a:r>
              <a:rPr dirty="0" sz="1200" spc="-10" b="1">
                <a:latin typeface="Times New Roman"/>
                <a:cs typeface="Times New Roman"/>
              </a:rPr>
              <a:t>соответствии</a:t>
            </a:r>
            <a:r>
              <a:rPr dirty="0" sz="1200" spc="-5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с</a:t>
            </a:r>
            <a:r>
              <a:rPr dirty="0" sz="1200" spc="-130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СП25.13330.2012.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50">
              <a:latin typeface="Times New Roman"/>
              <a:cs typeface="Times New Roman"/>
            </a:endParaRPr>
          </a:p>
          <a:p>
            <a:pPr marL="2197100">
              <a:lnSpc>
                <a:spcPct val="100000"/>
              </a:lnSpc>
            </a:pPr>
            <a:r>
              <a:rPr dirty="0" sz="1200" spc="25" b="1" i="1">
                <a:latin typeface="Arial"/>
                <a:cs typeface="Arial"/>
              </a:rPr>
              <a:t>Гзологический</a:t>
            </a:r>
            <a:r>
              <a:rPr dirty="0" sz="1200" spc="10" b="1" i="1">
                <a:latin typeface="Arial"/>
                <a:cs typeface="Arial"/>
              </a:rPr>
              <a:t> </a:t>
            </a:r>
            <a:r>
              <a:rPr dirty="0" sz="1200" spc="35" b="1" i="1">
                <a:latin typeface="Arial"/>
                <a:cs typeface="Arial"/>
              </a:rPr>
              <a:t>разрез</a:t>
            </a:r>
            <a:endParaRPr sz="1200">
              <a:latin typeface="Arial"/>
              <a:cs typeface="Arial"/>
            </a:endParaRPr>
          </a:p>
          <a:p>
            <a:pPr marL="545465">
              <a:lnSpc>
                <a:spcPct val="100000"/>
              </a:lnSpc>
              <a:spcBef>
                <a:spcPts val="260"/>
              </a:spcBef>
            </a:pPr>
            <a:r>
              <a:rPr dirty="0" sz="900" spc="30" i="1">
                <a:latin typeface="Times New Roman"/>
                <a:cs typeface="Times New Roman"/>
              </a:rPr>
              <a:t>364.0</a:t>
            </a:r>
            <a:endParaRPr sz="900">
              <a:latin typeface="Times New Roman"/>
              <a:cs typeface="Times New Roman"/>
            </a:endParaRPr>
          </a:p>
          <a:p>
            <a:pPr marL="545465">
              <a:lnSpc>
                <a:spcPct val="100000"/>
              </a:lnSpc>
              <a:spcBef>
                <a:spcPts val="830"/>
              </a:spcBef>
            </a:pPr>
            <a:r>
              <a:rPr dirty="0" sz="900" spc="30" i="1">
                <a:latin typeface="Times New Roman"/>
                <a:cs typeface="Times New Roman"/>
              </a:rPr>
              <a:t>363.0</a:t>
            </a:r>
            <a:endParaRPr sz="900">
              <a:latin typeface="Times New Roman"/>
              <a:cs typeface="Times New Roman"/>
            </a:endParaRPr>
          </a:p>
          <a:p>
            <a:pPr marL="545465">
              <a:lnSpc>
                <a:spcPct val="100000"/>
              </a:lnSpc>
              <a:spcBef>
                <a:spcPts val="860"/>
              </a:spcBef>
            </a:pPr>
            <a:r>
              <a:rPr dirty="0" sz="900" spc="30" i="1">
                <a:latin typeface="Times New Roman"/>
                <a:cs typeface="Times New Roman"/>
              </a:rPr>
              <a:t>362.0</a:t>
            </a:r>
            <a:endParaRPr sz="900">
              <a:latin typeface="Times New Roman"/>
              <a:cs typeface="Times New Roman"/>
            </a:endParaRPr>
          </a:p>
          <a:p>
            <a:pPr marL="559435">
              <a:lnSpc>
                <a:spcPct val="100000"/>
              </a:lnSpc>
              <a:spcBef>
                <a:spcPts val="819"/>
              </a:spcBef>
            </a:pPr>
            <a:r>
              <a:rPr dirty="0" sz="900" spc="15" i="1">
                <a:latin typeface="Times New Roman"/>
                <a:cs typeface="Times New Roman"/>
              </a:rPr>
              <a:t>361.0</a:t>
            </a:r>
            <a:endParaRPr sz="900">
              <a:latin typeface="Times New Roman"/>
              <a:cs typeface="Times New Roman"/>
            </a:endParaRPr>
          </a:p>
          <a:p>
            <a:pPr marL="545465">
              <a:lnSpc>
                <a:spcPct val="100000"/>
              </a:lnSpc>
              <a:spcBef>
                <a:spcPts val="890"/>
              </a:spcBef>
            </a:pPr>
            <a:r>
              <a:rPr dirty="0" sz="900" spc="30" i="1">
                <a:latin typeface="Times New Roman"/>
                <a:cs typeface="Times New Roman"/>
              </a:rPr>
              <a:t>360.0</a:t>
            </a:r>
            <a:endParaRPr sz="900">
              <a:latin typeface="Times New Roman"/>
              <a:cs typeface="Times New Roman"/>
            </a:endParaRPr>
          </a:p>
          <a:p>
            <a:pPr marL="545465">
              <a:lnSpc>
                <a:spcPct val="100000"/>
              </a:lnSpc>
              <a:spcBef>
                <a:spcPts val="850"/>
              </a:spcBef>
            </a:pPr>
            <a:r>
              <a:rPr dirty="0" sz="900" spc="30" i="1">
                <a:latin typeface="Times New Roman"/>
                <a:cs typeface="Times New Roman"/>
              </a:rPr>
              <a:t>359.0</a:t>
            </a:r>
            <a:endParaRPr sz="900">
              <a:latin typeface="Times New Roman"/>
              <a:cs typeface="Times New Roman"/>
            </a:endParaRPr>
          </a:p>
          <a:p>
            <a:pPr marL="545465">
              <a:lnSpc>
                <a:spcPct val="100000"/>
              </a:lnSpc>
              <a:spcBef>
                <a:spcPts val="840"/>
              </a:spcBef>
            </a:pPr>
            <a:r>
              <a:rPr dirty="0" sz="900" spc="30" i="1">
                <a:latin typeface="Times New Roman"/>
                <a:cs typeface="Times New Roman"/>
              </a:rPr>
              <a:t>358.0</a:t>
            </a:r>
            <a:endParaRPr sz="900">
              <a:latin typeface="Times New Roman"/>
              <a:cs typeface="Times New Roman"/>
            </a:endParaRPr>
          </a:p>
          <a:p>
            <a:pPr marL="545465">
              <a:lnSpc>
                <a:spcPct val="100000"/>
              </a:lnSpc>
              <a:spcBef>
                <a:spcPts val="840"/>
              </a:spcBef>
            </a:pPr>
            <a:r>
              <a:rPr dirty="0" sz="900" spc="30" i="1">
                <a:latin typeface="Times New Roman"/>
                <a:cs typeface="Times New Roman"/>
              </a:rPr>
              <a:t>357.0</a:t>
            </a:r>
            <a:endParaRPr sz="900">
              <a:latin typeface="Times New Roman"/>
              <a:cs typeface="Times New Roman"/>
            </a:endParaRPr>
          </a:p>
          <a:p>
            <a:pPr marL="545465">
              <a:lnSpc>
                <a:spcPct val="100000"/>
              </a:lnSpc>
              <a:spcBef>
                <a:spcPts val="880"/>
              </a:spcBef>
            </a:pPr>
            <a:r>
              <a:rPr dirty="0" sz="900" spc="30" i="1">
                <a:latin typeface="Times New Roman"/>
                <a:cs typeface="Times New Roman"/>
              </a:rPr>
              <a:t>356.0</a:t>
            </a:r>
            <a:endParaRPr sz="900">
              <a:latin typeface="Times New Roman"/>
              <a:cs typeface="Times New Roman"/>
            </a:endParaRPr>
          </a:p>
          <a:p>
            <a:pPr marL="545465">
              <a:lnSpc>
                <a:spcPct val="100000"/>
              </a:lnSpc>
              <a:spcBef>
                <a:spcPts val="860"/>
              </a:spcBef>
            </a:pPr>
            <a:r>
              <a:rPr dirty="0" sz="900" spc="30" i="1">
                <a:latin typeface="Times New Roman"/>
                <a:cs typeface="Times New Roman"/>
              </a:rPr>
              <a:t>355.0</a:t>
            </a:r>
            <a:endParaRPr sz="900">
              <a:latin typeface="Times New Roman"/>
              <a:cs typeface="Times New Roman"/>
            </a:endParaRPr>
          </a:p>
          <a:p>
            <a:pPr marL="545465">
              <a:lnSpc>
                <a:spcPct val="100000"/>
              </a:lnSpc>
              <a:spcBef>
                <a:spcPts val="840"/>
              </a:spcBef>
            </a:pPr>
            <a:r>
              <a:rPr dirty="0" sz="900" spc="30" i="1">
                <a:latin typeface="Times New Roman"/>
                <a:cs typeface="Times New Roman"/>
              </a:rPr>
              <a:t>354.0</a:t>
            </a:r>
            <a:endParaRPr sz="900">
              <a:latin typeface="Times New Roman"/>
              <a:cs typeface="Times New Roman"/>
            </a:endParaRPr>
          </a:p>
          <a:p>
            <a:pPr marL="545465">
              <a:lnSpc>
                <a:spcPct val="100000"/>
              </a:lnSpc>
              <a:spcBef>
                <a:spcPts val="840"/>
              </a:spcBef>
            </a:pPr>
            <a:r>
              <a:rPr dirty="0" sz="900" spc="30" i="1">
                <a:latin typeface="Times New Roman"/>
                <a:cs typeface="Times New Roman"/>
              </a:rPr>
              <a:t>353.0</a:t>
            </a:r>
            <a:endParaRPr sz="900">
              <a:latin typeface="Times New Roman"/>
              <a:cs typeface="Times New Roman"/>
            </a:endParaRPr>
          </a:p>
          <a:p>
            <a:pPr marL="545465">
              <a:lnSpc>
                <a:spcPct val="100000"/>
              </a:lnSpc>
              <a:spcBef>
                <a:spcPts val="880"/>
              </a:spcBef>
            </a:pPr>
            <a:r>
              <a:rPr dirty="0" sz="900" spc="30" i="1">
                <a:latin typeface="Times New Roman"/>
                <a:cs typeface="Times New Roman"/>
              </a:rPr>
              <a:t>352.0</a:t>
            </a:r>
            <a:endParaRPr sz="900">
              <a:latin typeface="Times New Roman"/>
              <a:cs typeface="Times New Roman"/>
            </a:endParaRPr>
          </a:p>
          <a:p>
            <a:pPr marL="559435">
              <a:lnSpc>
                <a:spcPct val="100000"/>
              </a:lnSpc>
              <a:spcBef>
                <a:spcPts val="840"/>
              </a:spcBef>
            </a:pPr>
            <a:r>
              <a:rPr dirty="0" sz="900" spc="15" i="1">
                <a:latin typeface="Times New Roman"/>
                <a:cs typeface="Times New Roman"/>
              </a:rPr>
              <a:t>351.0</a:t>
            </a:r>
            <a:endParaRPr sz="900">
              <a:latin typeface="Times New Roman"/>
              <a:cs typeface="Times New Roman"/>
            </a:endParaRPr>
          </a:p>
          <a:p>
            <a:pPr marL="545465">
              <a:lnSpc>
                <a:spcPct val="100000"/>
              </a:lnSpc>
              <a:spcBef>
                <a:spcPts val="830"/>
              </a:spcBef>
            </a:pPr>
            <a:r>
              <a:rPr dirty="0" sz="900" spc="30" i="1">
                <a:latin typeface="Times New Roman"/>
                <a:cs typeface="Times New Roman"/>
              </a:rPr>
              <a:t>350.0</a:t>
            </a: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750">
              <a:latin typeface="Times New Roman"/>
              <a:cs typeface="Times New Roman"/>
            </a:endParaRPr>
          </a:p>
          <a:p>
            <a:pPr marL="545465">
              <a:lnSpc>
                <a:spcPct val="100000"/>
              </a:lnSpc>
            </a:pPr>
            <a:r>
              <a:rPr dirty="0" sz="900" spc="30" i="1">
                <a:latin typeface="Times New Roman"/>
                <a:cs typeface="Times New Roman"/>
              </a:rPr>
              <a:t>349.0</a:t>
            </a:r>
            <a:endParaRPr sz="900">
              <a:latin typeface="Times New Roman"/>
              <a:cs typeface="Times New Roman"/>
            </a:endParaRPr>
          </a:p>
          <a:p>
            <a:pPr marL="545465">
              <a:lnSpc>
                <a:spcPct val="100000"/>
              </a:lnSpc>
              <a:spcBef>
                <a:spcPts val="810"/>
              </a:spcBef>
            </a:pPr>
            <a:r>
              <a:rPr dirty="0" sz="900" spc="30" i="1">
                <a:latin typeface="Times New Roman"/>
                <a:cs typeface="Times New Roman"/>
              </a:rPr>
              <a:t>348.0</a:t>
            </a:r>
            <a:endParaRPr sz="900">
              <a:latin typeface="Times New Roman"/>
              <a:cs typeface="Times New Roman"/>
            </a:endParaRPr>
          </a:p>
          <a:p>
            <a:pPr marL="545465">
              <a:lnSpc>
                <a:spcPct val="100000"/>
              </a:lnSpc>
              <a:spcBef>
                <a:spcPts val="860"/>
              </a:spcBef>
            </a:pPr>
            <a:r>
              <a:rPr dirty="0" sz="900" spc="30" i="1">
                <a:latin typeface="Times New Roman"/>
                <a:cs typeface="Times New Roman"/>
              </a:rPr>
              <a:t>347.0</a:t>
            </a:r>
            <a:endParaRPr sz="900">
              <a:latin typeface="Times New Roman"/>
              <a:cs typeface="Times New Roman"/>
            </a:endParaRPr>
          </a:p>
          <a:p>
            <a:pPr marL="545465">
              <a:lnSpc>
                <a:spcPct val="100000"/>
              </a:lnSpc>
              <a:spcBef>
                <a:spcPts val="860"/>
              </a:spcBef>
            </a:pPr>
            <a:r>
              <a:rPr dirty="0" sz="900" spc="30" i="1">
                <a:latin typeface="Times New Roman"/>
                <a:cs typeface="Times New Roman"/>
              </a:rPr>
              <a:t>346.0</a:t>
            </a: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50">
              <a:latin typeface="Times New Roman"/>
              <a:cs typeface="Times New Roman"/>
            </a:endParaRPr>
          </a:p>
          <a:p>
            <a:pPr marL="2188845">
              <a:lnSpc>
                <a:spcPct val="100000"/>
              </a:lnSpc>
            </a:pPr>
            <a:r>
              <a:rPr dirty="0" sz="1200" spc="5" b="1" i="1">
                <a:latin typeface="Arial"/>
                <a:cs typeface="Arial"/>
              </a:rPr>
              <a:t>Условные</a:t>
            </a:r>
            <a:r>
              <a:rPr dirty="0" sz="1200" spc="85" b="1" i="1">
                <a:latin typeface="Arial"/>
                <a:cs typeface="Arial"/>
              </a:rPr>
              <a:t> </a:t>
            </a:r>
            <a:r>
              <a:rPr dirty="0" sz="1200" spc="20" b="1" i="1">
                <a:latin typeface="Arial"/>
                <a:cs typeface="Arial"/>
              </a:rPr>
              <a:t>обозначения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Times New Roman"/>
              <a:cs typeface="Times New Roman"/>
            </a:endParaRPr>
          </a:p>
          <a:p>
            <a:pPr marL="1829435">
              <a:lnSpc>
                <a:spcPct val="100000"/>
              </a:lnSpc>
            </a:pPr>
            <a:r>
              <a:rPr dirty="0" sz="950" spc="10" i="1">
                <a:latin typeface="Arial"/>
                <a:cs typeface="Arial"/>
              </a:rPr>
              <a:t>Насыпной</a:t>
            </a:r>
            <a:r>
              <a:rPr dirty="0" sz="950" spc="35" i="1">
                <a:latin typeface="Arial"/>
                <a:cs typeface="Arial"/>
              </a:rPr>
              <a:t> </a:t>
            </a:r>
            <a:r>
              <a:rPr dirty="0" sz="950" spc="-5" i="1">
                <a:latin typeface="Arial"/>
                <a:cs typeface="Arial"/>
              </a:rPr>
              <a:t>грунт</a:t>
            </a:r>
            <a:endParaRPr sz="9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00">
              <a:latin typeface="Times New Roman"/>
              <a:cs typeface="Times New Roman"/>
            </a:endParaRPr>
          </a:p>
          <a:p>
            <a:pPr marL="1829435">
              <a:lnSpc>
                <a:spcPct val="100000"/>
              </a:lnSpc>
            </a:pPr>
            <a:r>
              <a:rPr dirty="0" sz="950" spc="-10" i="1">
                <a:latin typeface="Arial"/>
                <a:cs typeface="Arial"/>
              </a:rPr>
              <a:t>Гоунт </a:t>
            </a:r>
            <a:r>
              <a:rPr dirty="0" sz="950" spc="10" i="1">
                <a:latin typeface="Arial"/>
                <a:cs typeface="Arial"/>
              </a:rPr>
              <a:t>растительного</a:t>
            </a:r>
            <a:r>
              <a:rPr dirty="0" sz="950" spc="55" i="1">
                <a:latin typeface="Arial"/>
                <a:cs typeface="Arial"/>
              </a:rPr>
              <a:t> </a:t>
            </a:r>
            <a:r>
              <a:rPr dirty="0" sz="950" i="1">
                <a:latin typeface="Arial"/>
                <a:cs typeface="Arial"/>
              </a:rPr>
              <a:t>слоя</a:t>
            </a:r>
            <a:endParaRPr sz="950">
              <a:latin typeface="Arial"/>
              <a:cs typeface="Arial"/>
            </a:endParaRPr>
          </a:p>
          <a:p>
            <a:pPr marL="1829435" marR="1743075">
              <a:lnSpc>
                <a:spcPts val="2940"/>
              </a:lnSpc>
              <a:spcBef>
                <a:spcPts val="290"/>
              </a:spcBef>
            </a:pPr>
            <a:r>
              <a:rPr dirty="0" sz="950" i="1">
                <a:latin typeface="Arial"/>
                <a:cs typeface="Arial"/>
              </a:rPr>
              <a:t>Суглинок </a:t>
            </a:r>
            <a:r>
              <a:rPr dirty="0" sz="950" spc="15" i="1">
                <a:latin typeface="Arial"/>
                <a:cs typeface="Arial"/>
              </a:rPr>
              <a:t>легкий </a:t>
            </a:r>
            <a:r>
              <a:rPr dirty="0" sz="950" spc="10" i="1">
                <a:latin typeface="Arial"/>
                <a:cs typeface="Arial"/>
              </a:rPr>
              <a:t>пылеватый, </a:t>
            </a:r>
            <a:r>
              <a:rPr dirty="0" sz="950" i="1">
                <a:latin typeface="Arial"/>
                <a:cs typeface="Arial"/>
              </a:rPr>
              <a:t>слабольдистый, и </a:t>
            </a:r>
            <a:r>
              <a:rPr dirty="0" sz="950" spc="35" i="1">
                <a:latin typeface="Arial"/>
                <a:cs typeface="Arial"/>
              </a:rPr>
              <a:t>-0,1  </a:t>
            </a:r>
            <a:r>
              <a:rPr dirty="0" sz="950" spc="-10" i="1">
                <a:latin typeface="Arial"/>
                <a:cs typeface="Arial"/>
              </a:rPr>
              <a:t>Супесь </a:t>
            </a:r>
            <a:r>
              <a:rPr dirty="0" sz="950" spc="-5" i="1">
                <a:latin typeface="Arial"/>
                <a:cs typeface="Arial"/>
              </a:rPr>
              <a:t>песчанистая, </a:t>
            </a:r>
            <a:r>
              <a:rPr dirty="0" sz="950" i="1">
                <a:latin typeface="Arial"/>
                <a:cs typeface="Arial"/>
              </a:rPr>
              <a:t>слабольдистая, </a:t>
            </a:r>
            <a:r>
              <a:rPr dirty="0" sz="450">
                <a:latin typeface="Courier New"/>
                <a:cs typeface="Courier New"/>
              </a:rPr>
              <a:t>-</a:t>
            </a:r>
            <a:r>
              <a:rPr dirty="0" sz="450" spc="-55">
                <a:latin typeface="Courier New"/>
                <a:cs typeface="Courier New"/>
              </a:rPr>
              <a:t> </a:t>
            </a:r>
            <a:r>
              <a:rPr dirty="0" sz="950" spc="5" i="1">
                <a:latin typeface="Arial"/>
                <a:cs typeface="Arial"/>
              </a:rPr>
              <a:t>0,08</a:t>
            </a:r>
            <a:endParaRPr sz="950">
              <a:latin typeface="Arial"/>
              <a:cs typeface="Arial"/>
            </a:endParaRPr>
          </a:p>
          <a:p>
            <a:pPr marL="1829435" marR="1730375">
              <a:lnSpc>
                <a:spcPts val="2760"/>
              </a:lnSpc>
              <a:spcBef>
                <a:spcPts val="245"/>
              </a:spcBef>
            </a:pPr>
            <a:r>
              <a:rPr dirty="0" sz="950" spc="5" i="1">
                <a:latin typeface="Arial"/>
                <a:cs typeface="Arial"/>
              </a:rPr>
              <a:t>Суглинок </a:t>
            </a:r>
            <a:r>
              <a:rPr dirty="0" sz="950" spc="20" i="1">
                <a:latin typeface="Arial"/>
                <a:cs typeface="Arial"/>
              </a:rPr>
              <a:t>легкий </a:t>
            </a:r>
            <a:r>
              <a:rPr dirty="0" sz="950" i="1">
                <a:latin typeface="Arial"/>
                <a:cs typeface="Arial"/>
              </a:rPr>
              <a:t>пылеватый, слабольдистый, </a:t>
            </a:r>
            <a:r>
              <a:rPr dirty="0" sz="950" spc="-5" i="1">
                <a:latin typeface="Arial"/>
                <a:cs typeface="Arial"/>
              </a:rPr>
              <a:t>i i </a:t>
            </a:r>
            <a:r>
              <a:rPr dirty="0" sz="950" i="1">
                <a:latin typeface="Arial"/>
                <a:cs typeface="Arial"/>
              </a:rPr>
              <a:t>-</a:t>
            </a:r>
            <a:r>
              <a:rPr dirty="0" sz="950" spc="-170" i="1">
                <a:latin typeface="Arial"/>
                <a:cs typeface="Arial"/>
              </a:rPr>
              <a:t> </a:t>
            </a:r>
            <a:r>
              <a:rPr dirty="0" sz="950" spc="-10" i="1">
                <a:latin typeface="Arial"/>
                <a:cs typeface="Arial"/>
              </a:rPr>
              <a:t>0,1  </a:t>
            </a:r>
            <a:r>
              <a:rPr dirty="0" sz="950" i="1">
                <a:latin typeface="Arial"/>
                <a:cs typeface="Arial"/>
              </a:rPr>
              <a:t>Суглинок </a:t>
            </a:r>
            <a:r>
              <a:rPr dirty="0" sz="950" spc="15" i="1">
                <a:latin typeface="Arial"/>
                <a:cs typeface="Arial"/>
              </a:rPr>
              <a:t>легкий </a:t>
            </a:r>
            <a:r>
              <a:rPr dirty="0" sz="950" i="1">
                <a:latin typeface="Arial"/>
                <a:cs typeface="Arial"/>
              </a:rPr>
              <a:t>слабольдистый, </a:t>
            </a:r>
            <a:r>
              <a:rPr dirty="0" sz="950" spc="-15" i="1">
                <a:latin typeface="Arial"/>
                <a:cs typeface="Arial"/>
              </a:rPr>
              <a:t>it </a:t>
            </a:r>
            <a:r>
              <a:rPr dirty="0" sz="950" spc="20" i="1">
                <a:latin typeface="Arial"/>
                <a:cs typeface="Arial"/>
              </a:rPr>
              <a:t>-0</a:t>
            </a:r>
            <a:r>
              <a:rPr dirty="0" sz="950" spc="-204" i="1">
                <a:latin typeface="Arial"/>
                <a:cs typeface="Arial"/>
              </a:rPr>
              <a:t> </a:t>
            </a:r>
            <a:r>
              <a:rPr dirty="0" sz="950" spc="20" i="1">
                <a:latin typeface="Arial"/>
                <a:cs typeface="Arial"/>
              </a:rPr>
              <a:t>,1</a:t>
            </a:r>
            <a:endParaRPr sz="950">
              <a:latin typeface="Arial"/>
              <a:cs typeface="Arial"/>
            </a:endParaRPr>
          </a:p>
          <a:p>
            <a:pPr marL="1824355">
              <a:lnSpc>
                <a:spcPts val="1095"/>
              </a:lnSpc>
              <a:spcBef>
                <a:spcPts val="755"/>
              </a:spcBef>
            </a:pPr>
            <a:r>
              <a:rPr dirty="0" sz="950" i="1">
                <a:latin typeface="Arial"/>
                <a:cs typeface="Arial"/>
              </a:rPr>
              <a:t>Граница сезонного</a:t>
            </a:r>
            <a:r>
              <a:rPr dirty="0" sz="950" spc="95" i="1">
                <a:latin typeface="Arial"/>
                <a:cs typeface="Arial"/>
              </a:rPr>
              <a:t> </a:t>
            </a:r>
            <a:r>
              <a:rPr dirty="0" sz="950" spc="5" i="1">
                <a:latin typeface="Arial"/>
                <a:cs typeface="Arial"/>
              </a:rPr>
              <a:t>промерзания</a:t>
            </a:r>
            <a:endParaRPr sz="950">
              <a:latin typeface="Arial"/>
              <a:cs typeface="Arial"/>
            </a:endParaRPr>
          </a:p>
          <a:p>
            <a:pPr marL="1824989">
              <a:lnSpc>
                <a:spcPts val="1095"/>
              </a:lnSpc>
            </a:pPr>
            <a:r>
              <a:rPr dirty="0" sz="950" spc="10" i="1">
                <a:latin typeface="Arial"/>
                <a:cs typeface="Arial"/>
              </a:rPr>
              <a:t>бергштрихи </a:t>
            </a:r>
            <a:r>
              <a:rPr dirty="0" sz="950" spc="5" i="1">
                <a:latin typeface="Arial"/>
                <a:cs typeface="Arial"/>
              </a:rPr>
              <a:t>направлены </a:t>
            </a:r>
            <a:r>
              <a:rPr dirty="0" sz="950" i="1">
                <a:latin typeface="Arial"/>
                <a:cs typeface="Arial"/>
              </a:rPr>
              <a:t>в </a:t>
            </a:r>
            <a:r>
              <a:rPr dirty="0" sz="950" spc="15" i="1">
                <a:latin typeface="Arial"/>
                <a:cs typeface="Arial"/>
              </a:rPr>
              <a:t>сторону</a:t>
            </a:r>
            <a:r>
              <a:rPr dirty="0" sz="950" spc="10" i="1">
                <a:latin typeface="Arial"/>
                <a:cs typeface="Arial"/>
              </a:rPr>
              <a:t> мерзлоты</a:t>
            </a:r>
            <a:endParaRPr sz="9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50">
              <a:latin typeface="Times New Roman"/>
              <a:cs typeface="Times New Roman"/>
            </a:endParaRPr>
          </a:p>
          <a:p>
            <a:pPr algn="ctr" marL="741045" marR="1802130">
              <a:lnSpc>
                <a:spcPct val="74800"/>
              </a:lnSpc>
              <a:spcBef>
                <a:spcPts val="5"/>
              </a:spcBef>
            </a:pPr>
            <a:r>
              <a:rPr dirty="0" sz="1050" spc="-40" i="1">
                <a:latin typeface="Courier New"/>
                <a:cs typeface="Courier New"/>
              </a:rPr>
              <a:t>ОАО </a:t>
            </a:r>
            <a:r>
              <a:rPr dirty="0" sz="1050" spc="-35" i="1">
                <a:latin typeface="Courier New"/>
                <a:cs typeface="Courier New"/>
              </a:rPr>
              <a:t>«Фундаментпроект» </a:t>
            </a:r>
            <a:r>
              <a:rPr dirty="0" sz="1050" spc="-60" i="1">
                <a:latin typeface="Courier New"/>
                <a:cs typeface="Courier New"/>
              </a:rPr>
              <a:t>125993, </a:t>
            </a:r>
            <a:r>
              <a:rPr dirty="0" sz="1050" spc="-70" i="1">
                <a:latin typeface="Courier New"/>
                <a:cs typeface="Courier New"/>
              </a:rPr>
              <a:t>г. </a:t>
            </a:r>
            <a:r>
              <a:rPr dirty="0" sz="1050" spc="-45" i="1">
                <a:latin typeface="Courier New"/>
                <a:cs typeface="Courier New"/>
              </a:rPr>
              <a:t>Москва, </a:t>
            </a:r>
            <a:r>
              <a:rPr dirty="0" sz="1050" spc="-35" i="1">
                <a:latin typeface="Courier New"/>
                <a:cs typeface="Courier New"/>
              </a:rPr>
              <a:t>Волоколамское  </a:t>
            </a:r>
            <a:r>
              <a:rPr dirty="0" sz="1050" i="1">
                <a:latin typeface="Courier New"/>
                <a:cs typeface="Courier New"/>
              </a:rPr>
              <a:t>шоссе, </a:t>
            </a:r>
            <a:r>
              <a:rPr dirty="0" sz="1300" spc="-135" b="1">
                <a:latin typeface="Courier New"/>
                <a:cs typeface="Courier New"/>
              </a:rPr>
              <a:t>д. </a:t>
            </a:r>
            <a:r>
              <a:rPr dirty="0" sz="1050" spc="-80" i="1">
                <a:latin typeface="Courier New"/>
                <a:cs typeface="Courier New"/>
              </a:rPr>
              <a:t>1, </a:t>
            </a:r>
            <a:r>
              <a:rPr dirty="0" sz="1050" spc="-75" i="1">
                <a:latin typeface="Courier New"/>
                <a:cs typeface="Courier New"/>
              </a:rPr>
              <a:t>стр.</a:t>
            </a:r>
            <a:r>
              <a:rPr dirty="0" sz="1050" spc="-15" i="1">
                <a:latin typeface="Courier New"/>
                <a:cs typeface="Courier New"/>
              </a:rPr>
              <a:t> </a:t>
            </a:r>
            <a:r>
              <a:rPr dirty="0" sz="1050" spc="-5" i="1">
                <a:latin typeface="Courier New"/>
                <a:cs typeface="Courier New"/>
              </a:rPr>
              <a:t>1</a:t>
            </a:r>
            <a:endParaRPr sz="1050">
              <a:latin typeface="Courier New"/>
              <a:cs typeface="Courier Ne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19770" y="249941"/>
            <a:ext cx="6255654" cy="100494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7244" y="355217"/>
            <a:ext cx="6210300" cy="996569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018540" indent="353060">
              <a:lnSpc>
                <a:spcPts val="1060"/>
              </a:lnSpc>
              <a:spcBef>
                <a:spcPts val="90"/>
              </a:spcBef>
              <a:tabLst>
                <a:tab pos="6090285" algn="l"/>
              </a:tabLst>
            </a:pPr>
            <a:r>
              <a:rPr dirty="0" baseline="2777" sz="1500" spc="-7">
                <a:latin typeface="Times New Roman"/>
                <a:cs typeface="Times New Roman"/>
              </a:rPr>
              <a:t>Метод</a:t>
            </a:r>
            <a:r>
              <a:rPr dirty="0" baseline="2777" sz="1500" spc="-30">
                <a:latin typeface="Times New Roman"/>
                <a:cs typeface="Times New Roman"/>
              </a:rPr>
              <a:t>и</a:t>
            </a:r>
            <a:r>
              <a:rPr dirty="0" baseline="2777" sz="1500">
                <a:latin typeface="Times New Roman"/>
                <a:cs typeface="Times New Roman"/>
              </a:rPr>
              <a:t>ка</a:t>
            </a:r>
            <a:r>
              <a:rPr dirty="0" baseline="2777" sz="1500" spc="-89">
                <a:latin typeface="Times New Roman"/>
                <a:cs typeface="Times New Roman"/>
              </a:rPr>
              <a:t> </a:t>
            </a:r>
            <a:r>
              <a:rPr dirty="0" baseline="2777" sz="1500" spc="22">
                <a:latin typeface="Times New Roman"/>
                <a:cs typeface="Times New Roman"/>
              </a:rPr>
              <a:t>р</a:t>
            </a:r>
            <a:r>
              <a:rPr dirty="0" baseline="2777" sz="1500">
                <a:latin typeface="Times New Roman"/>
                <a:cs typeface="Times New Roman"/>
              </a:rPr>
              <a:t>а</a:t>
            </a:r>
            <a:r>
              <a:rPr dirty="0" baseline="2777" sz="1500" spc="15">
                <a:latin typeface="Times New Roman"/>
                <a:cs typeface="Times New Roman"/>
              </a:rPr>
              <a:t>с</a:t>
            </a:r>
            <a:r>
              <a:rPr dirty="0" baseline="2777" sz="1500">
                <a:latin typeface="Times New Roman"/>
                <a:cs typeface="Times New Roman"/>
              </a:rPr>
              <a:t>ч</a:t>
            </a:r>
            <a:r>
              <a:rPr dirty="0" baseline="2777" sz="1500" spc="15">
                <a:latin typeface="Times New Roman"/>
                <a:cs typeface="Times New Roman"/>
              </a:rPr>
              <a:t>е</a:t>
            </a:r>
            <a:r>
              <a:rPr dirty="0" baseline="2777" sz="1500">
                <a:latin typeface="Times New Roman"/>
                <a:cs typeface="Times New Roman"/>
              </a:rPr>
              <a:t>та</a:t>
            </a:r>
            <a:r>
              <a:rPr dirty="0" baseline="2777" sz="1500" spc="-44">
                <a:latin typeface="Times New Roman"/>
                <a:cs typeface="Times New Roman"/>
              </a:rPr>
              <a:t> </a:t>
            </a:r>
            <a:r>
              <a:rPr dirty="0" baseline="2777" sz="1500">
                <a:latin typeface="Times New Roman"/>
                <a:cs typeface="Times New Roman"/>
              </a:rPr>
              <a:t>же</a:t>
            </a:r>
            <a:r>
              <a:rPr dirty="0" baseline="2777" sz="1500" spc="-22">
                <a:latin typeface="Times New Roman"/>
                <a:cs typeface="Times New Roman"/>
              </a:rPr>
              <a:t>л</a:t>
            </a:r>
            <a:r>
              <a:rPr dirty="0" baseline="2777" sz="1500">
                <a:latin typeface="Times New Roman"/>
                <a:cs typeface="Times New Roman"/>
              </a:rPr>
              <a:t>езо</a:t>
            </a:r>
            <a:r>
              <a:rPr dirty="0" baseline="2777" sz="1500" spc="-22">
                <a:latin typeface="Times New Roman"/>
                <a:cs typeface="Times New Roman"/>
              </a:rPr>
              <a:t>б</a:t>
            </a:r>
            <a:r>
              <a:rPr dirty="0" baseline="2777" sz="1500">
                <a:latin typeface="Times New Roman"/>
                <a:cs typeface="Times New Roman"/>
              </a:rPr>
              <a:t>етонных</a:t>
            </a:r>
            <a:r>
              <a:rPr dirty="0" baseline="2777" sz="1500" spc="22">
                <a:latin typeface="Times New Roman"/>
                <a:cs typeface="Times New Roman"/>
              </a:rPr>
              <a:t> </a:t>
            </a:r>
            <a:r>
              <a:rPr dirty="0" baseline="2777" sz="1500" spc="-7">
                <a:latin typeface="Times New Roman"/>
                <a:cs typeface="Times New Roman"/>
              </a:rPr>
              <a:t>с</a:t>
            </a:r>
            <a:r>
              <a:rPr dirty="0" baseline="2777" sz="1500" spc="-37">
                <a:latin typeface="Times New Roman"/>
                <a:cs typeface="Times New Roman"/>
              </a:rPr>
              <a:t>в</a:t>
            </a:r>
            <a:r>
              <a:rPr dirty="0" baseline="2777" sz="1500" spc="-7">
                <a:latin typeface="Times New Roman"/>
                <a:cs typeface="Times New Roman"/>
              </a:rPr>
              <a:t>ай</a:t>
            </a:r>
            <a:r>
              <a:rPr dirty="0" baseline="2777" sz="1500" spc="-30">
                <a:latin typeface="Times New Roman"/>
                <a:cs typeface="Times New Roman"/>
              </a:rPr>
              <a:t> </a:t>
            </a:r>
            <a:r>
              <a:rPr dirty="0" baseline="2777" sz="1500">
                <a:latin typeface="Times New Roman"/>
                <a:cs typeface="Times New Roman"/>
              </a:rPr>
              <a:t>с </a:t>
            </a:r>
            <a:r>
              <a:rPr dirty="0" baseline="2777" sz="1500" spc="-22">
                <a:latin typeface="Times New Roman"/>
                <a:cs typeface="Times New Roman"/>
              </a:rPr>
              <a:t>обо</a:t>
            </a:r>
            <a:r>
              <a:rPr dirty="0" baseline="2777" sz="1500">
                <a:latin typeface="Times New Roman"/>
                <a:cs typeface="Times New Roman"/>
              </a:rPr>
              <a:t>л</a:t>
            </a:r>
            <a:r>
              <a:rPr dirty="0" baseline="2777" sz="1500" spc="-30">
                <a:latin typeface="Times New Roman"/>
                <a:cs typeface="Times New Roman"/>
              </a:rPr>
              <a:t>о</a:t>
            </a:r>
            <a:r>
              <a:rPr dirty="0" baseline="2777" sz="1500" spc="-22">
                <a:latin typeface="Times New Roman"/>
                <a:cs typeface="Times New Roman"/>
              </a:rPr>
              <a:t>чк</a:t>
            </a:r>
            <a:r>
              <a:rPr dirty="0" baseline="2777" sz="1500" spc="-7">
                <a:latin typeface="Times New Roman"/>
                <a:cs typeface="Times New Roman"/>
              </a:rPr>
              <a:t>ой</a:t>
            </a:r>
            <a:r>
              <a:rPr dirty="0" baseline="2777" sz="1500">
                <a:latin typeface="Times New Roman"/>
                <a:cs typeface="Times New Roman"/>
              </a:rPr>
              <a:t>	</a:t>
            </a:r>
            <a:r>
              <a:rPr dirty="0" sz="1000" spc="-60">
                <a:latin typeface="Times New Roman"/>
                <a:cs typeface="Times New Roman"/>
              </a:rPr>
              <a:t>1</a:t>
            </a:r>
            <a:r>
              <a:rPr dirty="0" sz="1000">
                <a:latin typeface="Times New Roman"/>
                <a:cs typeface="Times New Roman"/>
              </a:rPr>
              <a:t>2  </a:t>
            </a:r>
            <a:r>
              <a:rPr dirty="0" sz="1000" spc="-5">
                <a:latin typeface="Times New Roman"/>
                <a:cs typeface="Times New Roman"/>
              </a:rPr>
              <a:t>противопучинной ОСПТ </a:t>
            </a:r>
            <a:r>
              <a:rPr dirty="0" sz="1000">
                <a:latin typeface="Times New Roman"/>
                <a:cs typeface="Times New Roman"/>
              </a:rPr>
              <a:t>«Reline» </a:t>
            </a:r>
            <a:r>
              <a:rPr dirty="0" sz="1000" spc="-5">
                <a:latin typeface="Times New Roman"/>
                <a:cs typeface="Times New Roman"/>
              </a:rPr>
              <a:t>по </a:t>
            </a:r>
            <a:r>
              <a:rPr dirty="0" sz="1000">
                <a:latin typeface="Times New Roman"/>
                <a:cs typeface="Times New Roman"/>
              </a:rPr>
              <a:t>ТУ</a:t>
            </a:r>
            <a:r>
              <a:rPr dirty="0" sz="1000" spc="2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2247-007-75457705-2014</a:t>
            </a:r>
            <a:endParaRPr sz="1000">
              <a:latin typeface="Times New Roman"/>
              <a:cs typeface="Times New Roman"/>
            </a:endParaRPr>
          </a:p>
          <a:p>
            <a:pPr marL="1747520">
              <a:lnSpc>
                <a:spcPts val="1110"/>
              </a:lnSpc>
            </a:pPr>
            <a:r>
              <a:rPr dirty="0" sz="1000" spc="-5">
                <a:latin typeface="Times New Roman"/>
                <a:cs typeface="Times New Roman"/>
              </a:rPr>
              <a:t>на воздействие </a:t>
            </a:r>
            <a:r>
              <a:rPr dirty="0" sz="1000" spc="-10">
                <a:latin typeface="Times New Roman"/>
                <a:cs typeface="Times New Roman"/>
              </a:rPr>
              <a:t>сил </a:t>
            </a:r>
            <a:r>
              <a:rPr dirty="0" sz="1000" spc="-5">
                <a:latin typeface="Times New Roman"/>
                <a:cs typeface="Times New Roman"/>
              </a:rPr>
              <a:t>морозного</a:t>
            </a:r>
            <a:r>
              <a:rPr dirty="0" sz="1000" spc="2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пучения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00">
              <a:latin typeface="Times New Roman"/>
              <a:cs typeface="Times New Roman"/>
            </a:endParaRPr>
          </a:p>
          <a:p>
            <a:pPr algn="just" marL="21590" marR="5080" indent="450850">
              <a:lnSpc>
                <a:spcPct val="108300"/>
              </a:lnSpc>
            </a:pPr>
            <a:r>
              <a:rPr dirty="0" sz="1200" spc="-10">
                <a:latin typeface="Times New Roman"/>
                <a:cs typeface="Times New Roman"/>
              </a:rPr>
              <a:t>Свая</a:t>
            </a:r>
            <a:r>
              <a:rPr dirty="0" sz="1200" spc="-135">
                <a:latin typeface="Times New Roman"/>
                <a:cs typeface="Times New Roman"/>
              </a:rPr>
              <a:t> </a:t>
            </a:r>
            <a:r>
              <a:rPr dirty="0" sz="1200" spc="-15">
                <a:latin typeface="Times New Roman"/>
                <a:cs typeface="Times New Roman"/>
              </a:rPr>
              <a:t>ж.б.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сечением</a:t>
            </a:r>
            <a:r>
              <a:rPr dirty="0" sz="1200" spc="-9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350x350мм</a:t>
            </a:r>
            <a:r>
              <a:rPr dirty="0" sz="1200" spc="-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длиной</a:t>
            </a:r>
            <a:r>
              <a:rPr dirty="0" sz="1200" spc="-8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7м</a:t>
            </a:r>
            <a:r>
              <a:rPr dirty="0" sz="1200" spc="-13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в</a:t>
            </a:r>
            <a:r>
              <a:rPr dirty="0" sz="1200" spc="-9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грунте,</a:t>
            </a:r>
            <a:r>
              <a:rPr dirty="0" sz="1200" spc="-9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погружаемая</a:t>
            </a:r>
            <a:r>
              <a:rPr dirty="0" sz="1200" spc="-9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бурозабивным</a:t>
            </a:r>
            <a:r>
              <a:rPr dirty="0" sz="1200" spc="-114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способом  при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диаметре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лидерных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скважин</a:t>
            </a:r>
            <a:r>
              <a:rPr dirty="0" sz="1200" spc="-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менее</a:t>
            </a:r>
            <a:r>
              <a:rPr dirty="0" sz="1200" spc="-10">
                <a:latin typeface="Times New Roman"/>
                <a:cs typeface="Times New Roman"/>
              </a:rPr>
              <a:t> 0,8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диаметра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свай.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Поверхность</a:t>
            </a:r>
            <a:r>
              <a:rPr dirty="0" sz="1200" spc="-5">
                <a:latin typeface="Times New Roman"/>
                <a:cs typeface="Times New Roman"/>
              </a:rPr>
              <a:t> спланирована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насыпью  </a:t>
            </a:r>
            <a:r>
              <a:rPr dirty="0" sz="1200" spc="-5">
                <a:latin typeface="Times New Roman"/>
                <a:cs typeface="Times New Roman"/>
              </a:rPr>
              <a:t>толщиной</a:t>
            </a:r>
            <a:r>
              <a:rPr dirty="0" sz="1200" spc="-110">
                <a:latin typeface="Times New Roman"/>
                <a:cs typeface="Times New Roman"/>
              </a:rPr>
              <a:t> </a:t>
            </a:r>
            <a:r>
              <a:rPr dirty="0" sz="1200" spc="-15">
                <a:latin typeface="Times New Roman"/>
                <a:cs typeface="Times New Roman"/>
              </a:rPr>
              <a:t>0,5м.</a:t>
            </a:r>
            <a:r>
              <a:rPr dirty="0" sz="1200" spc="-6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Насыпь</a:t>
            </a:r>
            <a:r>
              <a:rPr dirty="0" sz="1200" spc="-114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подстилается</a:t>
            </a:r>
            <a:r>
              <a:rPr dirty="0" sz="1200" spc="-1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почвенно-растительным</a:t>
            </a:r>
            <a:r>
              <a:rPr dirty="0" sz="1200" spc="-1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слоем</a:t>
            </a:r>
            <a:r>
              <a:rPr dirty="0" sz="1200" spc="-13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толщиной</a:t>
            </a:r>
            <a:r>
              <a:rPr dirty="0" sz="1200" spc="-11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0,2м.</a:t>
            </a:r>
            <a:endParaRPr sz="1200">
              <a:latin typeface="Times New Roman"/>
              <a:cs typeface="Times New Roman"/>
            </a:endParaRPr>
          </a:p>
          <a:p>
            <a:pPr algn="just" marL="3175" marR="5080" indent="466090">
              <a:lnSpc>
                <a:spcPct val="125000"/>
              </a:lnSpc>
            </a:pPr>
            <a:r>
              <a:rPr dirty="0" sz="1200" spc="-10">
                <a:latin typeface="Times New Roman"/>
                <a:cs typeface="Times New Roman"/>
              </a:rPr>
              <a:t>Принято, </a:t>
            </a:r>
            <a:r>
              <a:rPr dirty="0" sz="1200" spc="-15">
                <a:latin typeface="Times New Roman"/>
                <a:cs typeface="Times New Roman"/>
              </a:rPr>
              <a:t>что </a:t>
            </a:r>
            <a:r>
              <a:rPr dirty="0" sz="1200" spc="-5">
                <a:latin typeface="Times New Roman"/>
                <a:cs typeface="Times New Roman"/>
              </a:rPr>
              <a:t>насыпь </a:t>
            </a:r>
            <a:r>
              <a:rPr dirty="0" sz="1200">
                <a:latin typeface="Times New Roman"/>
                <a:cs typeface="Times New Roman"/>
              </a:rPr>
              <a:t>отсыпана песками мелкими </a:t>
            </a:r>
            <a:r>
              <a:rPr dirty="0" sz="1200" spc="-5">
                <a:latin typeface="Times New Roman"/>
                <a:cs typeface="Times New Roman"/>
              </a:rPr>
              <a:t>и </a:t>
            </a:r>
            <a:r>
              <a:rPr dirty="0" sz="1200" spc="-10">
                <a:latin typeface="Times New Roman"/>
                <a:cs typeface="Times New Roman"/>
              </a:rPr>
              <a:t>пылеватыми </a:t>
            </a:r>
            <a:r>
              <a:rPr dirty="0" sz="1200" spc="-5">
                <a:latin typeface="Times New Roman"/>
                <a:cs typeface="Times New Roman"/>
              </a:rPr>
              <a:t>при степени влажности  </a:t>
            </a:r>
            <a:r>
              <a:rPr dirty="0" sz="1200" spc="-15">
                <a:latin typeface="Times New Roman"/>
                <a:cs typeface="Times New Roman"/>
              </a:rPr>
              <a:t>Sr&gt;0,95</a:t>
            </a:r>
            <a:r>
              <a:rPr dirty="0" sz="1200" spc="-7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или</a:t>
            </a:r>
            <a:r>
              <a:rPr dirty="0" sz="1200" spc="-1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из</a:t>
            </a:r>
            <a:r>
              <a:rPr dirty="0" sz="1200" spc="-12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глинистых</a:t>
            </a:r>
            <a:r>
              <a:rPr dirty="0" sz="1200" spc="-14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грунтов</a:t>
            </a:r>
            <a:r>
              <a:rPr dirty="0" sz="1200" spc="-13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при</a:t>
            </a:r>
            <a:r>
              <a:rPr dirty="0" sz="1200" spc="-12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показателе</a:t>
            </a:r>
            <a:r>
              <a:rPr dirty="0" sz="1200" spc="-1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текучести</a:t>
            </a:r>
            <a:r>
              <a:rPr dirty="0" sz="1200" spc="-105">
                <a:latin typeface="Times New Roman"/>
                <a:cs typeface="Times New Roman"/>
              </a:rPr>
              <a:t> </a:t>
            </a:r>
            <a:r>
              <a:rPr dirty="0" sz="1200" spc="-45">
                <a:latin typeface="Times New Roman"/>
                <a:cs typeface="Times New Roman"/>
              </a:rPr>
              <a:t>IL&gt;0,5.</a:t>
            </a:r>
            <a:endParaRPr sz="1200">
              <a:latin typeface="Times New Roman"/>
              <a:cs typeface="Times New Roman"/>
            </a:endParaRPr>
          </a:p>
          <a:p>
            <a:pPr algn="just" marL="15240" marR="5715" indent="454659">
              <a:lnSpc>
                <a:spcPct val="125000"/>
              </a:lnSpc>
            </a:pPr>
            <a:r>
              <a:rPr dirty="0" sz="1200" spc="5">
                <a:latin typeface="Times New Roman"/>
                <a:cs typeface="Times New Roman"/>
              </a:rPr>
              <a:t>Грунты </a:t>
            </a:r>
            <a:r>
              <a:rPr dirty="0" sz="1200" spc="20">
                <a:latin typeface="Times New Roman"/>
                <a:cs typeface="Times New Roman"/>
              </a:rPr>
              <a:t>сезонно-талого </a:t>
            </a:r>
            <a:r>
              <a:rPr dirty="0" sz="1200" spc="10">
                <a:latin typeface="Times New Roman"/>
                <a:cs typeface="Times New Roman"/>
              </a:rPr>
              <a:t>слоя (СТС) </a:t>
            </a:r>
            <a:r>
              <a:rPr dirty="0" sz="1200" spc="20">
                <a:latin typeface="Times New Roman"/>
                <a:cs typeface="Times New Roman"/>
              </a:rPr>
              <a:t>представлены </a:t>
            </a:r>
            <a:r>
              <a:rPr dirty="0" sz="1200" spc="5">
                <a:latin typeface="Times New Roman"/>
                <a:cs typeface="Times New Roman"/>
              </a:rPr>
              <a:t>суглинком </a:t>
            </a:r>
            <a:r>
              <a:rPr dirty="0" sz="1200" spc="15">
                <a:latin typeface="Times New Roman"/>
                <a:cs typeface="Times New Roman"/>
              </a:rPr>
              <a:t>легким пылеватым  </a:t>
            </a:r>
            <a:r>
              <a:rPr dirty="0" sz="1200" spc="-5">
                <a:latin typeface="Times New Roman"/>
                <a:cs typeface="Times New Roman"/>
              </a:rPr>
              <a:t>слабольдистым сильнопучинистым и </a:t>
            </a:r>
            <a:r>
              <a:rPr dirty="0" sz="1200">
                <a:latin typeface="Times New Roman"/>
                <a:cs typeface="Times New Roman"/>
              </a:rPr>
              <a:t>насыпным </a:t>
            </a:r>
            <a:r>
              <a:rPr dirty="0" sz="1200" spc="-15">
                <a:latin typeface="Times New Roman"/>
                <a:cs typeface="Times New Roman"/>
              </a:rPr>
              <a:t>грунтом. </a:t>
            </a:r>
            <a:r>
              <a:rPr dirty="0" sz="1200" spc="-20">
                <a:latin typeface="Times New Roman"/>
                <a:cs typeface="Times New Roman"/>
              </a:rPr>
              <a:t>Глубина </a:t>
            </a:r>
            <a:r>
              <a:rPr dirty="0" sz="1200" spc="-5">
                <a:latin typeface="Times New Roman"/>
                <a:cs typeface="Times New Roman"/>
              </a:rPr>
              <a:t>сезонного оттаивания </a:t>
            </a:r>
            <a:r>
              <a:rPr dirty="0" sz="1200" spc="-20">
                <a:latin typeface="Times New Roman"/>
                <a:cs typeface="Times New Roman"/>
              </a:rPr>
              <a:t>СТС  </a:t>
            </a:r>
            <a:r>
              <a:rPr dirty="0" sz="1200" spc="5">
                <a:latin typeface="Times New Roman"/>
                <a:cs typeface="Times New Roman"/>
              </a:rPr>
              <a:t>равна </a:t>
            </a:r>
            <a:r>
              <a:rPr dirty="0" sz="1200" spc="-5">
                <a:latin typeface="Times New Roman"/>
                <a:cs typeface="Times New Roman"/>
              </a:rPr>
              <a:t>3,0</a:t>
            </a:r>
            <a:r>
              <a:rPr dirty="0" sz="1200" spc="-240">
                <a:latin typeface="Times New Roman"/>
                <a:cs typeface="Times New Roman"/>
              </a:rPr>
              <a:t> </a:t>
            </a:r>
            <a:r>
              <a:rPr dirty="0" sz="1200" spc="-35">
                <a:latin typeface="Times New Roman"/>
                <a:cs typeface="Times New Roman"/>
              </a:rPr>
              <a:t>м.</a:t>
            </a:r>
            <a:endParaRPr sz="1200">
              <a:latin typeface="Times New Roman"/>
              <a:cs typeface="Times New Roman"/>
            </a:endParaRPr>
          </a:p>
          <a:p>
            <a:pPr algn="just" marR="4445" indent="463550">
              <a:lnSpc>
                <a:spcPct val="125000"/>
              </a:lnSpc>
            </a:pPr>
            <a:r>
              <a:rPr dirty="0" sz="1200" spc="-5">
                <a:latin typeface="Times New Roman"/>
                <a:cs typeface="Times New Roman"/>
              </a:rPr>
              <a:t>Инженерно-геологические </a:t>
            </a:r>
            <a:r>
              <a:rPr dirty="0" sz="1200">
                <a:latin typeface="Times New Roman"/>
                <a:cs typeface="Times New Roman"/>
              </a:rPr>
              <a:t>условия </a:t>
            </a:r>
            <a:r>
              <a:rPr dirty="0" sz="1200" spc="-10">
                <a:latin typeface="Times New Roman"/>
                <a:cs typeface="Times New Roman"/>
              </a:rPr>
              <a:t>ниже </a:t>
            </a:r>
            <a:r>
              <a:rPr dirty="0" sz="1200" spc="-5">
                <a:latin typeface="Times New Roman"/>
                <a:cs typeface="Times New Roman"/>
              </a:rPr>
              <a:t>сезонно-талого </a:t>
            </a:r>
            <a:r>
              <a:rPr dirty="0" sz="1200" spc="-15">
                <a:latin typeface="Times New Roman"/>
                <a:cs typeface="Times New Roman"/>
              </a:rPr>
              <a:t>слоя </a:t>
            </a:r>
            <a:r>
              <a:rPr dirty="0" sz="1200" spc="-10">
                <a:latin typeface="Times New Roman"/>
                <a:cs typeface="Times New Roman"/>
              </a:rPr>
              <a:t>СТС характеризуются  </a:t>
            </a:r>
            <a:r>
              <a:rPr dirty="0" sz="1200">
                <a:latin typeface="Times New Roman"/>
                <a:cs typeface="Times New Roman"/>
              </a:rPr>
              <a:t>распространением до </a:t>
            </a:r>
            <a:r>
              <a:rPr dirty="0" sz="1200" spc="-10">
                <a:latin typeface="Times New Roman"/>
                <a:cs typeface="Times New Roman"/>
              </a:rPr>
              <a:t>глубины </a:t>
            </a:r>
            <a:r>
              <a:rPr dirty="0" sz="1200" spc="-20">
                <a:latin typeface="Times New Roman"/>
                <a:cs typeface="Times New Roman"/>
              </a:rPr>
              <a:t>13,6м </a:t>
            </a:r>
            <a:r>
              <a:rPr dirty="0" sz="1200">
                <a:latin typeface="Times New Roman"/>
                <a:cs typeface="Times New Roman"/>
              </a:rPr>
              <a:t>от </a:t>
            </a:r>
            <a:r>
              <a:rPr dirty="0" sz="1200" spc="-5">
                <a:latin typeface="Times New Roman"/>
                <a:cs typeface="Times New Roman"/>
              </a:rPr>
              <a:t>природной </a:t>
            </a:r>
            <a:r>
              <a:rPr dirty="0" sz="1200">
                <a:latin typeface="Times New Roman"/>
                <a:cs typeface="Times New Roman"/>
              </a:rPr>
              <a:t>поверхности </a:t>
            </a:r>
            <a:r>
              <a:rPr dirty="0" sz="1200" spc="5">
                <a:latin typeface="Times New Roman"/>
                <a:cs typeface="Times New Roman"/>
              </a:rPr>
              <a:t>рельефа </a:t>
            </a:r>
            <a:r>
              <a:rPr dirty="0" sz="1200" spc="-15">
                <a:latin typeface="Times New Roman"/>
                <a:cs typeface="Times New Roman"/>
              </a:rPr>
              <a:t>без </a:t>
            </a:r>
            <a:r>
              <a:rPr dirty="0" sz="1200" spc="5">
                <a:latin typeface="Times New Roman"/>
                <a:cs typeface="Times New Roman"/>
              </a:rPr>
              <a:t>учета </a:t>
            </a:r>
            <a:r>
              <a:rPr dirty="0" sz="1200" spc="-5">
                <a:latin typeface="Times New Roman"/>
                <a:cs typeface="Times New Roman"/>
              </a:rPr>
              <a:t>планировки  </a:t>
            </a:r>
            <a:r>
              <a:rPr dirty="0" sz="1200" spc="-20">
                <a:latin typeface="Times New Roman"/>
                <a:cs typeface="Times New Roman"/>
              </a:rPr>
              <a:t>суглинком</a:t>
            </a:r>
            <a:r>
              <a:rPr dirty="0" sz="1200" spc="-1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легким</a:t>
            </a:r>
            <a:r>
              <a:rPr dirty="0" sz="1200" spc="-10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слабольдистым</a:t>
            </a:r>
            <a:r>
              <a:rPr dirty="0" sz="1200" spc="-11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(в</a:t>
            </a:r>
            <a:r>
              <a:rPr dirty="0" sz="1200" spc="-1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мерзлом</a:t>
            </a:r>
            <a:r>
              <a:rPr dirty="0" sz="1200" spc="-114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состоянии).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Они</a:t>
            </a:r>
            <a:r>
              <a:rPr dirty="0" sz="1200" spc="-145">
                <a:latin typeface="Times New Roman"/>
                <a:cs typeface="Times New Roman"/>
              </a:rPr>
              <a:t> </a:t>
            </a:r>
            <a:r>
              <a:rPr dirty="0" sz="1200" spc="-15">
                <a:latin typeface="Times New Roman"/>
                <a:cs typeface="Times New Roman"/>
              </a:rPr>
              <a:t>подстилаются:</a:t>
            </a:r>
            <a:endParaRPr sz="1200">
              <a:latin typeface="Times New Roman"/>
              <a:cs typeface="Times New Roman"/>
            </a:endParaRPr>
          </a:p>
          <a:p>
            <a:pPr marL="465455">
              <a:lnSpc>
                <a:spcPct val="100000"/>
              </a:lnSpc>
              <a:spcBef>
                <a:spcPts val="360"/>
              </a:spcBef>
            </a:pPr>
            <a:r>
              <a:rPr dirty="0" sz="1200">
                <a:latin typeface="Times New Roman"/>
                <a:cs typeface="Times New Roman"/>
              </a:rPr>
              <a:t>-</a:t>
            </a:r>
            <a:r>
              <a:rPr dirty="0" sz="1200" spc="-14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в</a:t>
            </a:r>
            <a:r>
              <a:rPr dirty="0" sz="1200" spc="-13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интервале</a:t>
            </a:r>
            <a:r>
              <a:rPr dirty="0" sz="1200" spc="-13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глубин</a:t>
            </a:r>
            <a:r>
              <a:rPr dirty="0" sz="1200" spc="-13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от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13,6</a:t>
            </a:r>
            <a:r>
              <a:rPr dirty="0" sz="1200" spc="-1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м</a:t>
            </a:r>
            <a:r>
              <a:rPr dirty="0" sz="1200" spc="-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до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15,0</a:t>
            </a:r>
            <a:r>
              <a:rPr dirty="0" sz="1200" spc="-1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м</a:t>
            </a:r>
            <a:r>
              <a:rPr dirty="0" sz="1200" spc="-100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суглинком</a:t>
            </a:r>
            <a:r>
              <a:rPr dirty="0" sz="1200" spc="-15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легким</a:t>
            </a:r>
            <a:r>
              <a:rPr dirty="0" sz="1200" spc="-11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пылеватым</a:t>
            </a:r>
            <a:r>
              <a:rPr dirty="0" sz="1200" spc="-9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слабольдистым;</a:t>
            </a:r>
            <a:endParaRPr sz="1200">
              <a:latin typeface="Times New Roman"/>
              <a:cs typeface="Times New Roman"/>
            </a:endParaRPr>
          </a:p>
          <a:p>
            <a:pPr algn="just" marL="5715" marR="6985" indent="459740">
              <a:lnSpc>
                <a:spcPct val="125000"/>
              </a:lnSpc>
            </a:pPr>
            <a:r>
              <a:rPr dirty="0" sz="1200">
                <a:latin typeface="Times New Roman"/>
                <a:cs typeface="Times New Roman"/>
              </a:rPr>
              <a:t>- </a:t>
            </a:r>
            <a:r>
              <a:rPr dirty="0" sz="1200" spc="-5">
                <a:latin typeface="Times New Roman"/>
                <a:cs typeface="Times New Roman"/>
              </a:rPr>
              <a:t>в интервале </a:t>
            </a:r>
            <a:r>
              <a:rPr dirty="0" sz="1200" spc="-10">
                <a:latin typeface="Times New Roman"/>
                <a:cs typeface="Times New Roman"/>
              </a:rPr>
              <a:t>глубин от </a:t>
            </a:r>
            <a:r>
              <a:rPr dirty="0" sz="1200" spc="-25">
                <a:latin typeface="Times New Roman"/>
                <a:cs typeface="Times New Roman"/>
              </a:rPr>
              <a:t>15,0 </a:t>
            </a:r>
            <a:r>
              <a:rPr dirty="0" sz="1200">
                <a:latin typeface="Times New Roman"/>
                <a:cs typeface="Times New Roman"/>
              </a:rPr>
              <a:t>м </a:t>
            </a:r>
            <a:r>
              <a:rPr dirty="0" sz="1200" spc="-5">
                <a:latin typeface="Times New Roman"/>
                <a:cs typeface="Times New Roman"/>
              </a:rPr>
              <a:t>и </a:t>
            </a:r>
            <a:r>
              <a:rPr dirty="0" sz="1200">
                <a:latin typeface="Times New Roman"/>
                <a:cs typeface="Times New Roman"/>
              </a:rPr>
              <a:t>до </a:t>
            </a:r>
            <a:r>
              <a:rPr dirty="0" sz="1200" spc="-10">
                <a:latin typeface="Times New Roman"/>
                <a:cs typeface="Times New Roman"/>
              </a:rPr>
              <a:t>глубины </a:t>
            </a:r>
            <a:r>
              <a:rPr dirty="0" sz="1200" spc="-5">
                <a:latin typeface="Times New Roman"/>
                <a:cs typeface="Times New Roman"/>
              </a:rPr>
              <a:t>разведочной скважины </a:t>
            </a:r>
            <a:r>
              <a:rPr dirty="0" sz="1200" spc="-10">
                <a:latin typeface="Times New Roman"/>
                <a:cs typeface="Times New Roman"/>
              </a:rPr>
              <a:t>(17,0 м) супесью  </a:t>
            </a:r>
            <a:r>
              <a:rPr dirty="0" sz="1200" spc="-5">
                <a:latin typeface="Times New Roman"/>
                <a:cs typeface="Times New Roman"/>
              </a:rPr>
              <a:t>песчанистой</a:t>
            </a:r>
            <a:r>
              <a:rPr dirty="0" sz="1200" spc="-114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слабольдистой.</a:t>
            </a:r>
            <a:endParaRPr sz="1200">
              <a:latin typeface="Times New Roman"/>
              <a:cs typeface="Times New Roman"/>
            </a:endParaRPr>
          </a:p>
          <a:p>
            <a:pPr algn="just" marL="12065" marR="39370" indent="444500">
              <a:lnSpc>
                <a:spcPct val="129200"/>
              </a:lnSpc>
              <a:spcBef>
                <a:spcPts val="10"/>
              </a:spcBef>
            </a:pPr>
            <a:r>
              <a:rPr dirty="0" sz="1200" spc="-5">
                <a:latin typeface="Times New Roman"/>
                <a:cs typeface="Times New Roman"/>
              </a:rPr>
              <a:t>Средняя </a:t>
            </a:r>
            <a:r>
              <a:rPr dirty="0" sz="1200">
                <a:latin typeface="Times New Roman"/>
                <a:cs typeface="Times New Roman"/>
              </a:rPr>
              <a:t>температура </a:t>
            </a:r>
            <a:r>
              <a:rPr dirty="0" sz="1200" spc="-5">
                <a:latin typeface="Times New Roman"/>
                <a:cs typeface="Times New Roman"/>
              </a:rPr>
              <a:t>грунтов </a:t>
            </a:r>
            <a:r>
              <a:rPr dirty="0" sz="1200" spc="-10">
                <a:latin typeface="Times New Roman"/>
                <a:cs typeface="Times New Roman"/>
              </a:rPr>
              <a:t>по </a:t>
            </a:r>
            <a:r>
              <a:rPr dirty="0" sz="1200" spc="-15">
                <a:latin typeface="Times New Roman"/>
                <a:cs typeface="Times New Roman"/>
              </a:rPr>
              <a:t>глубине </a:t>
            </a:r>
            <a:r>
              <a:rPr dirty="0" sz="1200" spc="-10">
                <a:latin typeface="Times New Roman"/>
                <a:cs typeface="Times New Roman"/>
              </a:rPr>
              <a:t>погружения сваи ниже </a:t>
            </a:r>
            <a:r>
              <a:rPr dirty="0" sz="1200" spc="-5">
                <a:latin typeface="Times New Roman"/>
                <a:cs typeface="Times New Roman"/>
              </a:rPr>
              <a:t>сезонно-талого </a:t>
            </a:r>
            <a:r>
              <a:rPr dirty="0" sz="1200" spc="-10">
                <a:latin typeface="Times New Roman"/>
                <a:cs typeface="Times New Roman"/>
              </a:rPr>
              <a:t>слоя  </a:t>
            </a:r>
            <a:r>
              <a:rPr dirty="0" sz="1200" spc="-15">
                <a:latin typeface="Times New Roman"/>
                <a:cs typeface="Times New Roman"/>
              </a:rPr>
              <a:t>СТС</a:t>
            </a:r>
            <a:r>
              <a:rPr dirty="0" sz="1200" spc="-105">
                <a:latin typeface="Times New Roman"/>
                <a:cs typeface="Times New Roman"/>
              </a:rPr>
              <a:t> </a:t>
            </a:r>
            <a:r>
              <a:rPr dirty="0" sz="1200" spc="5">
                <a:latin typeface="Times New Roman"/>
                <a:cs typeface="Times New Roman"/>
              </a:rPr>
              <a:t>равна</a:t>
            </a:r>
            <a:r>
              <a:rPr dirty="0" sz="1200" spc="-7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минус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 spc="-40">
                <a:latin typeface="Times New Roman"/>
                <a:cs typeface="Times New Roman"/>
              </a:rPr>
              <a:t>0,3°С.</a:t>
            </a:r>
            <a:r>
              <a:rPr dirty="0" sz="1200" spc="-20">
                <a:latin typeface="Times New Roman"/>
                <a:cs typeface="Times New Roman"/>
              </a:rPr>
              <a:t> Грунты</a:t>
            </a:r>
            <a:r>
              <a:rPr dirty="0" sz="1200" spc="-8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находятся</a:t>
            </a:r>
            <a:r>
              <a:rPr dirty="0" sz="1200" spc="-7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в</a:t>
            </a:r>
            <a:r>
              <a:rPr dirty="0" sz="1200" spc="-7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мерзлом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состоянии</a:t>
            </a:r>
            <a:r>
              <a:rPr dirty="0" sz="1200" spc="-1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и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используются</a:t>
            </a:r>
            <a:r>
              <a:rPr dirty="0" sz="1200" spc="-7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по</a:t>
            </a:r>
            <a:r>
              <a:rPr dirty="0" sz="1200" spc="-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принципу</a:t>
            </a:r>
            <a:r>
              <a:rPr dirty="0" sz="1200" spc="-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</a:t>
            </a:r>
            <a:r>
              <a:rPr dirty="0" sz="1200" spc="-7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в  соответствии</a:t>
            </a:r>
            <a:r>
              <a:rPr dirty="0" sz="1200" spc="-1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с</a:t>
            </a:r>
            <a:r>
              <a:rPr dirty="0" sz="1200" spc="-18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рекомендациями</a:t>
            </a:r>
            <a:r>
              <a:rPr dirty="0" sz="1200" spc="-12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СП25.13330.2012.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00">
              <a:latin typeface="Times New Roman"/>
              <a:cs typeface="Times New Roman"/>
            </a:endParaRPr>
          </a:p>
          <a:p>
            <a:pPr algn="just" marL="8255" marR="43180" indent="445770">
              <a:lnSpc>
                <a:spcPct val="129900"/>
              </a:lnSpc>
            </a:pPr>
            <a:r>
              <a:rPr dirty="0" sz="1200" spc="-15">
                <a:latin typeface="Times New Roman"/>
                <a:cs typeface="Times New Roman"/>
              </a:rPr>
              <a:t>Устойчивость </a:t>
            </a:r>
            <a:r>
              <a:rPr dirty="0" sz="1200" spc="-10">
                <a:latin typeface="Times New Roman"/>
                <a:cs typeface="Times New Roman"/>
              </a:rPr>
              <a:t>фундаментов </a:t>
            </a:r>
            <a:r>
              <a:rPr dirty="0" sz="1200">
                <a:latin typeface="Times New Roman"/>
                <a:cs typeface="Times New Roman"/>
              </a:rPr>
              <a:t>на </a:t>
            </a:r>
            <a:r>
              <a:rPr dirty="0" sz="1200" spc="-5">
                <a:latin typeface="Times New Roman"/>
                <a:cs typeface="Times New Roman"/>
              </a:rPr>
              <a:t>действие касательных </a:t>
            </a:r>
            <a:r>
              <a:rPr dirty="0" sz="1200" spc="-10">
                <a:latin typeface="Times New Roman"/>
                <a:cs typeface="Times New Roman"/>
              </a:rPr>
              <a:t>сил морозного </a:t>
            </a:r>
            <a:r>
              <a:rPr dirty="0" sz="1200">
                <a:latin typeface="Times New Roman"/>
                <a:cs typeface="Times New Roman"/>
              </a:rPr>
              <a:t>пучения </a:t>
            </a:r>
            <a:r>
              <a:rPr dirty="0" sz="1200" spc="-15">
                <a:latin typeface="Times New Roman"/>
                <a:cs typeface="Times New Roman"/>
              </a:rPr>
              <a:t>грунтов  </a:t>
            </a:r>
            <a:r>
              <a:rPr dirty="0" sz="1200">
                <a:latin typeface="Times New Roman"/>
                <a:cs typeface="Times New Roman"/>
              </a:rPr>
              <a:t>надлежит</a:t>
            </a:r>
            <a:r>
              <a:rPr dirty="0" sz="1200" spc="-13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проверять</a:t>
            </a:r>
            <a:r>
              <a:rPr dirty="0" sz="1200" spc="-9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по</a:t>
            </a:r>
            <a:r>
              <a:rPr dirty="0" sz="1200" spc="-13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условию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50">
              <a:latin typeface="Times New Roman"/>
              <a:cs typeface="Times New Roman"/>
            </a:endParaRPr>
          </a:p>
          <a:p>
            <a:pPr algn="ctr" marR="574040">
              <a:lnSpc>
                <a:spcPts val="1340"/>
              </a:lnSpc>
            </a:pPr>
            <a:r>
              <a:rPr dirty="0" sz="1200" b="1" i="1">
                <a:latin typeface="Times New Roman"/>
                <a:cs typeface="Times New Roman"/>
              </a:rPr>
              <a:t>1 f l </a:t>
            </a:r>
            <a:r>
              <a:rPr dirty="0" sz="1200" spc="75" b="1" i="1">
                <a:latin typeface="Times New Roman"/>
                <a:cs typeface="Times New Roman"/>
              </a:rPr>
              <a:t>AJ </a:t>
            </a:r>
            <a:r>
              <a:rPr dirty="0" sz="1200" spc="-5" b="1" i="1">
                <a:latin typeface="Times New Roman"/>
                <a:cs typeface="Times New Roman"/>
              </a:rPr>
              <a:t>h </a:t>
            </a:r>
            <a:r>
              <a:rPr dirty="0" sz="1200" b="1" i="1">
                <a:latin typeface="Times New Roman"/>
                <a:cs typeface="Times New Roman"/>
              </a:rPr>
              <a:t>- F   ^  —   </a:t>
            </a:r>
            <a:r>
              <a:rPr dirty="0" sz="1200" spc="70" b="1" i="1">
                <a:latin typeface="Times New Roman"/>
                <a:cs typeface="Times New Roman"/>
              </a:rPr>
              <a:t>Fr</a:t>
            </a:r>
            <a:r>
              <a:rPr dirty="0" sz="1200" spc="60" b="1" i="1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&gt;</a:t>
            </a:r>
            <a:endParaRPr sz="1200">
              <a:latin typeface="Times New Roman"/>
              <a:cs typeface="Times New Roman"/>
            </a:endParaRPr>
          </a:p>
          <a:p>
            <a:pPr algn="ctr" marL="71755">
              <a:lnSpc>
                <a:spcPts val="1200"/>
              </a:lnSpc>
            </a:pPr>
            <a:r>
              <a:rPr dirty="0" sz="1200" spc="-60">
                <a:latin typeface="Times New Roman"/>
                <a:cs typeface="Times New Roman"/>
              </a:rPr>
              <a:t>У„</a:t>
            </a:r>
            <a:endParaRPr sz="1200">
              <a:latin typeface="Times New Roman"/>
              <a:cs typeface="Times New Roman"/>
            </a:endParaRPr>
          </a:p>
          <a:p>
            <a:pPr marL="454659">
              <a:lnSpc>
                <a:spcPts val="1300"/>
              </a:lnSpc>
              <a:tabLst>
                <a:tab pos="923290" algn="l"/>
              </a:tabLst>
            </a:pPr>
            <a:r>
              <a:rPr dirty="0" sz="1200" spc="-25">
                <a:latin typeface="Times New Roman"/>
                <a:cs typeface="Times New Roman"/>
              </a:rPr>
              <a:t>где	</a:t>
            </a:r>
            <a:r>
              <a:rPr dirty="0" sz="1200">
                <a:latin typeface="Times New Roman"/>
                <a:cs typeface="Times New Roman"/>
              </a:rPr>
              <a:t>- расчетная </a:t>
            </a:r>
            <a:r>
              <a:rPr dirty="0" sz="1200" spc="-10">
                <a:latin typeface="Times New Roman"/>
                <a:cs typeface="Times New Roman"/>
              </a:rPr>
              <a:t>удельная </a:t>
            </a:r>
            <a:r>
              <a:rPr dirty="0" sz="1200" spc="-5">
                <a:latin typeface="Times New Roman"/>
                <a:cs typeface="Times New Roman"/>
              </a:rPr>
              <a:t>касательная </a:t>
            </a:r>
            <a:r>
              <a:rPr dirty="0" sz="1200">
                <a:latin typeface="Times New Roman"/>
                <a:cs typeface="Times New Roman"/>
              </a:rPr>
              <a:t>сила </a:t>
            </a:r>
            <a:r>
              <a:rPr dirty="0" sz="1200" spc="-5">
                <a:latin typeface="Times New Roman"/>
                <a:cs typeface="Times New Roman"/>
              </a:rPr>
              <a:t>пучения, принимаемая </a:t>
            </a:r>
            <a:r>
              <a:rPr dirty="0" sz="1200" spc="-10">
                <a:latin typeface="Times New Roman"/>
                <a:cs typeface="Times New Roman"/>
              </a:rPr>
              <a:t>по </a:t>
            </a:r>
            <a:r>
              <a:rPr dirty="0" sz="1200" spc="-5">
                <a:latin typeface="Times New Roman"/>
                <a:cs typeface="Times New Roman"/>
              </a:rPr>
              <a:t>таблице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7.8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dirty="0" sz="1200" spc="-10">
                <a:latin typeface="Times New Roman"/>
                <a:cs typeface="Times New Roman"/>
              </a:rPr>
              <a:t>СП25.13330.2012:</a:t>
            </a:r>
            <a:endParaRPr sz="1200">
              <a:latin typeface="Times New Roman"/>
              <a:cs typeface="Times New Roman"/>
            </a:endParaRPr>
          </a:p>
          <a:p>
            <a:pPr algn="just" marL="8890" marR="42545" indent="449580">
              <a:lnSpc>
                <a:spcPct val="129900"/>
              </a:lnSpc>
            </a:pPr>
            <a:r>
              <a:rPr dirty="0" sz="1200">
                <a:latin typeface="Times New Roman"/>
                <a:cs typeface="Times New Roman"/>
              </a:rPr>
              <a:t>-</a:t>
            </a:r>
            <a:r>
              <a:rPr dirty="0" sz="1200" spc="-10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для</a:t>
            </a:r>
            <a:r>
              <a:rPr dirty="0" sz="1200" spc="-9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глинистых</a:t>
            </a:r>
            <a:r>
              <a:rPr dirty="0" sz="1200" spc="-114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грунтов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с</a:t>
            </a:r>
            <a:r>
              <a:rPr dirty="0" sz="1200" spc="-8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Il&gt;0,5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750" spc="-5" b="1">
                <a:latin typeface="Times New Roman"/>
                <a:cs typeface="Times New Roman"/>
              </a:rPr>
              <a:t>и</a:t>
            </a:r>
            <a:r>
              <a:rPr dirty="0" sz="750" spc="40" b="1">
                <a:latin typeface="Times New Roman"/>
                <a:cs typeface="Times New Roman"/>
              </a:rPr>
              <a:t> </a:t>
            </a:r>
            <a:r>
              <a:rPr dirty="0" sz="1200" spc="5">
                <a:latin typeface="Times New Roman"/>
                <a:cs typeface="Times New Roman"/>
              </a:rPr>
              <a:t>для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сильнопучинистых</a:t>
            </a:r>
            <a:r>
              <a:rPr dirty="0" sz="1200" spc="-10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грунтов</a:t>
            </a:r>
            <a:r>
              <a:rPr dirty="0" sz="1200" spc="-6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при</a:t>
            </a:r>
            <a:r>
              <a:rPr dirty="0" sz="1200" spc="-65">
                <a:latin typeface="Times New Roman"/>
                <a:cs typeface="Times New Roman"/>
              </a:rPr>
              <a:t> </a:t>
            </a:r>
            <a:r>
              <a:rPr dirty="0" sz="1200" spc="-15">
                <a:latin typeface="Times New Roman"/>
                <a:cs typeface="Times New Roman"/>
              </a:rPr>
              <a:t>глубине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сезонного  </a:t>
            </a:r>
            <a:r>
              <a:rPr dirty="0" sz="1200">
                <a:latin typeface="Times New Roman"/>
                <a:cs typeface="Times New Roman"/>
              </a:rPr>
              <a:t>прмерзания-оттаивания3,0м </a:t>
            </a:r>
            <a:r>
              <a:rPr dirty="0" sz="1200" b="1" i="1">
                <a:latin typeface="Times New Roman"/>
                <a:cs typeface="Times New Roman"/>
              </a:rPr>
              <a:t>хт</a:t>
            </a:r>
            <a:r>
              <a:rPr dirty="0" sz="1200">
                <a:latin typeface="Times New Roman"/>
                <a:cs typeface="Times New Roman"/>
              </a:rPr>
              <a:t>составляет</a:t>
            </a:r>
            <a:r>
              <a:rPr dirty="0" sz="1200" spc="-170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90кПа;</a:t>
            </a:r>
            <a:endParaRPr sz="1200">
              <a:latin typeface="Times New Roman"/>
              <a:cs typeface="Times New Roman"/>
            </a:endParaRPr>
          </a:p>
          <a:p>
            <a:pPr algn="just" marL="8890" marR="42545" indent="445770">
              <a:lnSpc>
                <a:spcPct val="128499"/>
              </a:lnSpc>
            </a:pPr>
            <a:r>
              <a:rPr dirty="0" sz="1200" spc="-5">
                <a:latin typeface="Times New Roman"/>
                <a:cs typeface="Times New Roman"/>
              </a:rPr>
              <a:t>Ал </a:t>
            </a:r>
            <a:r>
              <a:rPr dirty="0" sz="1200">
                <a:latin typeface="Times New Roman"/>
                <a:cs typeface="Times New Roman"/>
              </a:rPr>
              <a:t>- </a:t>
            </a:r>
            <a:r>
              <a:rPr dirty="0" sz="1200" spc="-5">
                <a:latin typeface="Times New Roman"/>
                <a:cs typeface="Times New Roman"/>
              </a:rPr>
              <a:t>площадь </a:t>
            </a:r>
            <a:r>
              <a:rPr dirty="0" sz="1200" spc="-15">
                <a:latin typeface="Times New Roman"/>
                <a:cs typeface="Times New Roman"/>
              </a:rPr>
              <a:t>боковой </a:t>
            </a:r>
            <a:r>
              <a:rPr dirty="0" sz="1200">
                <a:latin typeface="Times New Roman"/>
                <a:cs typeface="Times New Roman"/>
              </a:rPr>
              <a:t>поверхности </a:t>
            </a:r>
            <a:r>
              <a:rPr dirty="0" sz="1200" spc="-5">
                <a:latin typeface="Times New Roman"/>
                <a:cs typeface="Times New Roman"/>
              </a:rPr>
              <a:t>смерзания сваи в пределах </a:t>
            </a:r>
            <a:r>
              <a:rPr dirty="0" sz="1200" spc="-15">
                <a:latin typeface="Times New Roman"/>
                <a:cs typeface="Times New Roman"/>
              </a:rPr>
              <a:t>глубины </a:t>
            </a:r>
            <a:r>
              <a:rPr dirty="0" sz="1200" spc="-10">
                <a:latin typeface="Times New Roman"/>
                <a:cs typeface="Times New Roman"/>
              </a:rPr>
              <a:t>сезонного  </a:t>
            </a:r>
            <a:r>
              <a:rPr dirty="0" sz="1200" spc="-5">
                <a:latin typeface="Times New Roman"/>
                <a:cs typeface="Times New Roman"/>
              </a:rPr>
              <a:t>промерзания-оттаивания</a:t>
            </a:r>
            <a:r>
              <a:rPr dirty="0" sz="1200" spc="-105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грунта:</a:t>
            </a:r>
            <a:endParaRPr sz="1200">
              <a:latin typeface="Times New Roman"/>
              <a:cs typeface="Times New Roman"/>
            </a:endParaRPr>
          </a:p>
          <a:p>
            <a:pPr marL="454659">
              <a:lnSpc>
                <a:spcPct val="100000"/>
              </a:lnSpc>
              <a:spcBef>
                <a:spcPts val="450"/>
              </a:spcBef>
            </a:pPr>
            <a:r>
              <a:rPr dirty="0" sz="1200" spc="-30">
                <a:latin typeface="Times New Roman"/>
                <a:cs typeface="Times New Roman"/>
              </a:rPr>
              <a:t>Аа </a:t>
            </a:r>
            <a:r>
              <a:rPr dirty="0" sz="1200" spc="10">
                <a:latin typeface="Times New Roman"/>
                <a:cs typeface="Times New Roman"/>
              </a:rPr>
              <a:t>=0,35м*4*(0,5м+0,2м+2,3м)=</a:t>
            </a:r>
            <a:r>
              <a:rPr dirty="0" sz="1200" spc="-7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1,4м*3,0м=4,2м2;</a:t>
            </a:r>
            <a:endParaRPr sz="1200">
              <a:latin typeface="Times New Roman"/>
              <a:cs typeface="Times New Roman"/>
            </a:endParaRPr>
          </a:p>
          <a:p>
            <a:pPr marL="1981200">
              <a:lnSpc>
                <a:spcPct val="100000"/>
              </a:lnSpc>
              <a:spcBef>
                <a:spcPts val="409"/>
              </a:spcBef>
            </a:pPr>
            <a:r>
              <a:rPr dirty="0" sz="1200" spc="-40">
                <a:latin typeface="Times New Roman"/>
                <a:cs typeface="Times New Roman"/>
              </a:rPr>
              <a:t>*^4/ь=90кПа*4,2м2=378,0кН</a:t>
            </a:r>
            <a:endParaRPr sz="1200">
              <a:latin typeface="Times New Roman"/>
              <a:cs typeface="Times New Roman"/>
            </a:endParaRPr>
          </a:p>
          <a:p>
            <a:pPr algn="just" marL="12700" marR="39370" indent="435609">
              <a:lnSpc>
                <a:spcPct val="129900"/>
              </a:lnSpc>
              <a:spcBef>
                <a:spcPts val="25"/>
              </a:spcBef>
            </a:pPr>
            <a:r>
              <a:rPr dirty="0" sz="1200" b="1" i="1">
                <a:latin typeface="Times New Roman"/>
                <a:cs typeface="Times New Roman"/>
              </a:rPr>
              <a:t>F </a:t>
            </a:r>
            <a:r>
              <a:rPr dirty="0" sz="1200">
                <a:latin typeface="Times New Roman"/>
                <a:cs typeface="Times New Roman"/>
              </a:rPr>
              <a:t>- расчетная </a:t>
            </a:r>
            <a:r>
              <a:rPr dirty="0" sz="1200" spc="-5">
                <a:latin typeface="Times New Roman"/>
                <a:cs typeface="Times New Roman"/>
              </a:rPr>
              <a:t>нагрузка </a:t>
            </a:r>
            <a:r>
              <a:rPr dirty="0" sz="1200">
                <a:latin typeface="Times New Roman"/>
                <a:cs typeface="Times New Roman"/>
              </a:rPr>
              <a:t>на </a:t>
            </a:r>
            <a:r>
              <a:rPr dirty="0" sz="1200" spc="-25">
                <a:latin typeface="Times New Roman"/>
                <a:cs typeface="Times New Roman"/>
              </a:rPr>
              <a:t>фундамент. </a:t>
            </a:r>
            <a:r>
              <a:rPr dirty="0" sz="1200">
                <a:latin typeface="Times New Roman"/>
                <a:cs typeface="Times New Roman"/>
              </a:rPr>
              <a:t>Принимаем </a:t>
            </a:r>
            <a:r>
              <a:rPr dirty="0" sz="1200" spc="5">
                <a:latin typeface="Times New Roman"/>
                <a:cs typeface="Times New Roman"/>
              </a:rPr>
              <a:t>для </a:t>
            </a:r>
            <a:r>
              <a:rPr dirty="0" sz="1200" spc="-5">
                <a:latin typeface="Times New Roman"/>
                <a:cs typeface="Times New Roman"/>
              </a:rPr>
              <a:t>строительного </a:t>
            </a:r>
            <a:r>
              <a:rPr dirty="0" sz="1200" spc="-10">
                <a:latin typeface="Times New Roman"/>
                <a:cs typeface="Times New Roman"/>
              </a:rPr>
              <a:t>случая, </a:t>
            </a:r>
            <a:r>
              <a:rPr dirty="0" sz="1200" spc="-20">
                <a:latin typeface="Times New Roman"/>
                <a:cs typeface="Times New Roman"/>
              </a:rPr>
              <a:t>когда </a:t>
            </a:r>
            <a:r>
              <a:rPr dirty="0" sz="1200" spc="-5">
                <a:latin typeface="Times New Roman"/>
                <a:cs typeface="Times New Roman"/>
              </a:rPr>
              <a:t>на  </a:t>
            </a:r>
            <a:r>
              <a:rPr dirty="0" sz="1200" spc="-15">
                <a:latin typeface="Times New Roman"/>
                <a:cs typeface="Times New Roman"/>
              </a:rPr>
              <a:t>сваю</a:t>
            </a:r>
            <a:r>
              <a:rPr dirty="0" sz="1200" spc="-13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не</a:t>
            </a:r>
            <a:r>
              <a:rPr dirty="0" sz="1200" spc="-13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действуют</a:t>
            </a:r>
            <a:r>
              <a:rPr dirty="0" sz="1200" spc="-14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нагрузки,</a:t>
            </a:r>
            <a:r>
              <a:rPr dirty="0" sz="1200" spc="-140">
                <a:latin typeface="Times New Roman"/>
                <a:cs typeface="Times New Roman"/>
              </a:rPr>
              <a:t> </a:t>
            </a:r>
            <a:r>
              <a:rPr dirty="0" sz="1200" spc="40" b="1" i="1">
                <a:latin typeface="Times New Roman"/>
                <a:cs typeface="Times New Roman"/>
              </a:rPr>
              <a:t>F=</a:t>
            </a:r>
            <a:r>
              <a:rPr dirty="0" sz="1200" spc="-20" b="1" i="1">
                <a:latin typeface="Times New Roman"/>
                <a:cs typeface="Times New Roman"/>
              </a:rPr>
              <a:t> </a:t>
            </a:r>
            <a:r>
              <a:rPr dirty="0" sz="1200" spc="-85">
                <a:latin typeface="Times New Roman"/>
                <a:cs typeface="Times New Roman"/>
              </a:rPr>
              <a:t>ОкН;</a:t>
            </a:r>
            <a:endParaRPr sz="1200">
              <a:latin typeface="Times New Roman"/>
              <a:cs typeface="Times New Roman"/>
            </a:endParaRPr>
          </a:p>
          <a:p>
            <a:pPr algn="just" marL="8890" marR="45085" indent="448309">
              <a:lnSpc>
                <a:spcPct val="129900"/>
              </a:lnSpc>
            </a:pPr>
            <a:r>
              <a:rPr dirty="0" sz="1200" spc="15" b="1" i="1">
                <a:latin typeface="Times New Roman"/>
                <a:cs typeface="Times New Roman"/>
              </a:rPr>
              <a:t>Fr</a:t>
            </a:r>
            <a:r>
              <a:rPr dirty="0" sz="1200" spc="15">
                <a:latin typeface="Times New Roman"/>
                <a:cs typeface="Times New Roman"/>
              </a:rPr>
              <a:t>- </a:t>
            </a:r>
            <a:r>
              <a:rPr dirty="0" sz="1200">
                <a:latin typeface="Times New Roman"/>
                <a:cs typeface="Times New Roman"/>
              </a:rPr>
              <a:t>расчетное </a:t>
            </a:r>
            <a:r>
              <a:rPr dirty="0" sz="1200" spc="-10">
                <a:latin typeface="Times New Roman"/>
                <a:cs typeface="Times New Roman"/>
              </a:rPr>
              <a:t>значение силы, удерживающей фундамент от </a:t>
            </a:r>
            <a:r>
              <a:rPr dirty="0" sz="1200" spc="-5">
                <a:latin typeface="Times New Roman"/>
                <a:cs typeface="Times New Roman"/>
              </a:rPr>
              <a:t>выпучивания,</a:t>
            </a:r>
            <a:r>
              <a:rPr dirty="0" sz="1200" spc="-1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принимаемое  по</a:t>
            </a:r>
            <a:r>
              <a:rPr dirty="0" sz="1200" spc="-1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указаниям</a:t>
            </a:r>
            <a:r>
              <a:rPr dirty="0" sz="1200" spc="-1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7.4.4</a:t>
            </a:r>
            <a:r>
              <a:rPr dirty="0" sz="1200" spc="-10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СП25.13330.2012;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Times New Roman"/>
              <a:cs typeface="Times New Roman"/>
            </a:endParaRPr>
          </a:p>
          <a:p>
            <a:pPr algn="ctr" marL="748030" marR="1348105">
              <a:lnSpc>
                <a:spcPts val="1130"/>
              </a:lnSpc>
            </a:pPr>
            <a:r>
              <a:rPr dirty="0" sz="1050" spc="-30" i="1">
                <a:latin typeface="Courier New"/>
                <a:cs typeface="Courier New"/>
              </a:rPr>
              <a:t>ОАО </a:t>
            </a:r>
            <a:r>
              <a:rPr dirty="0" sz="1050" spc="-35" i="1">
                <a:latin typeface="Courier New"/>
                <a:cs typeface="Courier New"/>
              </a:rPr>
              <a:t>«Фундаментпроект» </a:t>
            </a:r>
            <a:r>
              <a:rPr dirty="0" sz="1050" spc="-55" i="1">
                <a:latin typeface="Courier New"/>
                <a:cs typeface="Courier New"/>
              </a:rPr>
              <a:t>125993, </a:t>
            </a:r>
            <a:r>
              <a:rPr dirty="0" sz="1050" spc="-75" i="1">
                <a:latin typeface="Courier New"/>
                <a:cs typeface="Courier New"/>
              </a:rPr>
              <a:t>г. </a:t>
            </a:r>
            <a:r>
              <a:rPr dirty="0" sz="1050" spc="-45" i="1">
                <a:latin typeface="Courier New"/>
                <a:cs typeface="Courier New"/>
              </a:rPr>
              <a:t>Москва, </a:t>
            </a:r>
            <a:r>
              <a:rPr dirty="0" sz="1050" spc="-35" i="1">
                <a:latin typeface="Courier New"/>
                <a:cs typeface="Courier New"/>
              </a:rPr>
              <a:t>Волоколамское  </a:t>
            </a:r>
            <a:r>
              <a:rPr dirty="0" sz="1050" spc="-45" i="1">
                <a:latin typeface="Courier New"/>
                <a:cs typeface="Courier New"/>
              </a:rPr>
              <a:t>шоссе, </a:t>
            </a:r>
            <a:r>
              <a:rPr dirty="0" sz="1050" spc="-65" i="1">
                <a:latin typeface="Courier New"/>
                <a:cs typeface="Courier New"/>
              </a:rPr>
              <a:t>д. </a:t>
            </a:r>
            <a:r>
              <a:rPr dirty="0" sz="1050" spc="-80" i="1">
                <a:latin typeface="Courier New"/>
                <a:cs typeface="Courier New"/>
              </a:rPr>
              <a:t>1, стр.</a:t>
            </a:r>
            <a:r>
              <a:rPr dirty="0" sz="1050" i="1">
                <a:latin typeface="Courier New"/>
                <a:cs typeface="Courier New"/>
              </a:rPr>
              <a:t> </a:t>
            </a:r>
            <a:r>
              <a:rPr dirty="0" sz="1050" spc="-5" i="1">
                <a:latin typeface="Courier New"/>
                <a:cs typeface="Courier New"/>
              </a:rPr>
              <a:t>1</a:t>
            </a:r>
            <a:endParaRPr sz="1050">
              <a:latin typeface="Courier New"/>
              <a:cs typeface="Courier Ne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23187" y="377853"/>
            <a:ext cx="6200284" cy="99216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5715" y="350772"/>
            <a:ext cx="6198235" cy="996569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009015" indent="353060">
              <a:lnSpc>
                <a:spcPts val="1040"/>
              </a:lnSpc>
              <a:spcBef>
                <a:spcPts val="130"/>
              </a:spcBef>
              <a:tabLst>
                <a:tab pos="6081395" algn="l"/>
              </a:tabLst>
            </a:pPr>
            <a:r>
              <a:rPr dirty="0" baseline="2777" sz="1500" spc="-7">
                <a:latin typeface="Times New Roman"/>
                <a:cs typeface="Times New Roman"/>
              </a:rPr>
              <a:t>Метод</a:t>
            </a:r>
            <a:r>
              <a:rPr dirty="0" baseline="2777" sz="1500" spc="-30">
                <a:latin typeface="Times New Roman"/>
                <a:cs typeface="Times New Roman"/>
              </a:rPr>
              <a:t>и</a:t>
            </a:r>
            <a:r>
              <a:rPr dirty="0" baseline="2777" sz="1500">
                <a:latin typeface="Times New Roman"/>
                <a:cs typeface="Times New Roman"/>
              </a:rPr>
              <a:t>ка</a:t>
            </a:r>
            <a:r>
              <a:rPr dirty="0" baseline="2777" sz="1500" spc="-89">
                <a:latin typeface="Times New Roman"/>
                <a:cs typeface="Times New Roman"/>
              </a:rPr>
              <a:t> </a:t>
            </a:r>
            <a:r>
              <a:rPr dirty="0" baseline="2777" sz="1500" spc="22">
                <a:latin typeface="Times New Roman"/>
                <a:cs typeface="Times New Roman"/>
              </a:rPr>
              <a:t>р</a:t>
            </a:r>
            <a:r>
              <a:rPr dirty="0" baseline="2777" sz="1500">
                <a:latin typeface="Times New Roman"/>
                <a:cs typeface="Times New Roman"/>
              </a:rPr>
              <a:t>а</a:t>
            </a:r>
            <a:r>
              <a:rPr dirty="0" baseline="2777" sz="1500" spc="15">
                <a:latin typeface="Times New Roman"/>
                <a:cs typeface="Times New Roman"/>
              </a:rPr>
              <a:t>с</a:t>
            </a:r>
            <a:r>
              <a:rPr dirty="0" baseline="2777" sz="1500">
                <a:latin typeface="Times New Roman"/>
                <a:cs typeface="Times New Roman"/>
              </a:rPr>
              <a:t>ч</a:t>
            </a:r>
            <a:r>
              <a:rPr dirty="0" baseline="2777" sz="1500" spc="15">
                <a:latin typeface="Times New Roman"/>
                <a:cs typeface="Times New Roman"/>
              </a:rPr>
              <a:t>е</a:t>
            </a:r>
            <a:r>
              <a:rPr dirty="0" baseline="2777" sz="1500">
                <a:latin typeface="Times New Roman"/>
                <a:cs typeface="Times New Roman"/>
              </a:rPr>
              <a:t>та</a:t>
            </a:r>
            <a:r>
              <a:rPr dirty="0" baseline="2777" sz="1500" spc="-44">
                <a:latin typeface="Times New Roman"/>
                <a:cs typeface="Times New Roman"/>
              </a:rPr>
              <a:t> </a:t>
            </a:r>
            <a:r>
              <a:rPr dirty="0" baseline="2777" sz="1500">
                <a:latin typeface="Times New Roman"/>
                <a:cs typeface="Times New Roman"/>
              </a:rPr>
              <a:t>же</a:t>
            </a:r>
            <a:r>
              <a:rPr dirty="0" baseline="2777" sz="1500" spc="-22">
                <a:latin typeface="Times New Roman"/>
                <a:cs typeface="Times New Roman"/>
              </a:rPr>
              <a:t>л</a:t>
            </a:r>
            <a:r>
              <a:rPr dirty="0" baseline="2777" sz="1500">
                <a:latin typeface="Times New Roman"/>
                <a:cs typeface="Times New Roman"/>
              </a:rPr>
              <a:t>езо</a:t>
            </a:r>
            <a:r>
              <a:rPr dirty="0" baseline="2777" sz="1500" spc="-22">
                <a:latin typeface="Times New Roman"/>
                <a:cs typeface="Times New Roman"/>
              </a:rPr>
              <a:t>б</a:t>
            </a:r>
            <a:r>
              <a:rPr dirty="0" baseline="2777" sz="1500">
                <a:latin typeface="Times New Roman"/>
                <a:cs typeface="Times New Roman"/>
              </a:rPr>
              <a:t>етонных</a:t>
            </a:r>
            <a:r>
              <a:rPr dirty="0" baseline="2777" sz="1500" spc="22">
                <a:latin typeface="Times New Roman"/>
                <a:cs typeface="Times New Roman"/>
              </a:rPr>
              <a:t> </a:t>
            </a:r>
            <a:r>
              <a:rPr dirty="0" baseline="2777" sz="1500" spc="-7">
                <a:latin typeface="Times New Roman"/>
                <a:cs typeface="Times New Roman"/>
              </a:rPr>
              <a:t>с</a:t>
            </a:r>
            <a:r>
              <a:rPr dirty="0" baseline="2777" sz="1500" spc="-37">
                <a:latin typeface="Times New Roman"/>
                <a:cs typeface="Times New Roman"/>
              </a:rPr>
              <a:t>в</a:t>
            </a:r>
            <a:r>
              <a:rPr dirty="0" baseline="2777" sz="1500" spc="-7">
                <a:latin typeface="Times New Roman"/>
                <a:cs typeface="Times New Roman"/>
              </a:rPr>
              <a:t>ай</a:t>
            </a:r>
            <a:r>
              <a:rPr dirty="0" baseline="2777" sz="1500" spc="-30">
                <a:latin typeface="Times New Roman"/>
                <a:cs typeface="Times New Roman"/>
              </a:rPr>
              <a:t> </a:t>
            </a:r>
            <a:r>
              <a:rPr dirty="0" baseline="2777" sz="1500">
                <a:latin typeface="Times New Roman"/>
                <a:cs typeface="Times New Roman"/>
              </a:rPr>
              <a:t>с </a:t>
            </a:r>
            <a:r>
              <a:rPr dirty="0" baseline="2777" sz="1500" spc="-22">
                <a:latin typeface="Times New Roman"/>
                <a:cs typeface="Times New Roman"/>
              </a:rPr>
              <a:t>обо</a:t>
            </a:r>
            <a:r>
              <a:rPr dirty="0" baseline="2777" sz="1500">
                <a:latin typeface="Times New Roman"/>
                <a:cs typeface="Times New Roman"/>
              </a:rPr>
              <a:t>л</a:t>
            </a:r>
            <a:r>
              <a:rPr dirty="0" baseline="2777" sz="1500" spc="-30">
                <a:latin typeface="Times New Roman"/>
                <a:cs typeface="Times New Roman"/>
              </a:rPr>
              <a:t>о</a:t>
            </a:r>
            <a:r>
              <a:rPr dirty="0" baseline="2777" sz="1500" spc="-22">
                <a:latin typeface="Times New Roman"/>
                <a:cs typeface="Times New Roman"/>
              </a:rPr>
              <a:t>чк</a:t>
            </a:r>
            <a:r>
              <a:rPr dirty="0" baseline="2777" sz="1500" spc="-7">
                <a:latin typeface="Times New Roman"/>
                <a:cs typeface="Times New Roman"/>
              </a:rPr>
              <a:t>ой</a:t>
            </a:r>
            <a:r>
              <a:rPr dirty="0" baseline="2777" sz="1500">
                <a:latin typeface="Times New Roman"/>
                <a:cs typeface="Times New Roman"/>
              </a:rPr>
              <a:t>	</a:t>
            </a:r>
            <a:r>
              <a:rPr dirty="0" sz="1000" spc="-85">
                <a:latin typeface="Times New Roman"/>
                <a:cs typeface="Times New Roman"/>
              </a:rPr>
              <a:t>1</a:t>
            </a:r>
            <a:r>
              <a:rPr dirty="0" sz="1000">
                <a:latin typeface="Times New Roman"/>
                <a:cs typeface="Times New Roman"/>
              </a:rPr>
              <a:t>3  </a:t>
            </a:r>
            <a:r>
              <a:rPr dirty="0" sz="1000" spc="-5">
                <a:latin typeface="Times New Roman"/>
                <a:cs typeface="Times New Roman"/>
              </a:rPr>
              <a:t>противопучинной ОСПТ </a:t>
            </a:r>
            <a:r>
              <a:rPr dirty="0" sz="1000">
                <a:latin typeface="Times New Roman"/>
                <a:cs typeface="Times New Roman"/>
              </a:rPr>
              <a:t>«Reline» </a:t>
            </a:r>
            <a:r>
              <a:rPr dirty="0" sz="1000" spc="-5">
                <a:latin typeface="Times New Roman"/>
                <a:cs typeface="Times New Roman"/>
              </a:rPr>
              <a:t>по </a:t>
            </a:r>
            <a:r>
              <a:rPr dirty="0" sz="1000">
                <a:latin typeface="Times New Roman"/>
                <a:cs typeface="Times New Roman"/>
              </a:rPr>
              <a:t>ТУ</a:t>
            </a:r>
            <a:r>
              <a:rPr dirty="0" sz="1000" spc="2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2247-007-75457705-2014</a:t>
            </a:r>
            <a:endParaRPr sz="1000">
              <a:latin typeface="Times New Roman"/>
              <a:cs typeface="Times New Roman"/>
            </a:endParaRPr>
          </a:p>
          <a:p>
            <a:pPr marL="1737995">
              <a:lnSpc>
                <a:spcPts val="1110"/>
              </a:lnSpc>
            </a:pPr>
            <a:r>
              <a:rPr dirty="0" sz="1000" spc="-5">
                <a:latin typeface="Times New Roman"/>
                <a:cs typeface="Times New Roman"/>
              </a:rPr>
              <a:t>на воздействие </a:t>
            </a:r>
            <a:r>
              <a:rPr dirty="0" sz="1000" spc="-10">
                <a:latin typeface="Times New Roman"/>
                <a:cs typeface="Times New Roman"/>
              </a:rPr>
              <a:t>сил </a:t>
            </a:r>
            <a:r>
              <a:rPr dirty="0" sz="1000" spc="-5">
                <a:latin typeface="Times New Roman"/>
                <a:cs typeface="Times New Roman"/>
              </a:rPr>
              <a:t>морозного</a:t>
            </a:r>
            <a:r>
              <a:rPr dirty="0" sz="1000" spc="2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пучения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00">
              <a:latin typeface="Times New Roman"/>
              <a:cs typeface="Times New Roman"/>
            </a:endParaRPr>
          </a:p>
          <a:p>
            <a:pPr marL="456565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latin typeface="Times New Roman"/>
                <a:cs typeface="Times New Roman"/>
              </a:rPr>
              <a:t>у</a:t>
            </a:r>
            <a:r>
              <a:rPr dirty="0" sz="1200" spc="60">
                <a:latin typeface="Times New Roman"/>
                <a:cs typeface="Times New Roman"/>
              </a:rPr>
              <a:t> </a:t>
            </a:r>
            <a:r>
              <a:rPr dirty="0" sz="1200" spc="-40">
                <a:latin typeface="Times New Roman"/>
                <a:cs typeface="Times New Roman"/>
              </a:rPr>
              <a:t>с-</a:t>
            </a:r>
            <a:r>
              <a:rPr dirty="0" sz="1200" spc="-12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коэффициент</a:t>
            </a:r>
            <a:r>
              <a:rPr dirty="0" sz="1200" spc="-1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условий</a:t>
            </a:r>
            <a:r>
              <a:rPr dirty="0" sz="1200" spc="-13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работы,</a:t>
            </a:r>
            <a:r>
              <a:rPr dirty="0" sz="1200" spc="-8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принимаемый</a:t>
            </a:r>
            <a:r>
              <a:rPr dirty="0" sz="1200" spc="-1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равным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40">
                <a:latin typeface="Times New Roman"/>
                <a:cs typeface="Times New Roman"/>
              </a:rPr>
              <a:t>1,0;</a:t>
            </a:r>
            <a:endParaRPr sz="1200">
              <a:latin typeface="Times New Roman"/>
              <a:cs typeface="Times New Roman"/>
            </a:endParaRPr>
          </a:p>
          <a:p>
            <a:pPr marL="462915">
              <a:lnSpc>
                <a:spcPct val="100000"/>
              </a:lnSpc>
              <a:spcBef>
                <a:spcPts val="430"/>
              </a:spcBef>
            </a:pPr>
            <a:r>
              <a:rPr dirty="0" sz="1200">
                <a:latin typeface="Times New Roman"/>
                <a:cs typeface="Times New Roman"/>
              </a:rPr>
              <a:t>у</a:t>
            </a:r>
            <a:r>
              <a:rPr dirty="0" sz="1200" spc="-130">
                <a:latin typeface="Times New Roman"/>
                <a:cs typeface="Times New Roman"/>
              </a:rPr>
              <a:t> </a:t>
            </a:r>
            <a:r>
              <a:rPr dirty="0" sz="1200" spc="-60">
                <a:latin typeface="Times New Roman"/>
                <a:cs typeface="Times New Roman"/>
              </a:rPr>
              <a:t>п-</a:t>
            </a:r>
            <a:r>
              <a:rPr dirty="0" sz="1200" spc="-14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коэффициент</a:t>
            </a:r>
            <a:r>
              <a:rPr dirty="0" sz="1200" spc="-1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надежности</a:t>
            </a:r>
            <a:r>
              <a:rPr dirty="0" sz="1200" spc="-10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по</a:t>
            </a:r>
            <a:r>
              <a:rPr dirty="0" sz="1200" spc="-12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назначению</a:t>
            </a:r>
            <a:r>
              <a:rPr dirty="0" sz="1200" spc="-9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сооружения,</a:t>
            </a:r>
            <a:r>
              <a:rPr dirty="0" sz="1200" spc="-8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принимаемый</a:t>
            </a:r>
            <a:r>
              <a:rPr dirty="0" sz="1200" spc="-1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равным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-45">
                <a:latin typeface="Times New Roman"/>
                <a:cs typeface="Times New Roman"/>
              </a:rPr>
              <a:t>1,1.</a:t>
            </a:r>
            <a:endParaRPr sz="1200">
              <a:latin typeface="Times New Roman"/>
              <a:cs typeface="Times New Roman"/>
            </a:endParaRPr>
          </a:p>
          <a:p>
            <a:pPr marR="43180" indent="445770">
              <a:lnSpc>
                <a:spcPct val="129900"/>
              </a:lnSpc>
              <a:spcBef>
                <a:spcPts val="5"/>
              </a:spcBef>
            </a:pPr>
            <a:r>
              <a:rPr dirty="0" sz="1200" spc="15">
                <a:latin typeface="Times New Roman"/>
                <a:cs typeface="Times New Roman"/>
              </a:rPr>
              <a:t>Расчетное </a:t>
            </a:r>
            <a:r>
              <a:rPr dirty="0" sz="1200" spc="10">
                <a:latin typeface="Times New Roman"/>
                <a:cs typeface="Times New Roman"/>
              </a:rPr>
              <a:t>значение </a:t>
            </a:r>
            <a:r>
              <a:rPr dirty="0" sz="1200" spc="5">
                <a:latin typeface="Times New Roman"/>
                <a:cs typeface="Times New Roman"/>
              </a:rPr>
              <a:t>силы</a:t>
            </a:r>
            <a:r>
              <a:rPr dirty="0" sz="1200" spc="310">
                <a:latin typeface="Times New Roman"/>
                <a:cs typeface="Times New Roman"/>
              </a:rPr>
              <a:t> </a:t>
            </a:r>
            <a:r>
              <a:rPr dirty="0" sz="1200" spc="-45" b="1" i="1">
                <a:latin typeface="Times New Roman"/>
                <a:cs typeface="Times New Roman"/>
              </a:rPr>
              <a:t>Fr </a:t>
            </a:r>
            <a:r>
              <a:rPr dirty="0" sz="1200">
                <a:latin typeface="Times New Roman"/>
                <a:cs typeface="Times New Roman"/>
              </a:rPr>
              <a:t>, </a:t>
            </a:r>
            <a:r>
              <a:rPr dirty="0" sz="1200" spc="15">
                <a:latin typeface="Times New Roman"/>
                <a:cs typeface="Times New Roman"/>
              </a:rPr>
              <a:t>удерживающей </a:t>
            </a:r>
            <a:r>
              <a:rPr dirty="0" sz="1200" spc="10">
                <a:latin typeface="Times New Roman"/>
                <a:cs typeface="Times New Roman"/>
              </a:rPr>
              <a:t>фундаменты </a:t>
            </a:r>
            <a:r>
              <a:rPr dirty="0" sz="1200">
                <a:latin typeface="Times New Roman"/>
                <a:cs typeface="Times New Roman"/>
              </a:rPr>
              <a:t>от </a:t>
            </a:r>
            <a:r>
              <a:rPr dirty="0" sz="1200" spc="15">
                <a:latin typeface="Times New Roman"/>
                <a:cs typeface="Times New Roman"/>
              </a:rPr>
              <a:t>выпучивания </a:t>
            </a:r>
            <a:r>
              <a:rPr dirty="0" sz="1200" spc="-5">
                <a:latin typeface="Times New Roman"/>
                <a:cs typeface="Times New Roman"/>
              </a:rPr>
              <a:t>при  использовании</a:t>
            </a:r>
            <a:r>
              <a:rPr dirty="0" sz="1200" spc="-13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многолетнемерзлых</a:t>
            </a:r>
            <a:r>
              <a:rPr dirty="0" sz="1200" spc="-13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грунтов</a:t>
            </a:r>
            <a:r>
              <a:rPr dirty="0" sz="1200" spc="-13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по</a:t>
            </a:r>
            <a:r>
              <a:rPr dirty="0" sz="1200" spc="-1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принципу</a:t>
            </a:r>
            <a:r>
              <a:rPr dirty="0" sz="1200" spc="-125">
                <a:latin typeface="Times New Roman"/>
                <a:cs typeface="Times New Roman"/>
              </a:rPr>
              <a:t> </a:t>
            </a:r>
            <a:r>
              <a:rPr dirty="0" sz="1200" spc="-30">
                <a:latin typeface="Times New Roman"/>
                <a:cs typeface="Times New Roman"/>
              </a:rPr>
              <a:t>I:</a:t>
            </a:r>
            <a:endParaRPr sz="1200">
              <a:latin typeface="Times New Roman"/>
              <a:cs typeface="Times New Roman"/>
            </a:endParaRPr>
          </a:p>
          <a:p>
            <a:pPr algn="ctr" marR="497840">
              <a:lnSpc>
                <a:spcPct val="100000"/>
              </a:lnSpc>
              <a:spcBef>
                <a:spcPts val="890"/>
              </a:spcBef>
            </a:pPr>
            <a:r>
              <a:rPr dirty="0" sz="1200" spc="-5">
                <a:latin typeface="Times New Roman"/>
                <a:cs typeface="Times New Roman"/>
              </a:rPr>
              <a:t>и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00">
              <a:latin typeface="Times New Roman"/>
              <a:cs typeface="Times New Roman"/>
            </a:endParaRPr>
          </a:p>
          <a:p>
            <a:pPr algn="ctr" marR="494665">
              <a:lnSpc>
                <a:spcPct val="100000"/>
              </a:lnSpc>
            </a:pPr>
            <a:r>
              <a:rPr dirty="0" sz="1200" spc="-145">
                <a:latin typeface="Times New Roman"/>
                <a:cs typeface="Times New Roman"/>
              </a:rPr>
              <a:t>г=1</a:t>
            </a:r>
            <a:endParaRPr sz="1200">
              <a:latin typeface="Times New Roman"/>
              <a:cs typeface="Times New Roman"/>
            </a:endParaRPr>
          </a:p>
          <a:p>
            <a:pPr marL="461009">
              <a:lnSpc>
                <a:spcPct val="100000"/>
              </a:lnSpc>
              <a:spcBef>
                <a:spcPts val="690"/>
              </a:spcBef>
            </a:pPr>
            <a:r>
              <a:rPr dirty="0" sz="1200" spc="-25">
                <a:latin typeface="Times New Roman"/>
                <a:cs typeface="Times New Roman"/>
              </a:rPr>
              <a:t>где</a:t>
            </a:r>
            <a:r>
              <a:rPr dirty="0" sz="1200" spc="-114">
                <a:latin typeface="Times New Roman"/>
                <a:cs typeface="Times New Roman"/>
              </a:rPr>
              <a:t> </a:t>
            </a:r>
            <a:r>
              <a:rPr dirty="0" sz="1200" spc="-5" b="1" i="1">
                <a:latin typeface="Times New Roman"/>
                <a:cs typeface="Times New Roman"/>
              </a:rPr>
              <a:t>и</a:t>
            </a:r>
            <a:r>
              <a:rPr dirty="0" sz="1200" spc="-170" b="1" i="1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-</a:t>
            </a:r>
            <a:r>
              <a:rPr dirty="0" sz="1200" spc="-15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периметр</a:t>
            </a:r>
            <a:r>
              <a:rPr dirty="0" sz="1200" spc="-8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сечения</a:t>
            </a:r>
            <a:r>
              <a:rPr dirty="0" sz="1200" spc="-1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поверхности</a:t>
            </a:r>
            <a:r>
              <a:rPr dirty="0" sz="1200" spc="-80">
                <a:latin typeface="Times New Roman"/>
                <a:cs typeface="Times New Roman"/>
              </a:rPr>
              <a:t> </a:t>
            </a:r>
            <a:r>
              <a:rPr dirty="0" sz="1200" spc="-15">
                <a:latin typeface="Times New Roman"/>
                <a:cs typeface="Times New Roman"/>
              </a:rPr>
              <a:t>сдвига: </a:t>
            </a:r>
            <a:r>
              <a:rPr dirty="0" sz="1200" spc="5" b="1" i="1">
                <a:latin typeface="Times New Roman"/>
                <a:cs typeface="Times New Roman"/>
              </a:rPr>
              <a:t>и</a:t>
            </a:r>
            <a:r>
              <a:rPr dirty="0" sz="1200" spc="5">
                <a:latin typeface="Times New Roman"/>
                <a:cs typeface="Times New Roman"/>
              </a:rPr>
              <a:t>=0,35м*4</a:t>
            </a:r>
            <a:r>
              <a:rPr dirty="0" sz="1200" spc="-1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=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40">
                <a:latin typeface="Times New Roman"/>
                <a:cs typeface="Times New Roman"/>
              </a:rPr>
              <a:t>1,4м;</a:t>
            </a:r>
            <a:endParaRPr sz="1200">
              <a:latin typeface="Times New Roman"/>
              <a:cs typeface="Times New Roman"/>
            </a:endParaRPr>
          </a:p>
          <a:p>
            <a:pPr algn="just" marL="1270" marR="37465" indent="438150">
              <a:lnSpc>
                <a:spcPct val="129200"/>
              </a:lnSpc>
              <a:spcBef>
                <a:spcPts val="40"/>
              </a:spcBef>
            </a:pPr>
            <a:r>
              <a:rPr dirty="0" sz="1200" spc="-20" b="1" i="1">
                <a:latin typeface="Times New Roman"/>
                <a:cs typeface="Times New Roman"/>
              </a:rPr>
              <a:t>Яф</a:t>
            </a:r>
            <a:r>
              <a:rPr dirty="0" sz="1200" spc="260" b="1" i="1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- </a:t>
            </a:r>
            <a:r>
              <a:rPr dirty="0" sz="1200" spc="20">
                <a:latin typeface="Times New Roman"/>
                <a:cs typeface="Times New Roman"/>
              </a:rPr>
              <a:t>расчетное </a:t>
            </a:r>
            <a:r>
              <a:rPr dirty="0" sz="1200" spc="15">
                <a:latin typeface="Times New Roman"/>
                <a:cs typeface="Times New Roman"/>
              </a:rPr>
              <a:t>сопротивление i-ro </a:t>
            </a:r>
            <a:r>
              <a:rPr dirty="0" sz="1200" spc="5">
                <a:latin typeface="Times New Roman"/>
                <a:cs typeface="Times New Roman"/>
              </a:rPr>
              <a:t>слоя </a:t>
            </a:r>
            <a:r>
              <a:rPr dirty="0" sz="1200" spc="20">
                <a:latin typeface="Times New Roman"/>
                <a:cs typeface="Times New Roman"/>
              </a:rPr>
              <a:t>многолетнемерзлого грунта </a:t>
            </a:r>
            <a:r>
              <a:rPr dirty="0" sz="1200" spc="15">
                <a:latin typeface="Times New Roman"/>
                <a:cs typeface="Times New Roman"/>
              </a:rPr>
              <a:t>сдвигу </a:t>
            </a:r>
            <a:r>
              <a:rPr dirty="0" sz="1200" spc="-10">
                <a:latin typeface="Times New Roman"/>
                <a:cs typeface="Times New Roman"/>
              </a:rPr>
              <a:t>по  </a:t>
            </a:r>
            <a:r>
              <a:rPr dirty="0" sz="1200">
                <a:latin typeface="Times New Roman"/>
                <a:cs typeface="Times New Roman"/>
              </a:rPr>
              <a:t>поверхности </a:t>
            </a:r>
            <a:r>
              <a:rPr dirty="0" sz="1200" spc="-5">
                <a:latin typeface="Times New Roman"/>
                <a:cs typeface="Times New Roman"/>
              </a:rPr>
              <a:t>смерзания, принимаемое </a:t>
            </a:r>
            <a:r>
              <a:rPr dirty="0" sz="1200" spc="-10">
                <a:latin typeface="Times New Roman"/>
                <a:cs typeface="Times New Roman"/>
              </a:rPr>
              <a:t>по </a:t>
            </a:r>
            <a:r>
              <a:rPr dirty="0" sz="1200">
                <a:latin typeface="Times New Roman"/>
                <a:cs typeface="Times New Roman"/>
              </a:rPr>
              <a:t>таблицам </a:t>
            </a:r>
            <a:r>
              <a:rPr dirty="0" sz="1200" spc="-5">
                <a:latin typeface="Times New Roman"/>
                <a:cs typeface="Times New Roman"/>
              </a:rPr>
              <a:t>приложения </a:t>
            </a:r>
            <a:r>
              <a:rPr dirty="0" sz="1200">
                <a:latin typeface="Times New Roman"/>
                <a:cs typeface="Times New Roman"/>
              </a:rPr>
              <a:t>«В» </a:t>
            </a:r>
            <a:r>
              <a:rPr dirty="0" sz="1200" spc="-10">
                <a:latin typeface="Times New Roman"/>
                <a:cs typeface="Times New Roman"/>
              </a:rPr>
              <a:t>СП25.13330.2012: </a:t>
            </a:r>
            <a:r>
              <a:rPr dirty="0" sz="1200">
                <a:latin typeface="Times New Roman"/>
                <a:cs typeface="Times New Roman"/>
              </a:rPr>
              <a:t>для  </a:t>
            </a:r>
            <a:r>
              <a:rPr dirty="0" sz="1200" spc="-10">
                <a:latin typeface="Times New Roman"/>
                <a:cs typeface="Times New Roman"/>
              </a:rPr>
              <a:t>глинистых</a:t>
            </a:r>
            <a:r>
              <a:rPr dirty="0" sz="1200" spc="-14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грунтов</a:t>
            </a:r>
            <a:r>
              <a:rPr dirty="0" sz="1200" spc="-114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при</a:t>
            </a:r>
            <a:r>
              <a:rPr dirty="0" sz="1200" spc="-1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температуре</a:t>
            </a:r>
            <a:r>
              <a:rPr dirty="0" sz="1200" spc="-12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минус</a:t>
            </a:r>
            <a:r>
              <a:rPr dirty="0" sz="1200" spc="-90">
                <a:latin typeface="Times New Roman"/>
                <a:cs typeface="Times New Roman"/>
              </a:rPr>
              <a:t> </a:t>
            </a:r>
            <a:r>
              <a:rPr dirty="0" sz="1200" spc="-35">
                <a:latin typeface="Times New Roman"/>
                <a:cs typeface="Times New Roman"/>
              </a:rPr>
              <a:t>0,3°С</a:t>
            </a:r>
            <a:r>
              <a:rPr dirty="0" sz="1200" spc="-114">
                <a:latin typeface="Times New Roman"/>
                <a:cs typeface="Times New Roman"/>
              </a:rPr>
              <a:t> </a:t>
            </a:r>
            <a:r>
              <a:rPr dirty="0" sz="1200" spc="-80" b="1" i="1">
                <a:latin typeface="Times New Roman"/>
                <a:cs typeface="Times New Roman"/>
              </a:rPr>
              <a:t>Raf1=</a:t>
            </a:r>
            <a:r>
              <a:rPr dirty="0" sz="1200" spc="-114" b="1" i="1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40кПа;</a:t>
            </a:r>
            <a:endParaRPr sz="1200">
              <a:latin typeface="Times New Roman"/>
              <a:cs typeface="Times New Roman"/>
            </a:endParaRPr>
          </a:p>
          <a:p>
            <a:pPr marL="1270" marR="39370" indent="448309">
              <a:lnSpc>
                <a:spcPct val="129900"/>
              </a:lnSpc>
            </a:pPr>
            <a:r>
              <a:rPr dirty="0" sz="1200" spc="-80" b="1" i="1">
                <a:latin typeface="Times New Roman"/>
                <a:cs typeface="Times New Roman"/>
              </a:rPr>
              <a:t>hi </a:t>
            </a:r>
            <a:r>
              <a:rPr dirty="0" sz="1200">
                <a:latin typeface="Times New Roman"/>
                <a:cs typeface="Times New Roman"/>
              </a:rPr>
              <a:t>- толщина i-ro </a:t>
            </a:r>
            <a:r>
              <a:rPr dirty="0" sz="1200" spc="-5">
                <a:latin typeface="Times New Roman"/>
                <a:cs typeface="Times New Roman"/>
              </a:rPr>
              <a:t>слоя мерзлого грунта, </a:t>
            </a:r>
            <a:r>
              <a:rPr dirty="0" sz="1200" spc="-10">
                <a:latin typeface="Times New Roman"/>
                <a:cs typeface="Times New Roman"/>
              </a:rPr>
              <a:t>расположенного ниже </a:t>
            </a:r>
            <a:r>
              <a:rPr dirty="0" sz="1200" spc="-5">
                <a:latin typeface="Times New Roman"/>
                <a:cs typeface="Times New Roman"/>
              </a:rPr>
              <a:t>подошвы </a:t>
            </a:r>
            <a:r>
              <a:rPr dirty="0" sz="1200" spc="-15">
                <a:latin typeface="Times New Roman"/>
                <a:cs typeface="Times New Roman"/>
              </a:rPr>
              <a:t>слоя </a:t>
            </a:r>
            <a:r>
              <a:rPr dirty="0" sz="1200" spc="-10">
                <a:latin typeface="Times New Roman"/>
                <a:cs typeface="Times New Roman"/>
              </a:rPr>
              <a:t>сезонного  промерзания-оттаивания: </a:t>
            </a:r>
            <a:r>
              <a:rPr dirty="0" sz="1200" spc="-45" b="1" i="1">
                <a:latin typeface="Times New Roman"/>
                <a:cs typeface="Times New Roman"/>
              </a:rPr>
              <a:t>h1=</a:t>
            </a:r>
            <a:r>
              <a:rPr dirty="0" sz="1200" spc="-130" b="1" i="1">
                <a:latin typeface="Times New Roman"/>
                <a:cs typeface="Times New Roman"/>
              </a:rPr>
              <a:t> </a:t>
            </a:r>
            <a:r>
              <a:rPr dirty="0" sz="1200" spc="-15">
                <a:latin typeface="Times New Roman"/>
                <a:cs typeface="Times New Roman"/>
              </a:rPr>
              <a:t>4,0м;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993900" marR="2141220" indent="6350">
              <a:lnSpc>
                <a:spcPct val="108300"/>
              </a:lnSpc>
            </a:pPr>
            <a:r>
              <a:rPr dirty="0" sz="1200" b="1" i="1">
                <a:latin typeface="Times New Roman"/>
                <a:cs typeface="Times New Roman"/>
              </a:rPr>
              <a:t>F</a:t>
            </a:r>
            <a:r>
              <a:rPr dirty="0" sz="1200" spc="-15" b="1" i="1">
                <a:latin typeface="Times New Roman"/>
                <a:cs typeface="Times New Roman"/>
              </a:rPr>
              <a:t> </a:t>
            </a:r>
            <a:r>
              <a:rPr dirty="0" sz="1200" b="1" i="1">
                <a:latin typeface="Times New Roman"/>
                <a:cs typeface="Times New Roman"/>
              </a:rPr>
              <a:t>=</a:t>
            </a:r>
            <a:r>
              <a:rPr dirty="0" sz="1200" spc="-40" b="1" i="1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1,4м*40кПа*4,0м</a:t>
            </a:r>
            <a:r>
              <a:rPr dirty="0" sz="1200" spc="-1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=</a:t>
            </a:r>
            <a:r>
              <a:rPr dirty="0" sz="1200" spc="-125">
                <a:latin typeface="Times New Roman"/>
                <a:cs typeface="Times New Roman"/>
              </a:rPr>
              <a:t> </a:t>
            </a:r>
            <a:r>
              <a:rPr dirty="0" sz="1200" spc="-30">
                <a:latin typeface="Times New Roman"/>
                <a:cs typeface="Times New Roman"/>
              </a:rPr>
              <a:t>224,ОкН  </a:t>
            </a:r>
            <a:r>
              <a:rPr dirty="0" sz="1200" spc="-5">
                <a:latin typeface="Times New Roman"/>
                <a:cs typeface="Times New Roman"/>
              </a:rPr>
              <a:t>378,ОкН-ОкН </a:t>
            </a:r>
            <a:r>
              <a:rPr dirty="0" sz="1200" spc="-30">
                <a:latin typeface="Times New Roman"/>
                <a:cs typeface="Times New Roman"/>
              </a:rPr>
              <a:t>&lt;224,ОкН*</a:t>
            </a:r>
            <a:r>
              <a:rPr dirty="0" sz="1200" spc="-250">
                <a:latin typeface="Times New Roman"/>
                <a:cs typeface="Times New Roman"/>
              </a:rPr>
              <a:t> </a:t>
            </a:r>
            <a:r>
              <a:rPr dirty="0" sz="1200" spc="-45">
                <a:latin typeface="Times New Roman"/>
                <a:cs typeface="Times New Roman"/>
              </a:rPr>
              <a:t>1/1,1</a:t>
            </a:r>
            <a:endParaRPr sz="1200">
              <a:latin typeface="Times New Roman"/>
              <a:cs typeface="Times New Roman"/>
            </a:endParaRPr>
          </a:p>
          <a:p>
            <a:pPr algn="ctr" marR="1143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latin typeface="Times New Roman"/>
                <a:cs typeface="Times New Roman"/>
              </a:rPr>
              <a:t>378,ОкН^203,6</a:t>
            </a:r>
            <a:r>
              <a:rPr dirty="0" sz="1200" spc="-7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кН</a:t>
            </a:r>
            <a:endParaRPr sz="1200">
              <a:latin typeface="Times New Roman"/>
              <a:cs typeface="Times New Roman"/>
            </a:endParaRPr>
          </a:p>
          <a:p>
            <a:pPr algn="ctr" marR="146050">
              <a:lnSpc>
                <a:spcPct val="100000"/>
              </a:lnSpc>
              <a:spcBef>
                <a:spcPts val="120"/>
              </a:spcBef>
            </a:pPr>
            <a:r>
              <a:rPr dirty="0" sz="1200" spc="-25" b="1">
                <a:latin typeface="Times New Roman"/>
                <a:cs typeface="Times New Roman"/>
              </a:rPr>
              <a:t>Условие </a:t>
            </a:r>
            <a:r>
              <a:rPr dirty="0" sz="1200" spc="-5" b="1">
                <a:latin typeface="Times New Roman"/>
                <a:cs typeface="Times New Roman"/>
              </a:rPr>
              <a:t>не</a:t>
            </a:r>
            <a:r>
              <a:rPr dirty="0" sz="1200" spc="-210" b="1">
                <a:latin typeface="Times New Roman"/>
                <a:cs typeface="Times New Roman"/>
              </a:rPr>
              <a:t> </a:t>
            </a:r>
            <a:r>
              <a:rPr dirty="0" sz="1200" spc="-10" b="1">
                <a:latin typeface="Times New Roman"/>
                <a:cs typeface="Times New Roman"/>
              </a:rPr>
              <a:t>выполняется.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Times New Roman"/>
              <a:cs typeface="Times New Roman"/>
            </a:endParaRPr>
          </a:p>
          <a:p>
            <a:pPr marL="452120">
              <a:lnSpc>
                <a:spcPct val="100000"/>
              </a:lnSpc>
            </a:pPr>
            <a:r>
              <a:rPr dirty="0" sz="1200" spc="-15">
                <a:latin typeface="Times New Roman"/>
                <a:cs typeface="Times New Roman"/>
              </a:rPr>
              <a:t>Необходимо</a:t>
            </a:r>
            <a:r>
              <a:rPr dirty="0" sz="1200" spc="-10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применять</a:t>
            </a:r>
            <a:r>
              <a:rPr dirty="0" sz="1200" spc="-114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противопучинные</a:t>
            </a:r>
            <a:r>
              <a:rPr dirty="0" sz="1200" spc="-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мероприятия</a:t>
            </a:r>
            <a:r>
              <a:rPr dirty="0" sz="1200" spc="-1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или</a:t>
            </a:r>
            <a:r>
              <a:rPr dirty="0" sz="1200" spc="-14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удлинять</a:t>
            </a:r>
            <a:r>
              <a:rPr dirty="0" sz="1200" spc="-10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сваю.</a:t>
            </a:r>
            <a:endParaRPr sz="1200">
              <a:latin typeface="Times New Roman"/>
              <a:cs typeface="Times New Roman"/>
            </a:endParaRPr>
          </a:p>
          <a:p>
            <a:pPr marL="1270" marR="39370" indent="444500">
              <a:lnSpc>
                <a:spcPct val="129900"/>
              </a:lnSpc>
              <a:spcBef>
                <a:spcPts val="10"/>
              </a:spcBef>
            </a:pPr>
            <a:r>
              <a:rPr dirty="0" sz="1200" spc="-5">
                <a:latin typeface="Times New Roman"/>
                <a:cs typeface="Times New Roman"/>
              </a:rPr>
              <a:t>При </a:t>
            </a:r>
            <a:r>
              <a:rPr dirty="0" sz="1200">
                <a:latin typeface="Times New Roman"/>
                <a:cs typeface="Times New Roman"/>
              </a:rPr>
              <a:t>применении </a:t>
            </a:r>
            <a:r>
              <a:rPr dirty="0" sz="1200" spc="-5">
                <a:latin typeface="Times New Roman"/>
                <a:cs typeface="Times New Roman"/>
              </a:rPr>
              <a:t>железобетонной </a:t>
            </a:r>
            <a:r>
              <a:rPr dirty="0" sz="1200" spc="-10">
                <a:latin typeface="Times New Roman"/>
                <a:cs typeface="Times New Roman"/>
              </a:rPr>
              <a:t>сваи </a:t>
            </a:r>
            <a:r>
              <a:rPr dirty="0" sz="1200">
                <a:latin typeface="Times New Roman"/>
                <a:cs typeface="Times New Roman"/>
              </a:rPr>
              <a:t>с </a:t>
            </a:r>
            <a:r>
              <a:rPr dirty="0" sz="1200" spc="-15">
                <a:latin typeface="Times New Roman"/>
                <a:cs typeface="Times New Roman"/>
              </a:rPr>
              <a:t>оболочкой </a:t>
            </a:r>
            <a:r>
              <a:rPr dirty="0" sz="1200" spc="-5">
                <a:latin typeface="Times New Roman"/>
                <a:cs typeface="Times New Roman"/>
              </a:rPr>
              <a:t>противопучинной ОСПТ </a:t>
            </a:r>
            <a:r>
              <a:rPr dirty="0" sz="1200" spc="-10">
                <a:latin typeface="Times New Roman"/>
                <a:cs typeface="Times New Roman"/>
              </a:rPr>
              <a:t>«Reline»  </a:t>
            </a:r>
            <a:r>
              <a:rPr dirty="0" sz="1200" spc="-20">
                <a:latin typeface="Times New Roman"/>
                <a:cs typeface="Times New Roman"/>
              </a:rPr>
              <a:t>необходимо</a:t>
            </a:r>
            <a:r>
              <a:rPr dirty="0" sz="1200" spc="-12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применить</a:t>
            </a:r>
            <a:r>
              <a:rPr dirty="0" sz="1200" spc="-1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понижающий</a:t>
            </a:r>
            <a:r>
              <a:rPr dirty="0" sz="1200" spc="-13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коэффициент</a:t>
            </a:r>
            <a:r>
              <a:rPr dirty="0" sz="1200" spc="-120">
                <a:latin typeface="Times New Roman"/>
                <a:cs typeface="Times New Roman"/>
              </a:rPr>
              <a:t> </a:t>
            </a:r>
            <a:r>
              <a:rPr dirty="0" sz="1200" spc="-15">
                <a:latin typeface="Times New Roman"/>
                <a:cs typeface="Times New Roman"/>
              </a:rPr>
              <a:t>0,42</a:t>
            </a:r>
            <a:r>
              <a:rPr dirty="0" sz="1200" spc="-1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к</a:t>
            </a:r>
            <a:r>
              <a:rPr dirty="0" sz="1200" spc="-14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значению</a:t>
            </a:r>
            <a:r>
              <a:rPr dirty="0" sz="1200" spc="190">
                <a:latin typeface="Times New Roman"/>
                <a:cs typeface="Times New Roman"/>
              </a:rPr>
              <a:t> </a:t>
            </a:r>
            <a:r>
              <a:rPr dirty="0" sz="1200" spc="-60">
                <a:latin typeface="Times New Roman"/>
                <a:cs typeface="Times New Roman"/>
              </a:rPr>
              <a:t>хй.</a:t>
            </a:r>
            <a:endParaRPr sz="1200">
              <a:latin typeface="Times New Roman"/>
              <a:cs typeface="Times New Roman"/>
            </a:endParaRPr>
          </a:p>
          <a:p>
            <a:pPr marL="445770">
              <a:lnSpc>
                <a:spcPct val="100000"/>
              </a:lnSpc>
              <a:spcBef>
                <a:spcPts val="430"/>
              </a:spcBef>
            </a:pPr>
            <a:r>
              <a:rPr dirty="0" sz="1200">
                <a:latin typeface="Times New Roman"/>
                <a:cs typeface="Times New Roman"/>
              </a:rPr>
              <a:t>В</a:t>
            </a:r>
            <a:r>
              <a:rPr dirty="0" sz="1200" spc="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случае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 spc="5">
                <a:latin typeface="Times New Roman"/>
                <a:cs typeface="Times New Roman"/>
              </a:rPr>
              <a:t>применения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 spc="5">
                <a:latin typeface="Times New Roman"/>
                <a:cs typeface="Times New Roman"/>
              </a:rPr>
              <a:t>железобетонной</a:t>
            </a:r>
            <a:r>
              <a:rPr dirty="0" sz="1200" spc="6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сваи</a:t>
            </a:r>
            <a:r>
              <a:rPr dirty="0" sz="1200" spc="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с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оболочкой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противопучинной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ОСПТ</a:t>
            </a:r>
            <a:endParaRPr sz="1200">
              <a:latin typeface="Times New Roman"/>
              <a:cs typeface="Times New Roman"/>
            </a:endParaRPr>
          </a:p>
          <a:p>
            <a:pPr marL="1270">
              <a:lnSpc>
                <a:spcPct val="100000"/>
              </a:lnSpc>
              <a:spcBef>
                <a:spcPts val="430"/>
              </a:spcBef>
            </a:pPr>
            <a:r>
              <a:rPr dirty="0" sz="1200" spc="-10">
                <a:latin typeface="Times New Roman"/>
                <a:cs typeface="Times New Roman"/>
              </a:rPr>
              <a:t>«Reline»,</a:t>
            </a:r>
            <a:r>
              <a:rPr dirty="0" sz="1200" spc="-9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касательная</a:t>
            </a:r>
            <a:r>
              <a:rPr dirty="0" sz="1200" spc="-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сила</a:t>
            </a:r>
            <a:r>
              <a:rPr dirty="0" sz="1200" spc="-14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морозного</a:t>
            </a:r>
            <a:r>
              <a:rPr dirty="0" sz="1200" spc="-1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пучения</a:t>
            </a:r>
            <a:r>
              <a:rPr dirty="0" sz="1200" spc="-13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грунтов</a:t>
            </a:r>
            <a:r>
              <a:rPr dirty="0" sz="1200" spc="-10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составит:</a:t>
            </a:r>
            <a:endParaRPr sz="1200">
              <a:latin typeface="Times New Roman"/>
              <a:cs typeface="Times New Roman"/>
            </a:endParaRPr>
          </a:p>
          <a:p>
            <a:pPr algn="ctr" marL="104139">
              <a:lnSpc>
                <a:spcPct val="100000"/>
              </a:lnSpc>
              <a:spcBef>
                <a:spcPts val="430"/>
              </a:spcBef>
            </a:pPr>
            <a:r>
              <a:rPr dirty="0" sz="1200" spc="-80">
                <a:latin typeface="Times New Roman"/>
                <a:cs typeface="Times New Roman"/>
              </a:rPr>
              <a:t>0,42*Тд, </a:t>
            </a:r>
            <a:r>
              <a:rPr dirty="0" sz="1200" spc="-155" b="1" i="1">
                <a:latin typeface="Times New Roman"/>
                <a:cs typeface="Times New Roman"/>
              </a:rPr>
              <a:t>*AJh= </a:t>
            </a:r>
            <a:r>
              <a:rPr dirty="0" sz="1200" spc="-20">
                <a:latin typeface="Times New Roman"/>
                <a:cs typeface="Times New Roman"/>
              </a:rPr>
              <a:t>0,42*90кПа*4,2м2=</a:t>
            </a:r>
            <a:r>
              <a:rPr dirty="0" sz="1200" spc="-180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158,76кН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algn="ctr" marL="3810">
              <a:lnSpc>
                <a:spcPct val="100000"/>
              </a:lnSpc>
              <a:spcBef>
                <a:spcPts val="815"/>
              </a:spcBef>
            </a:pPr>
            <a:r>
              <a:rPr dirty="0" sz="1200" spc="-20">
                <a:latin typeface="Times New Roman"/>
                <a:cs typeface="Times New Roman"/>
              </a:rPr>
              <a:t>158,76 </a:t>
            </a:r>
            <a:r>
              <a:rPr dirty="0" sz="1200">
                <a:latin typeface="Times New Roman"/>
                <a:cs typeface="Times New Roman"/>
              </a:rPr>
              <a:t>- </a:t>
            </a:r>
            <a:r>
              <a:rPr dirty="0" sz="1200" spc="-60">
                <a:latin typeface="Times New Roman"/>
                <a:cs typeface="Times New Roman"/>
              </a:rPr>
              <a:t>ОкН</a:t>
            </a:r>
            <a:r>
              <a:rPr dirty="0" sz="1200" spc="-22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&lt;224,ОкН*1/1,1</a:t>
            </a:r>
            <a:endParaRPr sz="1200">
              <a:latin typeface="Times New Roman"/>
              <a:cs typeface="Times New Roman"/>
            </a:endParaRPr>
          </a:p>
          <a:p>
            <a:pPr algn="ctr" marR="25400">
              <a:lnSpc>
                <a:spcPct val="100000"/>
              </a:lnSpc>
              <a:spcBef>
                <a:spcPts val="120"/>
              </a:spcBef>
            </a:pPr>
            <a:r>
              <a:rPr dirty="0" sz="1200" spc="-15">
                <a:latin typeface="Times New Roman"/>
                <a:cs typeface="Times New Roman"/>
              </a:rPr>
              <a:t>158,76кН </a:t>
            </a:r>
            <a:r>
              <a:rPr dirty="0" sz="1200">
                <a:latin typeface="Times New Roman"/>
                <a:cs typeface="Times New Roman"/>
              </a:rPr>
              <a:t>&lt;203,6</a:t>
            </a:r>
            <a:r>
              <a:rPr dirty="0" sz="1200" spc="-18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кН</a:t>
            </a:r>
            <a:endParaRPr sz="1200">
              <a:latin typeface="Times New Roman"/>
              <a:cs typeface="Times New Roman"/>
            </a:endParaRPr>
          </a:p>
          <a:p>
            <a:pPr algn="ctr" marL="31750">
              <a:lnSpc>
                <a:spcPct val="100000"/>
              </a:lnSpc>
              <a:spcBef>
                <a:spcPts val="120"/>
              </a:spcBef>
            </a:pPr>
            <a:r>
              <a:rPr dirty="0" sz="1200" spc="-25" b="1">
                <a:latin typeface="Times New Roman"/>
                <a:cs typeface="Times New Roman"/>
              </a:rPr>
              <a:t>Условие</a:t>
            </a:r>
            <a:r>
              <a:rPr dirty="0" sz="1200" spc="-105" b="1">
                <a:latin typeface="Times New Roman"/>
                <a:cs typeface="Times New Roman"/>
              </a:rPr>
              <a:t> </a:t>
            </a:r>
            <a:r>
              <a:rPr dirty="0" sz="1200" spc="-10" b="1">
                <a:latin typeface="Times New Roman"/>
                <a:cs typeface="Times New Roman"/>
              </a:rPr>
              <a:t>выполняется.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00">
              <a:latin typeface="Times New Roman"/>
              <a:cs typeface="Times New Roman"/>
            </a:endParaRPr>
          </a:p>
          <a:p>
            <a:pPr algn="ctr" marL="738505" marR="1344930">
              <a:lnSpc>
                <a:spcPts val="1130"/>
              </a:lnSpc>
            </a:pPr>
            <a:r>
              <a:rPr dirty="0" sz="1050" spc="-30" i="1">
                <a:latin typeface="Courier New"/>
                <a:cs typeface="Courier New"/>
              </a:rPr>
              <a:t>ОАО </a:t>
            </a:r>
            <a:r>
              <a:rPr dirty="0" sz="1050" spc="-35" i="1">
                <a:latin typeface="Courier New"/>
                <a:cs typeface="Courier New"/>
              </a:rPr>
              <a:t>«Фундаментпроект» </a:t>
            </a:r>
            <a:r>
              <a:rPr dirty="0" sz="1050" spc="-55" i="1">
                <a:latin typeface="Courier New"/>
                <a:cs typeface="Courier New"/>
              </a:rPr>
              <a:t>125993, </a:t>
            </a:r>
            <a:r>
              <a:rPr dirty="0" sz="1050" spc="-75" i="1">
                <a:latin typeface="Courier New"/>
                <a:cs typeface="Courier New"/>
              </a:rPr>
              <a:t>г. </a:t>
            </a:r>
            <a:r>
              <a:rPr dirty="0" sz="1050" spc="-45" i="1">
                <a:latin typeface="Courier New"/>
                <a:cs typeface="Courier New"/>
              </a:rPr>
              <a:t>Москва, </a:t>
            </a:r>
            <a:r>
              <a:rPr dirty="0" sz="1050" spc="-35" i="1">
                <a:latin typeface="Courier New"/>
                <a:cs typeface="Courier New"/>
              </a:rPr>
              <a:t>Волоколамское  </a:t>
            </a:r>
            <a:r>
              <a:rPr dirty="0" sz="1050" spc="-45" i="1">
                <a:latin typeface="Courier New"/>
                <a:cs typeface="Courier New"/>
              </a:rPr>
              <a:t>шоссе, </a:t>
            </a:r>
            <a:r>
              <a:rPr dirty="0" sz="1050" spc="-65" i="1">
                <a:latin typeface="Courier New"/>
                <a:cs typeface="Courier New"/>
              </a:rPr>
              <a:t>д. </a:t>
            </a:r>
            <a:r>
              <a:rPr dirty="0" sz="1050" spc="-80" i="1">
                <a:latin typeface="Courier New"/>
                <a:cs typeface="Courier New"/>
              </a:rPr>
              <a:t>1, стр.</a:t>
            </a:r>
            <a:r>
              <a:rPr dirty="0" sz="1050" i="1">
                <a:latin typeface="Courier New"/>
                <a:cs typeface="Courier New"/>
              </a:rPr>
              <a:t> </a:t>
            </a:r>
            <a:r>
              <a:rPr dirty="0" sz="1050" spc="-5" i="1">
                <a:latin typeface="Courier New"/>
                <a:cs typeface="Courier New"/>
              </a:rPr>
              <a:t>1</a:t>
            </a:r>
            <a:endParaRPr sz="1050">
              <a:latin typeface="Courier New"/>
              <a:cs typeface="Courier Ne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32327" y="371758"/>
            <a:ext cx="6185050" cy="99216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1039" y="352766"/>
            <a:ext cx="6282690" cy="996569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090930" indent="353060">
              <a:lnSpc>
                <a:spcPts val="1060"/>
              </a:lnSpc>
              <a:spcBef>
                <a:spcPts val="90"/>
              </a:spcBef>
              <a:tabLst>
                <a:tab pos="6162675" algn="l"/>
              </a:tabLst>
            </a:pPr>
            <a:r>
              <a:rPr dirty="0" baseline="2777" sz="1500" spc="-7">
                <a:latin typeface="Times New Roman"/>
                <a:cs typeface="Times New Roman"/>
              </a:rPr>
              <a:t>Метод</a:t>
            </a:r>
            <a:r>
              <a:rPr dirty="0" baseline="2777" sz="1500" spc="-30">
                <a:latin typeface="Times New Roman"/>
                <a:cs typeface="Times New Roman"/>
              </a:rPr>
              <a:t>и</a:t>
            </a:r>
            <a:r>
              <a:rPr dirty="0" baseline="2777" sz="1500">
                <a:latin typeface="Times New Roman"/>
                <a:cs typeface="Times New Roman"/>
              </a:rPr>
              <a:t>ка</a:t>
            </a:r>
            <a:r>
              <a:rPr dirty="0" baseline="2777" sz="1500" spc="-89">
                <a:latin typeface="Times New Roman"/>
                <a:cs typeface="Times New Roman"/>
              </a:rPr>
              <a:t> </a:t>
            </a:r>
            <a:r>
              <a:rPr dirty="0" baseline="2777" sz="1500" spc="22">
                <a:latin typeface="Times New Roman"/>
                <a:cs typeface="Times New Roman"/>
              </a:rPr>
              <a:t>р</a:t>
            </a:r>
            <a:r>
              <a:rPr dirty="0" baseline="2777" sz="1500">
                <a:latin typeface="Times New Roman"/>
                <a:cs typeface="Times New Roman"/>
              </a:rPr>
              <a:t>а</a:t>
            </a:r>
            <a:r>
              <a:rPr dirty="0" baseline="2777" sz="1500" spc="15">
                <a:latin typeface="Times New Roman"/>
                <a:cs typeface="Times New Roman"/>
              </a:rPr>
              <a:t>с</a:t>
            </a:r>
            <a:r>
              <a:rPr dirty="0" baseline="2777" sz="1500">
                <a:latin typeface="Times New Roman"/>
                <a:cs typeface="Times New Roman"/>
              </a:rPr>
              <a:t>ч</a:t>
            </a:r>
            <a:r>
              <a:rPr dirty="0" baseline="2777" sz="1500" spc="15">
                <a:latin typeface="Times New Roman"/>
                <a:cs typeface="Times New Roman"/>
              </a:rPr>
              <a:t>е</a:t>
            </a:r>
            <a:r>
              <a:rPr dirty="0" baseline="2777" sz="1500">
                <a:latin typeface="Times New Roman"/>
                <a:cs typeface="Times New Roman"/>
              </a:rPr>
              <a:t>та</a:t>
            </a:r>
            <a:r>
              <a:rPr dirty="0" baseline="2777" sz="1500" spc="-44">
                <a:latin typeface="Times New Roman"/>
                <a:cs typeface="Times New Roman"/>
              </a:rPr>
              <a:t> </a:t>
            </a:r>
            <a:r>
              <a:rPr dirty="0" baseline="2777" sz="1500">
                <a:latin typeface="Times New Roman"/>
                <a:cs typeface="Times New Roman"/>
              </a:rPr>
              <a:t>же</a:t>
            </a:r>
            <a:r>
              <a:rPr dirty="0" baseline="2777" sz="1500" spc="-22">
                <a:latin typeface="Times New Roman"/>
                <a:cs typeface="Times New Roman"/>
              </a:rPr>
              <a:t>л</a:t>
            </a:r>
            <a:r>
              <a:rPr dirty="0" baseline="2777" sz="1500">
                <a:latin typeface="Times New Roman"/>
                <a:cs typeface="Times New Roman"/>
              </a:rPr>
              <a:t>езо</a:t>
            </a:r>
            <a:r>
              <a:rPr dirty="0" baseline="2777" sz="1500" spc="-22">
                <a:latin typeface="Times New Roman"/>
                <a:cs typeface="Times New Roman"/>
              </a:rPr>
              <a:t>б</a:t>
            </a:r>
            <a:r>
              <a:rPr dirty="0" baseline="2777" sz="1500">
                <a:latin typeface="Times New Roman"/>
                <a:cs typeface="Times New Roman"/>
              </a:rPr>
              <a:t>етонных</a:t>
            </a:r>
            <a:r>
              <a:rPr dirty="0" baseline="2777" sz="1500" spc="22">
                <a:latin typeface="Times New Roman"/>
                <a:cs typeface="Times New Roman"/>
              </a:rPr>
              <a:t> </a:t>
            </a:r>
            <a:r>
              <a:rPr dirty="0" baseline="2777" sz="1500" spc="-7">
                <a:latin typeface="Times New Roman"/>
                <a:cs typeface="Times New Roman"/>
              </a:rPr>
              <a:t>с</a:t>
            </a:r>
            <a:r>
              <a:rPr dirty="0" baseline="2777" sz="1500" spc="-37">
                <a:latin typeface="Times New Roman"/>
                <a:cs typeface="Times New Roman"/>
              </a:rPr>
              <a:t>в</a:t>
            </a:r>
            <a:r>
              <a:rPr dirty="0" baseline="2777" sz="1500" spc="-7">
                <a:latin typeface="Times New Roman"/>
                <a:cs typeface="Times New Roman"/>
              </a:rPr>
              <a:t>ай</a:t>
            </a:r>
            <a:r>
              <a:rPr dirty="0" baseline="2777" sz="1500" spc="-30">
                <a:latin typeface="Times New Roman"/>
                <a:cs typeface="Times New Roman"/>
              </a:rPr>
              <a:t> </a:t>
            </a:r>
            <a:r>
              <a:rPr dirty="0" baseline="2777" sz="1500">
                <a:latin typeface="Times New Roman"/>
                <a:cs typeface="Times New Roman"/>
              </a:rPr>
              <a:t>с </a:t>
            </a:r>
            <a:r>
              <a:rPr dirty="0" baseline="2777" sz="1500" spc="-22">
                <a:latin typeface="Times New Roman"/>
                <a:cs typeface="Times New Roman"/>
              </a:rPr>
              <a:t>обо</a:t>
            </a:r>
            <a:r>
              <a:rPr dirty="0" baseline="2777" sz="1500">
                <a:latin typeface="Times New Roman"/>
                <a:cs typeface="Times New Roman"/>
              </a:rPr>
              <a:t>л</a:t>
            </a:r>
            <a:r>
              <a:rPr dirty="0" baseline="2777" sz="1500" spc="-30">
                <a:latin typeface="Times New Roman"/>
                <a:cs typeface="Times New Roman"/>
              </a:rPr>
              <a:t>о</a:t>
            </a:r>
            <a:r>
              <a:rPr dirty="0" baseline="2777" sz="1500" spc="-22">
                <a:latin typeface="Times New Roman"/>
                <a:cs typeface="Times New Roman"/>
              </a:rPr>
              <a:t>чк</a:t>
            </a:r>
            <a:r>
              <a:rPr dirty="0" baseline="2777" sz="1500" spc="-7">
                <a:latin typeface="Times New Roman"/>
                <a:cs typeface="Times New Roman"/>
              </a:rPr>
              <a:t>ой</a:t>
            </a:r>
            <a:r>
              <a:rPr dirty="0" baseline="2777" sz="1500">
                <a:latin typeface="Times New Roman"/>
                <a:cs typeface="Times New Roman"/>
              </a:rPr>
              <a:t>	</a:t>
            </a:r>
            <a:r>
              <a:rPr dirty="0" sz="1000" spc="-60">
                <a:latin typeface="Times New Roman"/>
                <a:cs typeface="Times New Roman"/>
              </a:rPr>
              <a:t>1</a:t>
            </a:r>
            <a:r>
              <a:rPr dirty="0" sz="1000">
                <a:latin typeface="Times New Roman"/>
                <a:cs typeface="Times New Roman"/>
              </a:rPr>
              <a:t>4  </a:t>
            </a:r>
            <a:r>
              <a:rPr dirty="0" sz="1000" spc="-5">
                <a:latin typeface="Times New Roman"/>
                <a:cs typeface="Times New Roman"/>
              </a:rPr>
              <a:t>противопучинной ОСПТ </a:t>
            </a:r>
            <a:r>
              <a:rPr dirty="0" sz="1000">
                <a:latin typeface="Times New Roman"/>
                <a:cs typeface="Times New Roman"/>
              </a:rPr>
              <a:t>«Reline» </a:t>
            </a:r>
            <a:r>
              <a:rPr dirty="0" sz="1000" spc="-5">
                <a:latin typeface="Times New Roman"/>
                <a:cs typeface="Times New Roman"/>
              </a:rPr>
              <a:t>по </a:t>
            </a:r>
            <a:r>
              <a:rPr dirty="0" sz="1000">
                <a:latin typeface="Times New Roman"/>
                <a:cs typeface="Times New Roman"/>
              </a:rPr>
              <a:t>ТУ</a:t>
            </a:r>
            <a:r>
              <a:rPr dirty="0" sz="1000" spc="2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2247-007-75457705-2014</a:t>
            </a:r>
            <a:endParaRPr sz="1000">
              <a:latin typeface="Times New Roman"/>
              <a:cs typeface="Times New Roman"/>
            </a:endParaRPr>
          </a:p>
          <a:p>
            <a:pPr algn="ctr" marR="532130">
              <a:lnSpc>
                <a:spcPts val="1110"/>
              </a:lnSpc>
            </a:pPr>
            <a:r>
              <a:rPr dirty="0" sz="1000" spc="-5">
                <a:latin typeface="Times New Roman"/>
                <a:cs typeface="Times New Roman"/>
              </a:rPr>
              <a:t>на воздействие </a:t>
            </a:r>
            <a:r>
              <a:rPr dirty="0" sz="1000" spc="-10">
                <a:latin typeface="Times New Roman"/>
                <a:cs typeface="Times New Roman"/>
              </a:rPr>
              <a:t>сил </a:t>
            </a:r>
            <a:r>
              <a:rPr dirty="0" sz="1000" spc="-5">
                <a:latin typeface="Times New Roman"/>
                <a:cs typeface="Times New Roman"/>
              </a:rPr>
              <a:t>морозного</a:t>
            </a:r>
            <a:r>
              <a:rPr dirty="0" sz="1000" spc="2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пучения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00">
              <a:latin typeface="Times New Roman"/>
              <a:cs typeface="Times New Roman"/>
            </a:endParaRPr>
          </a:p>
          <a:p>
            <a:pPr marL="490220">
              <a:lnSpc>
                <a:spcPct val="100000"/>
              </a:lnSpc>
            </a:pPr>
            <a:r>
              <a:rPr dirty="0" sz="1200" spc="-15" b="1">
                <a:latin typeface="Times New Roman"/>
                <a:cs typeface="Times New Roman"/>
              </a:rPr>
              <a:t>4.</a:t>
            </a:r>
            <a:r>
              <a:rPr dirty="0" sz="1200" spc="70" b="1">
                <a:latin typeface="Times New Roman"/>
                <a:cs typeface="Times New Roman"/>
              </a:rPr>
              <a:t> </a:t>
            </a:r>
            <a:r>
              <a:rPr dirty="0" sz="1200" spc="-10" b="1">
                <a:latin typeface="Times New Roman"/>
                <a:cs typeface="Times New Roman"/>
              </a:rPr>
              <a:t>Библиография</a:t>
            </a:r>
            <a:endParaRPr sz="1200">
              <a:latin typeface="Times New Roman"/>
              <a:cs typeface="Times New Roman"/>
            </a:endParaRPr>
          </a:p>
          <a:p>
            <a:pPr algn="just" marL="167640" marR="9525" indent="-152400">
              <a:lnSpc>
                <a:spcPts val="1920"/>
              </a:lnSpc>
              <a:spcBef>
                <a:spcPts val="125"/>
              </a:spcBef>
            </a:pPr>
            <a:r>
              <a:rPr dirty="0" sz="1200" spc="-55">
                <a:latin typeface="Times New Roman"/>
                <a:cs typeface="Times New Roman"/>
              </a:rPr>
              <a:t>1.</a:t>
            </a:r>
            <a:r>
              <a:rPr dirty="0" sz="1200" spc="-8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СП</a:t>
            </a:r>
            <a:r>
              <a:rPr dirty="0" sz="1200" spc="-114">
                <a:latin typeface="Times New Roman"/>
                <a:cs typeface="Times New Roman"/>
              </a:rPr>
              <a:t> </a:t>
            </a:r>
            <a:r>
              <a:rPr dirty="0" sz="1200" spc="-15">
                <a:latin typeface="Times New Roman"/>
                <a:cs typeface="Times New Roman"/>
              </a:rPr>
              <a:t>24.13330.2011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СВАЙНЫЕ</a:t>
            </a:r>
            <a:r>
              <a:rPr dirty="0" sz="1200" spc="-9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ФУНДАМЕНТЫ</a:t>
            </a:r>
            <a:r>
              <a:rPr dirty="0" sz="1200" spc="-14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Актуализированная</a:t>
            </a:r>
            <a:r>
              <a:rPr dirty="0" sz="1200" spc="-1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редакция</a:t>
            </a:r>
            <a:r>
              <a:rPr dirty="0" sz="1200" spc="-8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СНиП</a:t>
            </a:r>
            <a:r>
              <a:rPr dirty="0" sz="1200" spc="-114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2.02.03-85,  </a:t>
            </a:r>
            <a:r>
              <a:rPr dirty="0" sz="1200">
                <a:latin typeface="Times New Roman"/>
                <a:cs typeface="Times New Roman"/>
              </a:rPr>
              <a:t>Москва2011.</a:t>
            </a:r>
            <a:endParaRPr sz="1200">
              <a:latin typeface="Times New Roman"/>
              <a:cs typeface="Times New Roman"/>
            </a:endParaRPr>
          </a:p>
          <a:p>
            <a:pPr marL="2540">
              <a:lnSpc>
                <a:spcPct val="100000"/>
              </a:lnSpc>
              <a:spcBef>
                <a:spcPts val="285"/>
              </a:spcBef>
            </a:pPr>
            <a:r>
              <a:rPr dirty="0" sz="1200">
                <a:latin typeface="Times New Roman"/>
                <a:cs typeface="Times New Roman"/>
              </a:rPr>
              <a:t>2. </a:t>
            </a:r>
            <a:r>
              <a:rPr dirty="0" sz="1200" spc="35">
                <a:latin typeface="Times New Roman"/>
                <a:cs typeface="Times New Roman"/>
              </a:rPr>
              <a:t>25.13330.2012 </a:t>
            </a:r>
            <a:r>
              <a:rPr dirty="0" sz="1200" spc="25">
                <a:latin typeface="Times New Roman"/>
                <a:cs typeface="Times New Roman"/>
              </a:rPr>
              <a:t>ОСНОВАНИЯ </a:t>
            </a:r>
            <a:r>
              <a:rPr dirty="0" sz="1200" spc="-5">
                <a:latin typeface="Times New Roman"/>
                <a:cs typeface="Times New Roman"/>
              </a:rPr>
              <a:t>И </a:t>
            </a:r>
            <a:r>
              <a:rPr dirty="0" sz="1200" spc="25">
                <a:latin typeface="Times New Roman"/>
                <a:cs typeface="Times New Roman"/>
              </a:rPr>
              <a:t>ФУНДАМЕНТЫ </a:t>
            </a:r>
            <a:r>
              <a:rPr dirty="0" sz="1200" spc="10">
                <a:latin typeface="Times New Roman"/>
                <a:cs typeface="Times New Roman"/>
              </a:rPr>
              <a:t>НА </a:t>
            </a:r>
            <a:r>
              <a:rPr dirty="0" sz="1200" spc="35">
                <a:latin typeface="Times New Roman"/>
                <a:cs typeface="Times New Roman"/>
              </a:rPr>
              <a:t>ВЕЧНОМЕРЗЛЫХ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 spc="20">
                <a:latin typeface="Times New Roman"/>
                <a:cs typeface="Times New Roman"/>
              </a:rPr>
              <a:t>ГРУНТАХ</a:t>
            </a:r>
            <a:endParaRPr sz="1200">
              <a:latin typeface="Times New Roman"/>
              <a:cs typeface="Times New Roman"/>
            </a:endParaRPr>
          </a:p>
          <a:p>
            <a:pPr marL="167640">
              <a:lnSpc>
                <a:spcPct val="100000"/>
              </a:lnSpc>
              <a:spcBef>
                <a:spcPts val="459"/>
              </a:spcBef>
            </a:pPr>
            <a:r>
              <a:rPr dirty="0" sz="1200" spc="-5">
                <a:latin typeface="Times New Roman"/>
                <a:cs typeface="Times New Roman"/>
              </a:rPr>
              <a:t>Актуализированная</a:t>
            </a:r>
            <a:r>
              <a:rPr dirty="0" sz="1200" spc="-1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редакция</a:t>
            </a:r>
            <a:r>
              <a:rPr dirty="0" sz="1200" spc="-114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СНиП</a:t>
            </a:r>
            <a:r>
              <a:rPr dirty="0" sz="1200" spc="-14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2.02.04-88,</a:t>
            </a:r>
            <a:r>
              <a:rPr dirty="0" sz="1200" spc="-9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Москва</a:t>
            </a:r>
            <a:r>
              <a:rPr dirty="0" sz="1200" spc="-130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2012.</a:t>
            </a:r>
            <a:endParaRPr sz="1200">
              <a:latin typeface="Times New Roman"/>
              <a:cs typeface="Times New Roman"/>
            </a:endParaRPr>
          </a:p>
          <a:p>
            <a:pPr algn="just" marL="170180" marR="1905" indent="-165100">
              <a:lnSpc>
                <a:spcPts val="1900"/>
              </a:lnSpc>
              <a:spcBef>
                <a:spcPts val="130"/>
              </a:spcBef>
            </a:pPr>
            <a:r>
              <a:rPr dirty="0" sz="1200" spc="-30">
                <a:latin typeface="Times New Roman"/>
                <a:cs typeface="Times New Roman"/>
              </a:rPr>
              <a:t>3. </a:t>
            </a:r>
            <a:r>
              <a:rPr dirty="0" sz="1200">
                <a:latin typeface="Times New Roman"/>
                <a:cs typeface="Times New Roman"/>
              </a:rPr>
              <a:t>Отчёт </a:t>
            </a:r>
            <a:r>
              <a:rPr dirty="0" sz="1200" spc="-10">
                <a:latin typeface="Times New Roman"/>
                <a:cs typeface="Times New Roman"/>
              </a:rPr>
              <a:t>«Лабораторные </a:t>
            </a:r>
            <a:r>
              <a:rPr dirty="0" sz="1200" spc="-5">
                <a:latin typeface="Times New Roman"/>
                <a:cs typeface="Times New Roman"/>
              </a:rPr>
              <a:t>определения </a:t>
            </a:r>
            <a:r>
              <a:rPr dirty="0" sz="1200" spc="-10">
                <a:latin typeface="Times New Roman"/>
                <a:cs typeface="Times New Roman"/>
              </a:rPr>
              <a:t>сил </a:t>
            </a:r>
            <a:r>
              <a:rPr dirty="0" sz="1200" spc="-5">
                <a:latin typeface="Times New Roman"/>
                <a:cs typeface="Times New Roman"/>
              </a:rPr>
              <a:t>смерзания </a:t>
            </a:r>
            <a:r>
              <a:rPr dirty="0" sz="1200" spc="-10">
                <a:latin typeface="Times New Roman"/>
                <a:cs typeface="Times New Roman"/>
              </a:rPr>
              <a:t>грунтов </a:t>
            </a:r>
            <a:r>
              <a:rPr dirty="0" sz="1200" spc="-5">
                <a:latin typeface="Times New Roman"/>
                <a:cs typeface="Times New Roman"/>
              </a:rPr>
              <a:t>и </a:t>
            </a:r>
            <a:r>
              <a:rPr dirty="0" sz="1200">
                <a:latin typeface="Times New Roman"/>
                <a:cs typeface="Times New Roman"/>
              </a:rPr>
              <a:t>цементно-песчаных смесей с  </a:t>
            </a:r>
            <a:r>
              <a:rPr dirty="0" sz="1200" spc="-5">
                <a:latin typeface="Times New Roman"/>
                <a:cs typeface="Times New Roman"/>
              </a:rPr>
              <a:t>моделями </a:t>
            </a:r>
            <a:r>
              <a:rPr dirty="0" sz="1200" spc="-10">
                <a:latin typeface="Times New Roman"/>
                <a:cs typeface="Times New Roman"/>
              </a:rPr>
              <a:t>фундаментов, </a:t>
            </a:r>
            <a:r>
              <a:rPr dirty="0" sz="1200">
                <a:latin typeface="Times New Roman"/>
                <a:cs typeface="Times New Roman"/>
              </a:rPr>
              <a:t>покрытых </a:t>
            </a:r>
            <a:r>
              <a:rPr dirty="0" sz="1200" spc="-5">
                <a:latin typeface="Times New Roman"/>
                <a:cs typeface="Times New Roman"/>
              </a:rPr>
              <a:t>сложно-модифицированным </a:t>
            </a:r>
            <a:r>
              <a:rPr dirty="0" sz="1200" spc="-10">
                <a:latin typeface="Times New Roman"/>
                <a:cs typeface="Times New Roman"/>
              </a:rPr>
              <a:t>полимером </a:t>
            </a:r>
            <a:r>
              <a:rPr dirty="0" sz="1200" spc="-5">
                <a:latin typeface="Times New Roman"/>
                <a:cs typeface="Times New Roman"/>
              </a:rPr>
              <a:t>«Reline» </a:t>
            </a:r>
            <a:r>
              <a:rPr dirty="0" sz="1200">
                <a:latin typeface="Times New Roman"/>
                <a:cs typeface="Times New Roman"/>
              </a:rPr>
              <a:t>с </a:t>
            </a:r>
            <a:r>
              <a:rPr dirty="0" sz="1200" spc="-10">
                <a:latin typeface="Times New Roman"/>
                <a:cs typeface="Times New Roman"/>
              </a:rPr>
              <a:t>целью  </a:t>
            </a:r>
            <a:r>
              <a:rPr dirty="0" sz="1200" spc="85">
                <a:latin typeface="Times New Roman"/>
                <a:cs typeface="Times New Roman"/>
              </a:rPr>
              <a:t>снижения</a:t>
            </a:r>
            <a:r>
              <a:rPr dirty="0" sz="1200" spc="160">
                <a:latin typeface="Times New Roman"/>
                <a:cs typeface="Times New Roman"/>
              </a:rPr>
              <a:t> </a:t>
            </a:r>
            <a:r>
              <a:rPr dirty="0" sz="1200" spc="75">
                <a:latin typeface="Times New Roman"/>
                <a:cs typeface="Times New Roman"/>
              </a:rPr>
              <a:t>прояв</a:t>
            </a:r>
            <a:r>
              <a:rPr dirty="0" sz="1200" spc="-195">
                <a:latin typeface="Times New Roman"/>
                <a:cs typeface="Times New Roman"/>
              </a:rPr>
              <a:t> </a:t>
            </a:r>
            <a:r>
              <a:rPr dirty="0" sz="1200" spc="65">
                <a:latin typeface="Times New Roman"/>
                <a:cs typeface="Times New Roman"/>
              </a:rPr>
              <a:t>лен</a:t>
            </a:r>
            <a:r>
              <a:rPr dirty="0" sz="1200" spc="-185">
                <a:latin typeface="Times New Roman"/>
                <a:cs typeface="Times New Roman"/>
              </a:rPr>
              <a:t> </a:t>
            </a:r>
            <a:r>
              <a:rPr dirty="0" sz="1200" spc="45">
                <a:latin typeface="Times New Roman"/>
                <a:cs typeface="Times New Roman"/>
              </a:rPr>
              <a:t>ия</a:t>
            </a:r>
            <a:r>
              <a:rPr dirty="0" sz="1200" spc="235">
                <a:latin typeface="Times New Roman"/>
                <a:cs typeface="Times New Roman"/>
              </a:rPr>
              <a:t> </a:t>
            </a:r>
            <a:r>
              <a:rPr dirty="0" sz="1200" spc="45">
                <a:latin typeface="Times New Roman"/>
                <a:cs typeface="Times New Roman"/>
              </a:rPr>
              <a:t>сил</a:t>
            </a:r>
            <a:r>
              <a:rPr dirty="0" sz="1200" spc="185">
                <a:latin typeface="Times New Roman"/>
                <a:cs typeface="Times New Roman"/>
              </a:rPr>
              <a:t> </a:t>
            </a:r>
            <a:r>
              <a:rPr dirty="0" sz="1200" spc="85">
                <a:latin typeface="Times New Roman"/>
                <a:cs typeface="Times New Roman"/>
              </a:rPr>
              <a:t>морозного</a:t>
            </a:r>
            <a:r>
              <a:rPr dirty="0" sz="1200" spc="200">
                <a:latin typeface="Times New Roman"/>
                <a:cs typeface="Times New Roman"/>
              </a:rPr>
              <a:t> </a:t>
            </a:r>
            <a:r>
              <a:rPr dirty="0" sz="1200" spc="80">
                <a:latin typeface="Times New Roman"/>
                <a:cs typeface="Times New Roman"/>
              </a:rPr>
              <a:t>пучения</a:t>
            </a:r>
            <a:r>
              <a:rPr dirty="0" sz="1200" spc="165">
                <a:latin typeface="Times New Roman"/>
                <a:cs typeface="Times New Roman"/>
              </a:rPr>
              <a:t> </a:t>
            </a:r>
            <a:r>
              <a:rPr dirty="0" sz="1200" spc="85">
                <a:latin typeface="Times New Roman"/>
                <a:cs typeface="Times New Roman"/>
              </a:rPr>
              <a:t>грунтов»,</a:t>
            </a:r>
            <a:r>
              <a:rPr dirty="0" sz="1200" spc="210">
                <a:latin typeface="Times New Roman"/>
                <a:cs typeface="Times New Roman"/>
              </a:rPr>
              <a:t> </a:t>
            </a:r>
            <a:r>
              <a:rPr dirty="0" sz="1200" spc="45">
                <a:latin typeface="Times New Roman"/>
                <a:cs typeface="Times New Roman"/>
              </a:rPr>
              <a:t>вы</a:t>
            </a:r>
            <a:r>
              <a:rPr dirty="0" sz="1200" spc="-185">
                <a:latin typeface="Times New Roman"/>
                <a:cs typeface="Times New Roman"/>
              </a:rPr>
              <a:t> </a:t>
            </a:r>
            <a:r>
              <a:rPr dirty="0" sz="1200" spc="65">
                <a:latin typeface="Times New Roman"/>
                <a:cs typeface="Times New Roman"/>
              </a:rPr>
              <a:t>пол</a:t>
            </a:r>
            <a:r>
              <a:rPr dirty="0" sz="1200" spc="-190">
                <a:latin typeface="Times New Roman"/>
                <a:cs typeface="Times New Roman"/>
              </a:rPr>
              <a:t> </a:t>
            </a:r>
            <a:r>
              <a:rPr dirty="0" sz="1200" spc="45">
                <a:latin typeface="Times New Roman"/>
                <a:cs typeface="Times New Roman"/>
              </a:rPr>
              <a:t>не</a:t>
            </a:r>
            <a:r>
              <a:rPr dirty="0" sz="1200" spc="-185">
                <a:latin typeface="Times New Roman"/>
                <a:cs typeface="Times New Roman"/>
              </a:rPr>
              <a:t> </a:t>
            </a:r>
            <a:r>
              <a:rPr dirty="0" sz="1200" spc="45">
                <a:latin typeface="Times New Roman"/>
                <a:cs typeface="Times New Roman"/>
              </a:rPr>
              <a:t>нн</a:t>
            </a:r>
            <a:r>
              <a:rPr dirty="0" sz="1200" spc="-190">
                <a:latin typeface="Times New Roman"/>
                <a:cs typeface="Times New Roman"/>
              </a:rPr>
              <a:t> </a:t>
            </a:r>
            <a:r>
              <a:rPr dirty="0" sz="1200" spc="45">
                <a:latin typeface="Times New Roman"/>
                <a:cs typeface="Times New Roman"/>
              </a:rPr>
              <a:t>ый</a:t>
            </a:r>
            <a:r>
              <a:rPr dirty="0" sz="1200" spc="240">
                <a:latin typeface="Times New Roman"/>
                <a:cs typeface="Times New Roman"/>
              </a:rPr>
              <a:t> </a:t>
            </a:r>
            <a:r>
              <a:rPr dirty="0" sz="1200" spc="5">
                <a:latin typeface="Times New Roman"/>
                <a:cs typeface="Times New Roman"/>
              </a:rPr>
              <a:t>ОАО</a:t>
            </a:r>
            <a:endParaRPr sz="1200">
              <a:latin typeface="Times New Roman"/>
              <a:cs typeface="Times New Roman"/>
            </a:endParaRPr>
          </a:p>
          <a:p>
            <a:pPr marL="170180">
              <a:lnSpc>
                <a:spcPct val="100000"/>
              </a:lnSpc>
              <a:spcBef>
                <a:spcPts val="310"/>
              </a:spcBef>
            </a:pPr>
            <a:r>
              <a:rPr dirty="0" sz="1200" spc="-5">
                <a:latin typeface="Times New Roman"/>
                <a:cs typeface="Times New Roman"/>
              </a:rPr>
              <a:t>«Фундаментпроект», </a:t>
            </a:r>
            <a:r>
              <a:rPr dirty="0" sz="1200">
                <a:latin typeface="Times New Roman"/>
                <a:cs typeface="Times New Roman"/>
              </a:rPr>
              <a:t>Москва</a:t>
            </a:r>
            <a:r>
              <a:rPr dirty="0" sz="1200" spc="-22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2011.</a:t>
            </a:r>
            <a:endParaRPr sz="1200">
              <a:latin typeface="Times New Roman"/>
              <a:cs typeface="Times New Roman"/>
            </a:endParaRPr>
          </a:p>
          <a:p>
            <a:pPr algn="just" marL="167640" marR="8255" indent="-167640">
              <a:lnSpc>
                <a:spcPct val="131600"/>
              </a:lnSpc>
              <a:spcBef>
                <a:spcPts val="5"/>
              </a:spcBef>
            </a:pPr>
            <a:r>
              <a:rPr dirty="0" sz="1200" spc="-15">
                <a:latin typeface="Times New Roman"/>
                <a:cs typeface="Times New Roman"/>
              </a:rPr>
              <a:t>4. </a:t>
            </a:r>
            <a:r>
              <a:rPr dirty="0" sz="1200">
                <a:latin typeface="Times New Roman"/>
                <a:cs typeface="Times New Roman"/>
              </a:rPr>
              <a:t>Отчет о </a:t>
            </a:r>
            <a:r>
              <a:rPr dirty="0" sz="1200" spc="-10">
                <a:latin typeface="Times New Roman"/>
                <a:cs typeface="Times New Roman"/>
              </a:rPr>
              <a:t>результатах </a:t>
            </a:r>
            <a:r>
              <a:rPr dirty="0" sz="1200" spc="-40">
                <a:latin typeface="Times New Roman"/>
                <a:cs typeface="Times New Roman"/>
              </a:rPr>
              <a:t>12 </a:t>
            </a:r>
            <a:r>
              <a:rPr dirty="0" sz="1200">
                <a:latin typeface="Times New Roman"/>
                <a:cs typeface="Times New Roman"/>
              </a:rPr>
              <a:t>испытаний </a:t>
            </a:r>
            <a:r>
              <a:rPr dirty="0" sz="1200" spc="-5">
                <a:latin typeface="Times New Roman"/>
                <a:cs typeface="Times New Roman"/>
              </a:rPr>
              <a:t>свай </a:t>
            </a:r>
            <a:r>
              <a:rPr dirty="0" sz="1200" spc="-15">
                <a:latin typeface="Times New Roman"/>
                <a:cs typeface="Times New Roman"/>
              </a:rPr>
              <a:t>«СМОТ», </a:t>
            </a:r>
            <a:r>
              <a:rPr dirty="0" sz="1200">
                <a:latin typeface="Times New Roman"/>
                <a:cs typeface="Times New Roman"/>
              </a:rPr>
              <a:t>покрытых </a:t>
            </a:r>
            <a:r>
              <a:rPr dirty="0" sz="1200" spc="-10">
                <a:latin typeface="Times New Roman"/>
                <a:cs typeface="Times New Roman"/>
              </a:rPr>
              <a:t>оболочками </a:t>
            </a:r>
            <a:r>
              <a:rPr dirty="0" sz="1200" spc="-5">
                <a:latin typeface="Times New Roman"/>
                <a:cs typeface="Times New Roman"/>
              </a:rPr>
              <a:t>противопучинными  ОСПТ «Reline» и стандартных </a:t>
            </a:r>
            <a:r>
              <a:rPr dirty="0" sz="1200">
                <a:latin typeface="Times New Roman"/>
                <a:cs typeface="Times New Roman"/>
              </a:rPr>
              <a:t>металлических </a:t>
            </a:r>
            <a:r>
              <a:rPr dirty="0" sz="1200" spc="-20">
                <a:latin typeface="Times New Roman"/>
                <a:cs typeface="Times New Roman"/>
              </a:rPr>
              <a:t>свай, </a:t>
            </a:r>
            <a:r>
              <a:rPr dirty="0" sz="1200" spc="-5">
                <a:latin typeface="Times New Roman"/>
                <a:cs typeface="Times New Roman"/>
              </a:rPr>
              <a:t>выполненный </a:t>
            </a:r>
            <a:r>
              <a:rPr dirty="0" sz="1200" spc="-40">
                <a:latin typeface="Times New Roman"/>
                <a:cs typeface="Times New Roman"/>
              </a:rPr>
              <a:t>ОАО </a:t>
            </a:r>
            <a:r>
              <a:rPr dirty="0" sz="1200" spc="-5">
                <a:latin typeface="Times New Roman"/>
                <a:cs typeface="Times New Roman"/>
              </a:rPr>
              <a:t>«Фундаментпроект»,  </a:t>
            </a:r>
            <a:r>
              <a:rPr dirty="0" sz="1200">
                <a:latin typeface="Times New Roman"/>
                <a:cs typeface="Times New Roman"/>
              </a:rPr>
              <a:t>Москва</a:t>
            </a:r>
            <a:r>
              <a:rPr dirty="0" sz="1200" spc="-155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2014.</a:t>
            </a:r>
            <a:endParaRPr sz="1200">
              <a:latin typeface="Times New Roman"/>
              <a:cs typeface="Times New Roman"/>
            </a:endParaRPr>
          </a:p>
          <a:p>
            <a:pPr algn="just" marL="170180" marR="1905" indent="-163830">
              <a:lnSpc>
                <a:spcPts val="1900"/>
              </a:lnSpc>
              <a:spcBef>
                <a:spcPts val="130"/>
              </a:spcBef>
            </a:pPr>
            <a:r>
              <a:rPr dirty="0" sz="1200" spc="-25">
                <a:latin typeface="Times New Roman"/>
                <a:cs typeface="Times New Roman"/>
              </a:rPr>
              <a:t>5. </a:t>
            </a:r>
            <a:r>
              <a:rPr dirty="0" sz="1200" spc="5">
                <a:latin typeface="Times New Roman"/>
                <a:cs typeface="Times New Roman"/>
              </a:rPr>
              <a:t>ТУ </a:t>
            </a:r>
            <a:r>
              <a:rPr dirty="0" sz="1200" spc="20">
                <a:latin typeface="Times New Roman"/>
                <a:cs typeface="Times New Roman"/>
              </a:rPr>
              <a:t>2247-007-75457705-2014 </a:t>
            </a:r>
            <a:r>
              <a:rPr dirty="0" sz="1200" spc="5">
                <a:latin typeface="Times New Roman"/>
                <a:cs typeface="Times New Roman"/>
              </a:rPr>
              <a:t>Сваи </a:t>
            </a:r>
            <a:r>
              <a:rPr dirty="0" sz="1200" spc="15">
                <a:latin typeface="Times New Roman"/>
                <a:cs typeface="Times New Roman"/>
              </a:rPr>
              <a:t>железобетонные </a:t>
            </a:r>
            <a:r>
              <a:rPr dirty="0" sz="1200" spc="10">
                <a:latin typeface="Times New Roman"/>
                <a:cs typeface="Times New Roman"/>
              </a:rPr>
              <a:t>квадратного сплошного сечения </a:t>
            </a:r>
            <a:r>
              <a:rPr dirty="0" sz="1200">
                <a:latin typeface="Times New Roman"/>
                <a:cs typeface="Times New Roman"/>
              </a:rPr>
              <a:t>с  </a:t>
            </a:r>
            <a:r>
              <a:rPr dirty="0" sz="1200" spc="-10">
                <a:latin typeface="Times New Roman"/>
                <a:cs typeface="Times New Roman"/>
              </a:rPr>
              <a:t>поперечным </a:t>
            </a:r>
            <a:r>
              <a:rPr dirty="0" sz="1200" spc="-5">
                <a:latin typeface="Times New Roman"/>
                <a:cs typeface="Times New Roman"/>
              </a:rPr>
              <a:t>армированием ствола </a:t>
            </a:r>
            <a:r>
              <a:rPr dirty="0" sz="1200">
                <a:latin typeface="Times New Roman"/>
                <a:cs typeface="Times New Roman"/>
              </a:rPr>
              <a:t>с </a:t>
            </a:r>
            <a:r>
              <a:rPr dirty="0" sz="1200" spc="-5">
                <a:latin typeface="Times New Roman"/>
                <a:cs typeface="Times New Roman"/>
              </a:rPr>
              <a:t>использованием и </a:t>
            </a:r>
            <a:r>
              <a:rPr dirty="0" sz="1200" spc="-15">
                <a:latin typeface="Times New Roman"/>
                <a:cs typeface="Times New Roman"/>
              </a:rPr>
              <a:t>без </a:t>
            </a:r>
            <a:r>
              <a:rPr dirty="0" sz="1200" spc="-10">
                <a:latin typeface="Times New Roman"/>
                <a:cs typeface="Times New Roman"/>
              </a:rPr>
              <a:t>оболочки </a:t>
            </a:r>
            <a:r>
              <a:rPr dirty="0" sz="1200" spc="-5">
                <a:latin typeface="Times New Roman"/>
                <a:cs typeface="Times New Roman"/>
              </a:rPr>
              <a:t>противопучинной </a:t>
            </a:r>
            <a:r>
              <a:rPr dirty="0" sz="1200" spc="-10">
                <a:latin typeface="Times New Roman"/>
                <a:cs typeface="Times New Roman"/>
              </a:rPr>
              <a:t>серии  </a:t>
            </a:r>
            <a:r>
              <a:rPr dirty="0" sz="1200" spc="-5">
                <a:latin typeface="Times New Roman"/>
                <a:cs typeface="Times New Roman"/>
              </a:rPr>
              <a:t>ОСПТ</a:t>
            </a:r>
            <a:r>
              <a:rPr dirty="0" sz="1200" spc="-114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«Reline»,</a:t>
            </a:r>
            <a:r>
              <a:rPr dirty="0" sz="1200" spc="-90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ЗАО</a:t>
            </a:r>
            <a:r>
              <a:rPr dirty="0" sz="1200" spc="-1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УЗПТ</a:t>
            </a:r>
            <a:r>
              <a:rPr dirty="0" sz="1200" spc="-114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«Маяк».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algn="ctr" marL="820419" marR="1348105">
              <a:lnSpc>
                <a:spcPts val="1130"/>
              </a:lnSpc>
              <a:spcBef>
                <a:spcPts val="1160"/>
              </a:spcBef>
            </a:pPr>
            <a:r>
              <a:rPr dirty="0" sz="1050" spc="-30" i="1">
                <a:latin typeface="Courier New"/>
                <a:cs typeface="Courier New"/>
              </a:rPr>
              <a:t>ОАО </a:t>
            </a:r>
            <a:r>
              <a:rPr dirty="0" sz="1050" spc="-35" i="1">
                <a:latin typeface="Courier New"/>
                <a:cs typeface="Courier New"/>
              </a:rPr>
              <a:t>«Фундаментпроект» </a:t>
            </a:r>
            <a:r>
              <a:rPr dirty="0" sz="1050" spc="-55" i="1">
                <a:latin typeface="Courier New"/>
                <a:cs typeface="Courier New"/>
              </a:rPr>
              <a:t>125993, </a:t>
            </a:r>
            <a:r>
              <a:rPr dirty="0" sz="1050" spc="-75" i="1">
                <a:latin typeface="Courier New"/>
                <a:cs typeface="Courier New"/>
              </a:rPr>
              <a:t>г. </a:t>
            </a:r>
            <a:r>
              <a:rPr dirty="0" sz="1050" spc="-45" i="1">
                <a:latin typeface="Courier New"/>
                <a:cs typeface="Courier New"/>
              </a:rPr>
              <a:t>Москва, </a:t>
            </a:r>
            <a:r>
              <a:rPr dirty="0" sz="1050" spc="-35" i="1">
                <a:latin typeface="Courier New"/>
                <a:cs typeface="Courier New"/>
              </a:rPr>
              <a:t>Волоколамское  </a:t>
            </a:r>
            <a:r>
              <a:rPr dirty="0" sz="1050" spc="-45" i="1">
                <a:latin typeface="Courier New"/>
                <a:cs typeface="Courier New"/>
              </a:rPr>
              <a:t>шоссе, </a:t>
            </a:r>
            <a:r>
              <a:rPr dirty="0" sz="1050" spc="-65" i="1">
                <a:latin typeface="Courier New"/>
                <a:cs typeface="Courier New"/>
              </a:rPr>
              <a:t>д. </a:t>
            </a:r>
            <a:r>
              <a:rPr dirty="0" sz="1050" spc="-80" i="1">
                <a:latin typeface="Courier New"/>
                <a:cs typeface="Courier New"/>
              </a:rPr>
              <a:t>1, стр.</a:t>
            </a:r>
            <a:r>
              <a:rPr dirty="0" sz="1050" i="1">
                <a:latin typeface="Courier New"/>
                <a:cs typeface="Courier New"/>
              </a:rPr>
              <a:t> </a:t>
            </a:r>
            <a:r>
              <a:rPr dirty="0" sz="1050" spc="-5" i="1">
                <a:latin typeface="Courier New"/>
                <a:cs typeface="Courier New"/>
              </a:rPr>
              <a:t>1</a:t>
            </a:r>
            <a:endParaRPr sz="1050">
              <a:latin typeface="Courier New"/>
              <a:cs typeface="Courier Ne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56157" y="374806"/>
            <a:ext cx="6273408" cy="99216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8601" y="352766"/>
            <a:ext cx="5814060" cy="99656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101090" marR="1145540" indent="3175">
              <a:lnSpc>
                <a:spcPts val="1110"/>
              </a:lnSpc>
            </a:pPr>
            <a:r>
              <a:rPr dirty="0" sz="1000" spc="-5">
                <a:latin typeface="Times New Roman"/>
                <a:cs typeface="Times New Roman"/>
              </a:rPr>
              <a:t>Методика </a:t>
            </a:r>
            <a:r>
              <a:rPr dirty="0" sz="1000" spc="5">
                <a:latin typeface="Times New Roman"/>
                <a:cs typeface="Times New Roman"/>
              </a:rPr>
              <a:t>расчета </a:t>
            </a:r>
            <a:r>
              <a:rPr dirty="0" sz="1000" spc="-5">
                <a:latin typeface="Times New Roman"/>
                <a:cs typeface="Times New Roman"/>
              </a:rPr>
              <a:t>железобетонных </a:t>
            </a:r>
            <a:r>
              <a:rPr dirty="0" sz="1000" spc="-10">
                <a:latin typeface="Times New Roman"/>
                <a:cs typeface="Times New Roman"/>
              </a:rPr>
              <a:t>свай </a:t>
            </a:r>
            <a:r>
              <a:rPr dirty="0" sz="1000">
                <a:latin typeface="Times New Roman"/>
                <a:cs typeface="Times New Roman"/>
              </a:rPr>
              <a:t>с </a:t>
            </a:r>
            <a:r>
              <a:rPr dirty="0" sz="1000" spc="-15">
                <a:latin typeface="Times New Roman"/>
                <a:cs typeface="Times New Roman"/>
              </a:rPr>
              <a:t>оболочкой  </a:t>
            </a:r>
            <a:r>
              <a:rPr dirty="0" sz="1000" spc="-5">
                <a:latin typeface="Times New Roman"/>
                <a:cs typeface="Times New Roman"/>
              </a:rPr>
              <a:t>противопучинной ОСПТ </a:t>
            </a:r>
            <a:r>
              <a:rPr dirty="0" sz="1000">
                <a:latin typeface="Times New Roman"/>
                <a:cs typeface="Times New Roman"/>
              </a:rPr>
              <a:t>«Reline» </a:t>
            </a:r>
            <a:r>
              <a:rPr dirty="0" sz="1000" spc="-5">
                <a:latin typeface="Times New Roman"/>
                <a:cs typeface="Times New Roman"/>
              </a:rPr>
              <a:t>по </a:t>
            </a:r>
            <a:r>
              <a:rPr dirty="0" sz="1000">
                <a:latin typeface="Times New Roman"/>
                <a:cs typeface="Times New Roman"/>
              </a:rPr>
              <a:t>ТУ</a:t>
            </a:r>
            <a:r>
              <a:rPr dirty="0" sz="1000" spc="50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2247-007-75457705-2014</a:t>
            </a:r>
            <a:endParaRPr sz="1000">
              <a:latin typeface="Times New Roman"/>
              <a:cs typeface="Times New Roman"/>
            </a:endParaRPr>
          </a:p>
          <a:p>
            <a:pPr marL="1830070">
              <a:lnSpc>
                <a:spcPts val="1100"/>
              </a:lnSpc>
            </a:pPr>
            <a:r>
              <a:rPr dirty="0" sz="1000" spc="-5">
                <a:latin typeface="Times New Roman"/>
                <a:cs typeface="Times New Roman"/>
              </a:rPr>
              <a:t>на воздействие </a:t>
            </a:r>
            <a:r>
              <a:rPr dirty="0" sz="1000" spc="-10">
                <a:latin typeface="Times New Roman"/>
                <a:cs typeface="Times New Roman"/>
              </a:rPr>
              <a:t>сил </a:t>
            </a:r>
            <a:r>
              <a:rPr dirty="0" sz="1000" spc="-5">
                <a:latin typeface="Times New Roman"/>
                <a:cs typeface="Times New Roman"/>
              </a:rPr>
              <a:t>морозного</a:t>
            </a:r>
            <a:r>
              <a:rPr dirty="0" sz="1000" spc="2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пучения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00">
              <a:latin typeface="Times New Roman"/>
              <a:cs typeface="Times New Roman"/>
            </a:endParaRPr>
          </a:p>
          <a:p>
            <a:pPr algn="ctr" marR="45720">
              <a:lnSpc>
                <a:spcPct val="100000"/>
              </a:lnSpc>
            </a:pPr>
            <a:r>
              <a:rPr dirty="0" sz="1200" spc="-35" b="1">
                <a:latin typeface="Times New Roman"/>
                <a:cs typeface="Times New Roman"/>
              </a:rPr>
              <a:t>ОГЛАВЛЕНИЕ</a:t>
            </a:r>
            <a:endParaRPr sz="1200">
              <a:latin typeface="Times New Roman"/>
              <a:cs typeface="Times New Roman"/>
            </a:endParaRPr>
          </a:p>
          <a:p>
            <a:pPr marL="5715" marR="33655" indent="5492750">
              <a:lnSpc>
                <a:spcPct val="163200"/>
              </a:lnSpc>
              <a:spcBef>
                <a:spcPts val="500"/>
              </a:spcBef>
            </a:pPr>
            <a:r>
              <a:rPr dirty="0" sz="1200" spc="-30">
                <a:latin typeface="Times New Roman"/>
                <a:cs typeface="Times New Roman"/>
              </a:rPr>
              <a:t>С</a:t>
            </a:r>
            <a:r>
              <a:rPr dirty="0" sz="1200" spc="-25">
                <a:latin typeface="Times New Roman"/>
                <a:cs typeface="Times New Roman"/>
              </a:rPr>
              <a:t>тр</a:t>
            </a:r>
            <a:r>
              <a:rPr dirty="0" sz="1200">
                <a:latin typeface="Times New Roman"/>
                <a:cs typeface="Times New Roman"/>
              </a:rPr>
              <a:t>. </a:t>
            </a:r>
            <a:r>
              <a:rPr dirty="0" sz="1200">
                <a:latin typeface="Times New Roman"/>
                <a:cs typeface="Times New Roman"/>
                <a:hlinkClick r:id="rId2" action="ppaction://hlinksldjump"/>
              </a:rPr>
              <a:t> Введение__________________________________________________________________3</a:t>
            </a:r>
            <a:endParaRPr sz="1200">
              <a:latin typeface="Times New Roman"/>
              <a:cs typeface="Times New Roman"/>
            </a:endParaRPr>
          </a:p>
          <a:p>
            <a:pPr marL="6350" marR="41910" indent="15240">
              <a:lnSpc>
                <a:spcPts val="1730"/>
              </a:lnSpc>
              <a:spcBef>
                <a:spcPts val="60"/>
              </a:spcBef>
              <a:tabLst>
                <a:tab pos="265430" algn="l"/>
              </a:tabLst>
            </a:pPr>
            <a:r>
              <a:rPr dirty="0" sz="1200" spc="-60">
                <a:latin typeface="Times New Roman"/>
                <a:cs typeface="Times New Roman"/>
                <a:hlinkClick r:id="rId3" action="ppaction://hlinksldjump"/>
              </a:rPr>
              <a:t>1.	</a:t>
            </a:r>
            <a:r>
              <a:rPr dirty="0" sz="1200" spc="-10">
                <a:latin typeface="Times New Roman"/>
                <a:cs typeface="Times New Roman"/>
                <a:hlinkClick r:id="rId3" action="ppaction://hlinksldjump"/>
              </a:rPr>
              <a:t>Методика </a:t>
            </a:r>
            <a:r>
              <a:rPr dirty="0" sz="1200">
                <a:latin typeface="Times New Roman"/>
                <a:cs typeface="Times New Roman"/>
                <a:hlinkClick r:id="rId3" action="ppaction://hlinksldjump"/>
              </a:rPr>
              <a:t>расчета </a:t>
            </a:r>
            <a:r>
              <a:rPr dirty="0" sz="1200" spc="-15">
                <a:latin typeface="Times New Roman"/>
                <a:cs typeface="Times New Roman"/>
                <a:hlinkClick r:id="rId3" action="ppaction://hlinksldjump"/>
              </a:rPr>
              <a:t>ж.б. </a:t>
            </a:r>
            <a:r>
              <a:rPr dirty="0" sz="1200" spc="-10">
                <a:latin typeface="Times New Roman"/>
                <a:cs typeface="Times New Roman"/>
                <a:hlinkClick r:id="rId3" action="ppaction://hlinksldjump"/>
              </a:rPr>
              <a:t>свай </a:t>
            </a:r>
            <a:r>
              <a:rPr dirty="0" sz="1200">
                <a:latin typeface="Times New Roman"/>
                <a:cs typeface="Times New Roman"/>
                <a:hlinkClick r:id="rId3" action="ppaction://hlinksldjump"/>
              </a:rPr>
              <a:t>с </a:t>
            </a:r>
            <a:r>
              <a:rPr dirty="0" sz="1200" spc="-10">
                <a:latin typeface="Times New Roman"/>
                <a:cs typeface="Times New Roman"/>
                <a:hlinkClick r:id="rId3" action="ppaction://hlinksldjump"/>
              </a:rPr>
              <a:t>оболочками </a:t>
            </a:r>
            <a:r>
              <a:rPr dirty="0" sz="1200" spc="-5">
                <a:latin typeface="Times New Roman"/>
                <a:cs typeface="Times New Roman"/>
                <a:hlinkClick r:id="rId3" action="ppaction://hlinksldjump"/>
              </a:rPr>
              <a:t>противопучинными </a:t>
            </a:r>
            <a:r>
              <a:rPr dirty="0" sz="1200" spc="-10">
                <a:latin typeface="Times New Roman"/>
                <a:cs typeface="Times New Roman"/>
                <a:hlinkClick r:id="rId3" action="ppaction://hlinksldjump"/>
              </a:rPr>
              <a:t>ОСПТ </a:t>
            </a:r>
            <a:r>
              <a:rPr dirty="0" sz="1200" spc="-5">
                <a:latin typeface="Times New Roman"/>
                <a:cs typeface="Times New Roman"/>
                <a:hlinkClick r:id="rId3" action="ppaction://hlinksldjump"/>
              </a:rPr>
              <a:t>«Reline» на 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  <a:hlinkClick r:id="rId3" action="ppaction://hlinksldjump"/>
              </a:rPr>
              <a:t>воздействие сил </a:t>
            </a:r>
            <a:r>
              <a:rPr dirty="0" sz="1200" spc="-5">
                <a:latin typeface="Times New Roman"/>
                <a:cs typeface="Times New Roman"/>
                <a:hlinkClick r:id="rId3" action="ppaction://hlinksldjump"/>
              </a:rPr>
              <a:t>морозного </a:t>
            </a:r>
            <a:r>
              <a:rPr dirty="0" sz="1200">
                <a:latin typeface="Times New Roman"/>
                <a:cs typeface="Times New Roman"/>
                <a:hlinkClick r:id="rId3" action="ppaction://hlinksldjump"/>
              </a:rPr>
              <a:t>пучения </a:t>
            </a:r>
            <a:r>
              <a:rPr dirty="0" sz="1200" spc="-5">
                <a:latin typeface="Times New Roman"/>
                <a:cs typeface="Times New Roman"/>
                <a:hlinkClick r:id="rId3" action="ppaction://hlinksldjump"/>
              </a:rPr>
              <a:t>в соответствии </a:t>
            </a:r>
            <a:r>
              <a:rPr dirty="0" sz="1200">
                <a:latin typeface="Times New Roman"/>
                <a:cs typeface="Times New Roman"/>
                <a:hlinkClick r:id="rId3" action="ppaction://hlinksldjump"/>
              </a:rPr>
              <a:t>с </a:t>
            </a:r>
            <a:r>
              <a:rPr dirty="0" sz="1200" spc="-15">
                <a:latin typeface="Times New Roman"/>
                <a:cs typeface="Times New Roman"/>
                <a:hlinkClick r:id="rId3" action="ppaction://hlinksldjump"/>
              </a:rPr>
              <a:t>СП 24.13330.2011  </a:t>
            </a:r>
            <a:r>
              <a:rPr dirty="0" sz="1200" spc="-10">
                <a:latin typeface="Times New Roman"/>
                <a:cs typeface="Times New Roman"/>
                <a:hlinkClick r:id="rId3" action="ppaction://hlinksldjump"/>
              </a:rPr>
              <a:t>(Приложение</a:t>
            </a:r>
            <a:r>
              <a:rPr dirty="0" sz="1200" spc="-200">
                <a:latin typeface="Times New Roman"/>
                <a:cs typeface="Times New Roman"/>
                <a:hlinkClick r:id="rId3" action="ppaction://hlinksldjump"/>
              </a:rPr>
              <a:t> </a:t>
            </a:r>
            <a:r>
              <a:rPr dirty="0" sz="1200" spc="-15">
                <a:latin typeface="Times New Roman"/>
                <a:cs typeface="Times New Roman"/>
                <a:hlinkClick r:id="rId3" action="ppaction://hlinksldjump"/>
              </a:rPr>
              <a:t>Ж)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60"/>
              </a:spcBef>
            </a:pPr>
            <a:r>
              <a:rPr dirty="0" sz="1200" spc="-5">
                <a:latin typeface="Times New Roman"/>
                <a:cs typeface="Times New Roman"/>
                <a:hlinkClick r:id="rId3" action="ppaction://hlinksldjump"/>
              </a:rPr>
              <a:t>__________________________________________________________________________</a:t>
            </a:r>
            <a:r>
              <a:rPr dirty="0" sz="1200" spc="225">
                <a:latin typeface="Times New Roman"/>
                <a:cs typeface="Times New Roman"/>
                <a:hlinkClick r:id="rId3" action="ppaction://hlinksldjump"/>
              </a:rPr>
              <a:t> </a:t>
            </a:r>
            <a:r>
              <a:rPr dirty="0" sz="1200">
                <a:latin typeface="Times New Roman"/>
                <a:cs typeface="Times New Roman"/>
                <a:hlinkClick r:id="rId3" action="ppaction://hlinksldjump"/>
              </a:rPr>
              <a:t>5</a:t>
            </a:r>
            <a:endParaRPr sz="1200">
              <a:latin typeface="Times New Roman"/>
              <a:cs typeface="Times New Roman"/>
            </a:endParaRPr>
          </a:p>
          <a:p>
            <a:pPr marL="3175" marR="38100" indent="3810">
              <a:lnSpc>
                <a:spcPct val="118100"/>
              </a:lnSpc>
            </a:pPr>
            <a:r>
              <a:rPr dirty="0" sz="1200" spc="-25">
                <a:latin typeface="Times New Roman"/>
                <a:cs typeface="Times New Roman"/>
                <a:hlinkClick r:id="rId4" action="ppaction://hlinksldjump"/>
              </a:rPr>
              <a:t>2. </a:t>
            </a:r>
            <a:r>
              <a:rPr dirty="0" sz="1200" spc="-10">
                <a:latin typeface="Times New Roman"/>
                <a:cs typeface="Times New Roman"/>
                <a:hlinkClick r:id="rId4" action="ppaction://hlinksldjump"/>
              </a:rPr>
              <a:t>Методика </a:t>
            </a:r>
            <a:r>
              <a:rPr dirty="0" sz="1200" spc="5">
                <a:latin typeface="Times New Roman"/>
                <a:cs typeface="Times New Roman"/>
                <a:hlinkClick r:id="rId4" action="ppaction://hlinksldjump"/>
              </a:rPr>
              <a:t>расчета </a:t>
            </a:r>
            <a:r>
              <a:rPr dirty="0" sz="1200" spc="-15">
                <a:latin typeface="Times New Roman"/>
                <a:cs typeface="Times New Roman"/>
                <a:hlinkClick r:id="rId4" action="ppaction://hlinksldjump"/>
              </a:rPr>
              <a:t>ж.б. </a:t>
            </a:r>
            <a:r>
              <a:rPr dirty="0" sz="1200" spc="-10">
                <a:latin typeface="Times New Roman"/>
                <a:cs typeface="Times New Roman"/>
                <a:hlinkClick r:id="rId4" action="ppaction://hlinksldjump"/>
              </a:rPr>
              <a:t>свай </a:t>
            </a:r>
            <a:r>
              <a:rPr dirty="0" sz="1200">
                <a:latin typeface="Times New Roman"/>
                <a:cs typeface="Times New Roman"/>
                <a:hlinkClick r:id="rId4" action="ppaction://hlinksldjump"/>
              </a:rPr>
              <a:t>с </a:t>
            </a:r>
            <a:r>
              <a:rPr dirty="0" sz="1200" spc="-10">
                <a:latin typeface="Times New Roman"/>
                <a:cs typeface="Times New Roman"/>
                <a:hlinkClick r:id="rId4" action="ppaction://hlinksldjump"/>
              </a:rPr>
              <a:t>оболочками </a:t>
            </a:r>
            <a:r>
              <a:rPr dirty="0" sz="1200" spc="-5">
                <a:latin typeface="Times New Roman"/>
                <a:cs typeface="Times New Roman"/>
                <a:hlinkClick r:id="rId4" action="ppaction://hlinksldjump"/>
              </a:rPr>
              <a:t>противопучинными ОСПТ «Reline» </a:t>
            </a:r>
            <a:r>
              <a:rPr dirty="0" sz="1200" spc="-15">
                <a:latin typeface="Times New Roman"/>
                <a:cs typeface="Times New Roman"/>
                <a:hlinkClick r:id="rId4" action="ppaction://hlinksldjump"/>
              </a:rPr>
              <a:t>по 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  <a:hlinkClick r:id="rId4" action="ppaction://hlinksldjump"/>
              </a:rPr>
              <a:t>устойчивости  </a:t>
            </a:r>
            <a:r>
              <a:rPr dirty="0" sz="1200" spc="-5">
                <a:latin typeface="Times New Roman"/>
                <a:cs typeface="Times New Roman"/>
                <a:hlinkClick r:id="rId4" action="ppaction://hlinksldjump"/>
              </a:rPr>
              <a:t>и  прочности  </a:t>
            </a:r>
            <a:r>
              <a:rPr dirty="0" sz="1200">
                <a:latin typeface="Times New Roman"/>
                <a:cs typeface="Times New Roman"/>
                <a:hlinkClick r:id="rId4" action="ppaction://hlinksldjump"/>
              </a:rPr>
              <a:t>на  </a:t>
            </a:r>
            <a:r>
              <a:rPr dirty="0" sz="1200" spc="-10">
                <a:latin typeface="Times New Roman"/>
                <a:cs typeface="Times New Roman"/>
                <a:hlinkClick r:id="rId4" action="ppaction://hlinksldjump"/>
              </a:rPr>
              <a:t>воздействие  сил  </a:t>
            </a:r>
            <a:r>
              <a:rPr dirty="0" sz="1200" spc="-5">
                <a:latin typeface="Times New Roman"/>
                <a:cs typeface="Times New Roman"/>
                <a:hlinkClick r:id="rId4" action="ppaction://hlinksldjump"/>
              </a:rPr>
              <a:t>морозного  пучения  в  соответствии</a:t>
            </a:r>
            <a:r>
              <a:rPr dirty="0" sz="1200" spc="265">
                <a:latin typeface="Times New Roman"/>
                <a:cs typeface="Times New Roman"/>
                <a:hlinkClick r:id="rId4" action="ppaction://hlinksldjump"/>
              </a:rPr>
              <a:t> </a:t>
            </a:r>
            <a:r>
              <a:rPr dirty="0" sz="1200">
                <a:latin typeface="Times New Roman"/>
                <a:cs typeface="Times New Roman"/>
                <a:hlinkClick r:id="rId4" action="ppaction://hlinksldjump"/>
              </a:rPr>
              <a:t>с</a:t>
            </a:r>
            <a:endParaRPr sz="1200">
              <a:latin typeface="Times New Roman"/>
              <a:cs typeface="Times New Roman"/>
            </a:endParaRPr>
          </a:p>
          <a:p>
            <a:pPr marL="9525">
              <a:lnSpc>
                <a:spcPct val="100000"/>
              </a:lnSpc>
              <a:spcBef>
                <a:spcPts val="270"/>
              </a:spcBef>
            </a:pPr>
            <a:r>
              <a:rPr dirty="0" sz="1200" spc="-15">
                <a:latin typeface="Times New Roman"/>
                <a:cs typeface="Times New Roman"/>
                <a:hlinkClick r:id="rId4" action="ppaction://hlinksldjump"/>
              </a:rPr>
              <a:t>СП  </a:t>
            </a:r>
            <a:r>
              <a:rPr dirty="0" sz="1200" spc="-5">
                <a:latin typeface="Times New Roman"/>
                <a:cs typeface="Times New Roman"/>
                <a:hlinkClick r:id="rId4" action="ppaction://hlinksldjump"/>
              </a:rPr>
              <a:t>25.13330.2012</a:t>
            </a:r>
            <a:r>
              <a:rPr dirty="0" sz="1200" spc="150">
                <a:latin typeface="Times New Roman"/>
                <a:cs typeface="Times New Roman"/>
                <a:hlinkClick r:id="rId4" action="ppaction://hlinksldjump"/>
              </a:rPr>
              <a:t> </a:t>
            </a:r>
            <a:r>
              <a:rPr dirty="0" sz="1200">
                <a:latin typeface="Times New Roman"/>
                <a:cs typeface="Times New Roman"/>
                <a:hlinkClick r:id="rId4" action="ppaction://hlinksldjump"/>
              </a:rPr>
              <a:t>__________________________________________________________7</a:t>
            </a:r>
            <a:endParaRPr sz="1200">
              <a:latin typeface="Times New Roman"/>
              <a:cs typeface="Times New Roman"/>
            </a:endParaRPr>
          </a:p>
          <a:p>
            <a:pPr marL="10160">
              <a:lnSpc>
                <a:spcPct val="100000"/>
              </a:lnSpc>
              <a:spcBef>
                <a:spcPts val="260"/>
              </a:spcBef>
            </a:pPr>
            <a:r>
              <a:rPr dirty="0" sz="1200" spc="-30">
                <a:latin typeface="Times New Roman"/>
                <a:cs typeface="Times New Roman"/>
              </a:rPr>
              <a:t>3.   </a:t>
            </a:r>
            <a:r>
              <a:rPr dirty="0" sz="1200">
                <a:latin typeface="Times New Roman"/>
                <a:cs typeface="Times New Roman"/>
              </a:rPr>
              <a:t>Примеры  </a:t>
            </a:r>
            <a:r>
              <a:rPr dirty="0" sz="1200" spc="5">
                <a:latin typeface="Times New Roman"/>
                <a:cs typeface="Times New Roman"/>
              </a:rPr>
              <a:t>расчета  </a:t>
            </a:r>
            <a:r>
              <a:rPr dirty="0" sz="1200" spc="-5">
                <a:latin typeface="Times New Roman"/>
                <a:cs typeface="Times New Roman"/>
              </a:rPr>
              <a:t>_______________________________________________________</a:t>
            </a:r>
            <a:r>
              <a:rPr dirty="0" sz="1200" spc="-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9</a:t>
            </a:r>
            <a:endParaRPr sz="1200">
              <a:latin typeface="Times New Roman"/>
              <a:cs typeface="Times New Roman"/>
            </a:endParaRPr>
          </a:p>
          <a:p>
            <a:pPr marL="162560">
              <a:lnSpc>
                <a:spcPct val="100000"/>
              </a:lnSpc>
              <a:spcBef>
                <a:spcPts val="270"/>
              </a:spcBef>
            </a:pPr>
            <a:r>
              <a:rPr dirty="0" sz="1200" spc="-30">
                <a:latin typeface="Times New Roman"/>
                <a:cs typeface="Times New Roman"/>
              </a:rPr>
              <a:t>3.1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Пример</a:t>
            </a:r>
            <a:r>
              <a:rPr dirty="0" sz="1200" spc="-110">
                <a:latin typeface="Times New Roman"/>
                <a:cs typeface="Times New Roman"/>
              </a:rPr>
              <a:t> </a:t>
            </a:r>
            <a:r>
              <a:rPr dirty="0" sz="1200" spc="5">
                <a:latin typeface="Times New Roman"/>
                <a:cs typeface="Times New Roman"/>
              </a:rPr>
              <a:t>расчета</a:t>
            </a:r>
            <a:r>
              <a:rPr dirty="0" sz="1200" spc="-120">
                <a:latin typeface="Times New Roman"/>
                <a:cs typeface="Times New Roman"/>
              </a:rPr>
              <a:t> </a:t>
            </a:r>
            <a:r>
              <a:rPr dirty="0" sz="1200" spc="-15">
                <a:latin typeface="Times New Roman"/>
                <a:cs typeface="Times New Roman"/>
              </a:rPr>
              <a:t>ж.б. </a:t>
            </a:r>
            <a:r>
              <a:rPr dirty="0" sz="1200" spc="-10">
                <a:latin typeface="Times New Roman"/>
                <a:cs typeface="Times New Roman"/>
              </a:rPr>
              <a:t>сваи</a:t>
            </a:r>
            <a:r>
              <a:rPr dirty="0" sz="1200" spc="-1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и</a:t>
            </a:r>
            <a:r>
              <a:rPr dirty="0" sz="1200" spc="-75">
                <a:latin typeface="Times New Roman"/>
                <a:cs typeface="Times New Roman"/>
              </a:rPr>
              <a:t> </a:t>
            </a:r>
            <a:r>
              <a:rPr dirty="0" sz="1200" spc="-15">
                <a:latin typeface="Times New Roman"/>
                <a:cs typeface="Times New Roman"/>
              </a:rPr>
              <a:t>ж.б.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сваи</a:t>
            </a:r>
            <a:r>
              <a:rPr dirty="0" sz="1200" spc="-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с</a:t>
            </a:r>
            <a:r>
              <a:rPr dirty="0" sz="1200" spc="-95">
                <a:latin typeface="Times New Roman"/>
                <a:cs typeface="Times New Roman"/>
              </a:rPr>
              <a:t> </a:t>
            </a:r>
            <a:r>
              <a:rPr dirty="0" sz="1200" spc="-15">
                <a:latin typeface="Times New Roman"/>
                <a:cs typeface="Times New Roman"/>
              </a:rPr>
              <a:t>оболочкой</a:t>
            </a:r>
            <a:r>
              <a:rPr dirty="0" sz="1200" spc="-1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противопучинной</a:t>
            </a:r>
            <a:r>
              <a:rPr dirty="0" sz="1200" spc="-7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ОСПТ</a:t>
            </a:r>
            <a:r>
              <a:rPr dirty="0" sz="1200" spc="-6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«Reline»</a:t>
            </a:r>
            <a:endParaRPr sz="1200">
              <a:latin typeface="Times New Roman"/>
              <a:cs typeface="Times New Roman"/>
            </a:endParaRPr>
          </a:p>
          <a:p>
            <a:pPr marL="245110" marR="38735" indent="-3810">
              <a:lnSpc>
                <a:spcPct val="118700"/>
              </a:lnSpc>
              <a:spcBef>
                <a:spcPts val="10"/>
              </a:spcBef>
            </a:pPr>
            <a:r>
              <a:rPr dirty="0" sz="1200" spc="15">
                <a:latin typeface="Times New Roman"/>
                <a:cs typeface="Times New Roman"/>
              </a:rPr>
              <a:t>на </a:t>
            </a:r>
            <a:r>
              <a:rPr dirty="0" sz="1200" spc="25">
                <a:latin typeface="Times New Roman"/>
                <a:cs typeface="Times New Roman"/>
              </a:rPr>
              <a:t>воздействие </a:t>
            </a:r>
            <a:r>
              <a:rPr dirty="0" sz="1200" spc="10">
                <a:latin typeface="Times New Roman"/>
                <a:cs typeface="Times New Roman"/>
              </a:rPr>
              <a:t>сил </a:t>
            </a:r>
            <a:r>
              <a:rPr dirty="0" sz="1200" spc="25">
                <a:latin typeface="Times New Roman"/>
                <a:cs typeface="Times New Roman"/>
              </a:rPr>
              <a:t>морозного пучения </a:t>
            </a:r>
            <a:r>
              <a:rPr dirty="0" sz="1200" spc="-5">
                <a:latin typeface="Times New Roman"/>
                <a:cs typeface="Times New Roman"/>
              </a:rPr>
              <a:t>в </a:t>
            </a:r>
            <a:r>
              <a:rPr dirty="0" sz="1200" spc="25">
                <a:latin typeface="Times New Roman"/>
                <a:cs typeface="Times New Roman"/>
              </a:rPr>
              <a:t>соответствии </a:t>
            </a:r>
            <a:r>
              <a:rPr dirty="0" sz="1200">
                <a:latin typeface="Times New Roman"/>
                <a:cs typeface="Times New Roman"/>
              </a:rPr>
              <a:t>с </a:t>
            </a:r>
            <a:r>
              <a:rPr dirty="0" sz="1200" spc="5">
                <a:latin typeface="Times New Roman"/>
                <a:cs typeface="Times New Roman"/>
              </a:rPr>
              <a:t>СП </a:t>
            </a:r>
            <a:r>
              <a:rPr dirty="0" sz="1200" spc="15">
                <a:latin typeface="Times New Roman"/>
                <a:cs typeface="Times New Roman"/>
              </a:rPr>
              <a:t>24.13330.2011  </a:t>
            </a:r>
            <a:r>
              <a:rPr dirty="0" sz="1200" spc="-5">
                <a:latin typeface="Times New Roman"/>
                <a:cs typeface="Times New Roman"/>
              </a:rPr>
              <a:t>(Приложение   Ж)________________________________________________________</a:t>
            </a:r>
            <a:r>
              <a:rPr dirty="0" sz="1200" spc="-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9</a:t>
            </a:r>
            <a:endParaRPr sz="1200">
              <a:latin typeface="Times New Roman"/>
              <a:cs typeface="Times New Roman"/>
            </a:endParaRPr>
          </a:p>
          <a:p>
            <a:pPr marL="238760" indent="5080">
              <a:lnSpc>
                <a:spcPts val="1700"/>
              </a:lnSpc>
              <a:spcBef>
                <a:spcPts val="80"/>
              </a:spcBef>
            </a:pPr>
            <a:r>
              <a:rPr dirty="0" sz="1200" spc="-5">
                <a:latin typeface="Times New Roman"/>
                <a:cs typeface="Times New Roman"/>
              </a:rPr>
              <a:t>3.2 </a:t>
            </a:r>
            <a:r>
              <a:rPr dirty="0" sz="1200">
                <a:latin typeface="Times New Roman"/>
                <a:cs typeface="Times New Roman"/>
              </a:rPr>
              <a:t>Пример расчета </a:t>
            </a:r>
            <a:r>
              <a:rPr dirty="0" sz="1200" spc="-15">
                <a:latin typeface="Times New Roman"/>
                <a:cs typeface="Times New Roman"/>
              </a:rPr>
              <a:t>ж.б. </a:t>
            </a:r>
            <a:r>
              <a:rPr dirty="0" sz="1200" spc="-10">
                <a:latin typeface="Times New Roman"/>
                <a:cs typeface="Times New Roman"/>
              </a:rPr>
              <a:t>свай </a:t>
            </a:r>
            <a:r>
              <a:rPr dirty="0" sz="1200">
                <a:latin typeface="Times New Roman"/>
                <a:cs typeface="Times New Roman"/>
              </a:rPr>
              <a:t>с </a:t>
            </a:r>
            <a:r>
              <a:rPr dirty="0" sz="1200" spc="-20">
                <a:latin typeface="Times New Roman"/>
                <a:cs typeface="Times New Roman"/>
              </a:rPr>
              <a:t>оболочкой </a:t>
            </a:r>
            <a:r>
              <a:rPr dirty="0" sz="1200" spc="-5">
                <a:latin typeface="Times New Roman"/>
                <a:cs typeface="Times New Roman"/>
              </a:rPr>
              <a:t>противопучинной ОСПТ «Reline» </a:t>
            </a:r>
            <a:r>
              <a:rPr dirty="0" sz="1200" spc="-15">
                <a:latin typeface="Times New Roman"/>
                <a:cs typeface="Times New Roman"/>
              </a:rPr>
              <a:t>по  </a:t>
            </a:r>
            <a:r>
              <a:rPr dirty="0" sz="1200">
                <a:latin typeface="Times New Roman"/>
                <a:cs typeface="Times New Roman"/>
              </a:rPr>
              <a:t>устойчивости </a:t>
            </a:r>
            <a:r>
              <a:rPr dirty="0" sz="1200" spc="-5">
                <a:latin typeface="Times New Roman"/>
                <a:cs typeface="Times New Roman"/>
              </a:rPr>
              <a:t>и прочности </a:t>
            </a:r>
            <a:r>
              <a:rPr dirty="0" sz="1200">
                <a:latin typeface="Times New Roman"/>
                <a:cs typeface="Times New Roman"/>
              </a:rPr>
              <a:t>на </a:t>
            </a:r>
            <a:r>
              <a:rPr dirty="0" sz="1200" spc="-5">
                <a:latin typeface="Times New Roman"/>
                <a:cs typeface="Times New Roman"/>
              </a:rPr>
              <a:t>воздействие </a:t>
            </a:r>
            <a:r>
              <a:rPr dirty="0" sz="1200" spc="-10">
                <a:latin typeface="Times New Roman"/>
                <a:cs typeface="Times New Roman"/>
              </a:rPr>
              <a:t>сил </a:t>
            </a:r>
            <a:r>
              <a:rPr dirty="0" sz="1200" spc="-5">
                <a:latin typeface="Times New Roman"/>
                <a:cs typeface="Times New Roman"/>
              </a:rPr>
              <a:t>морозного пучения в соответствии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с</a:t>
            </a:r>
            <a:endParaRPr sz="1200">
              <a:latin typeface="Times New Roman"/>
              <a:cs typeface="Times New Roman"/>
            </a:endParaRPr>
          </a:p>
          <a:p>
            <a:pPr marL="243840">
              <a:lnSpc>
                <a:spcPct val="100000"/>
              </a:lnSpc>
              <a:spcBef>
                <a:spcPts val="190"/>
              </a:spcBef>
            </a:pPr>
            <a:r>
              <a:rPr dirty="0" sz="1200" spc="-5">
                <a:latin typeface="Times New Roman"/>
                <a:cs typeface="Times New Roman"/>
              </a:rPr>
              <a:t>СП  25.13330.2012  ______________________________________________________</a:t>
            </a:r>
            <a:r>
              <a:rPr dirty="0" sz="1200" spc="-180">
                <a:latin typeface="Times New Roman"/>
                <a:cs typeface="Times New Roman"/>
              </a:rPr>
              <a:t> </a:t>
            </a:r>
            <a:r>
              <a:rPr dirty="0" sz="1200" spc="-45">
                <a:latin typeface="Times New Roman"/>
                <a:cs typeface="Times New Roman"/>
              </a:rPr>
              <a:t>12</a:t>
            </a:r>
            <a:endParaRPr sz="1200">
              <a:latin typeface="Times New Roman"/>
              <a:cs typeface="Times New Roman"/>
            </a:endParaRPr>
          </a:p>
          <a:p>
            <a:pPr marL="6985">
              <a:lnSpc>
                <a:spcPct val="100000"/>
              </a:lnSpc>
              <a:spcBef>
                <a:spcPts val="260"/>
              </a:spcBef>
            </a:pPr>
            <a:r>
              <a:rPr dirty="0" sz="1200" spc="-25">
                <a:latin typeface="Times New Roman"/>
                <a:cs typeface="Times New Roman"/>
                <a:hlinkClick r:id="rId5" action="ppaction://hlinksldjump"/>
              </a:rPr>
              <a:t>4. </a:t>
            </a:r>
            <a:r>
              <a:rPr dirty="0" sz="1200">
                <a:latin typeface="Times New Roman"/>
                <a:cs typeface="Times New Roman"/>
                <a:hlinkClick r:id="rId5" action="ppaction://hlinksldjump"/>
              </a:rPr>
              <a:t>Библиография___________________________________________________________</a:t>
            </a:r>
            <a:r>
              <a:rPr dirty="0" sz="1200" spc="-125">
                <a:latin typeface="Times New Roman"/>
                <a:cs typeface="Times New Roman"/>
                <a:hlinkClick r:id="rId5" action="ppaction://hlinksldjump"/>
              </a:rPr>
              <a:t> </a:t>
            </a:r>
            <a:r>
              <a:rPr dirty="0" sz="1200" spc="-50">
                <a:latin typeface="Times New Roman"/>
                <a:cs typeface="Times New Roman"/>
                <a:hlinkClick r:id="rId5" action="ppaction://hlinksldjump"/>
              </a:rPr>
              <a:t>15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algn="ctr" marL="830580" marR="868680">
              <a:lnSpc>
                <a:spcPts val="1130"/>
              </a:lnSpc>
              <a:spcBef>
                <a:spcPts val="760"/>
              </a:spcBef>
            </a:pPr>
            <a:r>
              <a:rPr dirty="0" sz="1050" spc="-30" i="1">
                <a:latin typeface="Courier New"/>
                <a:cs typeface="Courier New"/>
              </a:rPr>
              <a:t>ОАО </a:t>
            </a:r>
            <a:r>
              <a:rPr dirty="0" sz="1050" spc="-35" i="1">
                <a:latin typeface="Courier New"/>
                <a:cs typeface="Courier New"/>
              </a:rPr>
              <a:t>«Фундаментпроект» </a:t>
            </a:r>
            <a:r>
              <a:rPr dirty="0" sz="1050" spc="-55" i="1">
                <a:latin typeface="Courier New"/>
                <a:cs typeface="Courier New"/>
              </a:rPr>
              <a:t>125993, </a:t>
            </a:r>
            <a:r>
              <a:rPr dirty="0" sz="1050" spc="-75" i="1">
                <a:latin typeface="Courier New"/>
                <a:cs typeface="Courier New"/>
              </a:rPr>
              <a:t>г. </a:t>
            </a:r>
            <a:r>
              <a:rPr dirty="0" sz="1050" spc="-45" i="1">
                <a:latin typeface="Courier New"/>
                <a:cs typeface="Courier New"/>
              </a:rPr>
              <a:t>Москва, </a:t>
            </a:r>
            <a:r>
              <a:rPr dirty="0" sz="1050" spc="-35" i="1">
                <a:latin typeface="Courier New"/>
                <a:cs typeface="Courier New"/>
              </a:rPr>
              <a:t>Волоколамское  </a:t>
            </a:r>
            <a:r>
              <a:rPr dirty="0" sz="1050" spc="-45" i="1">
                <a:latin typeface="Courier New"/>
                <a:cs typeface="Courier New"/>
              </a:rPr>
              <a:t>шоссе, </a:t>
            </a:r>
            <a:r>
              <a:rPr dirty="0" sz="1050" spc="-65" i="1">
                <a:latin typeface="Courier New"/>
                <a:cs typeface="Courier New"/>
              </a:rPr>
              <a:t>д. </a:t>
            </a:r>
            <a:r>
              <a:rPr dirty="0" sz="1050" spc="-80" i="1">
                <a:latin typeface="Courier New"/>
                <a:cs typeface="Courier New"/>
              </a:rPr>
              <a:t>1, стр.</a:t>
            </a:r>
            <a:r>
              <a:rPr dirty="0" sz="1050" i="1">
                <a:latin typeface="Courier New"/>
                <a:cs typeface="Courier New"/>
              </a:rPr>
              <a:t> </a:t>
            </a:r>
            <a:r>
              <a:rPr dirty="0" sz="1050" spc="-5" i="1">
                <a:latin typeface="Courier New"/>
                <a:cs typeface="Courier New"/>
              </a:rPr>
              <a:t>1</a:t>
            </a:r>
            <a:endParaRPr sz="1050">
              <a:latin typeface="Courier New"/>
              <a:cs typeface="Courier Ne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04906" y="0"/>
            <a:ext cx="6632933" cy="1029650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0912" y="358887"/>
            <a:ext cx="6233160" cy="996569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029335" indent="353060">
              <a:lnSpc>
                <a:spcPts val="1040"/>
              </a:lnSpc>
              <a:spcBef>
                <a:spcPts val="130"/>
              </a:spcBef>
              <a:tabLst>
                <a:tab pos="6169025" algn="l"/>
              </a:tabLst>
            </a:pPr>
            <a:r>
              <a:rPr dirty="0" baseline="2777" sz="1500" spc="-7">
                <a:latin typeface="Times New Roman"/>
                <a:cs typeface="Times New Roman"/>
              </a:rPr>
              <a:t>Метод</a:t>
            </a:r>
            <a:r>
              <a:rPr dirty="0" baseline="2777" sz="1500" spc="-30">
                <a:latin typeface="Times New Roman"/>
                <a:cs typeface="Times New Roman"/>
              </a:rPr>
              <a:t>и</a:t>
            </a:r>
            <a:r>
              <a:rPr dirty="0" baseline="2777" sz="1500">
                <a:latin typeface="Times New Roman"/>
                <a:cs typeface="Times New Roman"/>
              </a:rPr>
              <a:t>ка</a:t>
            </a:r>
            <a:r>
              <a:rPr dirty="0" baseline="2777" sz="1500" spc="-89">
                <a:latin typeface="Times New Roman"/>
                <a:cs typeface="Times New Roman"/>
              </a:rPr>
              <a:t> </a:t>
            </a:r>
            <a:r>
              <a:rPr dirty="0" baseline="2777" sz="1500" spc="22">
                <a:latin typeface="Times New Roman"/>
                <a:cs typeface="Times New Roman"/>
              </a:rPr>
              <a:t>р</a:t>
            </a:r>
            <a:r>
              <a:rPr dirty="0" baseline="2777" sz="1500">
                <a:latin typeface="Times New Roman"/>
                <a:cs typeface="Times New Roman"/>
              </a:rPr>
              <a:t>а</a:t>
            </a:r>
            <a:r>
              <a:rPr dirty="0" baseline="2777" sz="1500" spc="15">
                <a:latin typeface="Times New Roman"/>
                <a:cs typeface="Times New Roman"/>
              </a:rPr>
              <a:t>с</a:t>
            </a:r>
            <a:r>
              <a:rPr dirty="0" baseline="2777" sz="1500">
                <a:latin typeface="Times New Roman"/>
                <a:cs typeface="Times New Roman"/>
              </a:rPr>
              <a:t>ч</a:t>
            </a:r>
            <a:r>
              <a:rPr dirty="0" baseline="2777" sz="1500" spc="15">
                <a:latin typeface="Times New Roman"/>
                <a:cs typeface="Times New Roman"/>
              </a:rPr>
              <a:t>е</a:t>
            </a:r>
            <a:r>
              <a:rPr dirty="0" baseline="2777" sz="1500">
                <a:latin typeface="Times New Roman"/>
                <a:cs typeface="Times New Roman"/>
              </a:rPr>
              <a:t>та</a:t>
            </a:r>
            <a:r>
              <a:rPr dirty="0" baseline="2777" sz="1500" spc="-44">
                <a:latin typeface="Times New Roman"/>
                <a:cs typeface="Times New Roman"/>
              </a:rPr>
              <a:t> </a:t>
            </a:r>
            <a:r>
              <a:rPr dirty="0" baseline="2777" sz="1500">
                <a:latin typeface="Times New Roman"/>
                <a:cs typeface="Times New Roman"/>
              </a:rPr>
              <a:t>же</a:t>
            </a:r>
            <a:r>
              <a:rPr dirty="0" baseline="2777" sz="1500" spc="-22">
                <a:latin typeface="Times New Roman"/>
                <a:cs typeface="Times New Roman"/>
              </a:rPr>
              <a:t>л</a:t>
            </a:r>
            <a:r>
              <a:rPr dirty="0" baseline="2777" sz="1500">
                <a:latin typeface="Times New Roman"/>
                <a:cs typeface="Times New Roman"/>
              </a:rPr>
              <a:t>езо</a:t>
            </a:r>
            <a:r>
              <a:rPr dirty="0" baseline="2777" sz="1500" spc="-22">
                <a:latin typeface="Times New Roman"/>
                <a:cs typeface="Times New Roman"/>
              </a:rPr>
              <a:t>б</a:t>
            </a:r>
            <a:r>
              <a:rPr dirty="0" baseline="2777" sz="1500">
                <a:latin typeface="Times New Roman"/>
                <a:cs typeface="Times New Roman"/>
              </a:rPr>
              <a:t>етонных</a:t>
            </a:r>
            <a:r>
              <a:rPr dirty="0" baseline="2777" sz="1500" spc="22">
                <a:latin typeface="Times New Roman"/>
                <a:cs typeface="Times New Roman"/>
              </a:rPr>
              <a:t> </a:t>
            </a:r>
            <a:r>
              <a:rPr dirty="0" baseline="2777" sz="1500" spc="-7">
                <a:latin typeface="Times New Roman"/>
                <a:cs typeface="Times New Roman"/>
              </a:rPr>
              <a:t>с</a:t>
            </a:r>
            <a:r>
              <a:rPr dirty="0" baseline="2777" sz="1500" spc="-37">
                <a:latin typeface="Times New Roman"/>
                <a:cs typeface="Times New Roman"/>
              </a:rPr>
              <a:t>в</a:t>
            </a:r>
            <a:r>
              <a:rPr dirty="0" baseline="2777" sz="1500" spc="-7">
                <a:latin typeface="Times New Roman"/>
                <a:cs typeface="Times New Roman"/>
              </a:rPr>
              <a:t>ай</a:t>
            </a:r>
            <a:r>
              <a:rPr dirty="0" baseline="2777" sz="1500" spc="-30">
                <a:latin typeface="Times New Roman"/>
                <a:cs typeface="Times New Roman"/>
              </a:rPr>
              <a:t> </a:t>
            </a:r>
            <a:r>
              <a:rPr dirty="0" baseline="2777" sz="1500">
                <a:latin typeface="Times New Roman"/>
                <a:cs typeface="Times New Roman"/>
              </a:rPr>
              <a:t>с </a:t>
            </a:r>
            <a:r>
              <a:rPr dirty="0" baseline="2777" sz="1500" spc="-22">
                <a:latin typeface="Times New Roman"/>
                <a:cs typeface="Times New Roman"/>
              </a:rPr>
              <a:t>обо</a:t>
            </a:r>
            <a:r>
              <a:rPr dirty="0" baseline="2777" sz="1500">
                <a:latin typeface="Times New Roman"/>
                <a:cs typeface="Times New Roman"/>
              </a:rPr>
              <a:t>л</a:t>
            </a:r>
            <a:r>
              <a:rPr dirty="0" baseline="2777" sz="1500" spc="-30">
                <a:latin typeface="Times New Roman"/>
                <a:cs typeface="Times New Roman"/>
              </a:rPr>
              <a:t>о</a:t>
            </a:r>
            <a:r>
              <a:rPr dirty="0" baseline="2777" sz="1500" spc="-22">
                <a:latin typeface="Times New Roman"/>
                <a:cs typeface="Times New Roman"/>
              </a:rPr>
              <a:t>чк</a:t>
            </a:r>
            <a:r>
              <a:rPr dirty="0" baseline="2777" sz="1500" spc="-7">
                <a:latin typeface="Times New Roman"/>
                <a:cs typeface="Times New Roman"/>
              </a:rPr>
              <a:t>ой</a:t>
            </a:r>
            <a:r>
              <a:rPr dirty="0" baseline="2777" sz="1500">
                <a:latin typeface="Times New Roman"/>
                <a:cs typeface="Times New Roman"/>
              </a:rPr>
              <a:t>	</a:t>
            </a:r>
            <a:r>
              <a:rPr dirty="0" sz="1000">
                <a:latin typeface="Times New Roman"/>
                <a:cs typeface="Times New Roman"/>
              </a:rPr>
              <a:t>3  </a:t>
            </a:r>
            <a:r>
              <a:rPr dirty="0" sz="1000" spc="-5">
                <a:latin typeface="Times New Roman"/>
                <a:cs typeface="Times New Roman"/>
              </a:rPr>
              <a:t>противопучинной ОСПТ </a:t>
            </a:r>
            <a:r>
              <a:rPr dirty="0" sz="1000">
                <a:latin typeface="Times New Roman"/>
                <a:cs typeface="Times New Roman"/>
              </a:rPr>
              <a:t>«Reline» </a:t>
            </a:r>
            <a:r>
              <a:rPr dirty="0" sz="1000" spc="-5">
                <a:latin typeface="Times New Roman"/>
                <a:cs typeface="Times New Roman"/>
              </a:rPr>
              <a:t>по </a:t>
            </a:r>
            <a:r>
              <a:rPr dirty="0" sz="1000">
                <a:latin typeface="Times New Roman"/>
                <a:cs typeface="Times New Roman"/>
              </a:rPr>
              <a:t>ТУ</a:t>
            </a:r>
            <a:r>
              <a:rPr dirty="0" sz="1000" spc="2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2247-007-75457705-2014</a:t>
            </a:r>
            <a:endParaRPr sz="1000">
              <a:latin typeface="Times New Roman"/>
              <a:cs typeface="Times New Roman"/>
            </a:endParaRPr>
          </a:p>
          <a:p>
            <a:pPr marL="1758314">
              <a:lnSpc>
                <a:spcPts val="1110"/>
              </a:lnSpc>
            </a:pPr>
            <a:r>
              <a:rPr dirty="0" sz="1000" spc="-5">
                <a:latin typeface="Times New Roman"/>
                <a:cs typeface="Times New Roman"/>
              </a:rPr>
              <a:t>на воздействие </a:t>
            </a:r>
            <a:r>
              <a:rPr dirty="0" sz="1000" spc="-10">
                <a:latin typeface="Times New Roman"/>
                <a:cs typeface="Times New Roman"/>
              </a:rPr>
              <a:t>сил </a:t>
            </a:r>
            <a:r>
              <a:rPr dirty="0" sz="1000" spc="-5">
                <a:latin typeface="Times New Roman"/>
                <a:cs typeface="Times New Roman"/>
              </a:rPr>
              <a:t>морозного</a:t>
            </a:r>
            <a:r>
              <a:rPr dirty="0" sz="1000" spc="2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пучения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Times New Roman"/>
              <a:cs typeface="Times New Roman"/>
            </a:endParaRPr>
          </a:p>
          <a:p>
            <a:pPr algn="ctr" marR="586740">
              <a:lnSpc>
                <a:spcPct val="100000"/>
              </a:lnSpc>
            </a:pPr>
            <a:r>
              <a:rPr dirty="0" sz="1200" spc="-10" b="1">
                <a:latin typeface="Times New Roman"/>
                <a:cs typeface="Times New Roman"/>
              </a:rPr>
              <a:t>Введение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00">
              <a:latin typeface="Times New Roman"/>
              <a:cs typeface="Times New Roman"/>
            </a:endParaRPr>
          </a:p>
          <a:p>
            <a:pPr algn="just" marL="20955" marR="46990" indent="440690">
              <a:lnSpc>
                <a:spcPct val="130200"/>
              </a:lnSpc>
            </a:pPr>
            <a:r>
              <a:rPr dirty="0" sz="1200">
                <a:latin typeface="Times New Roman"/>
                <a:cs typeface="Times New Roman"/>
              </a:rPr>
              <a:t>Данная</a:t>
            </a:r>
            <a:r>
              <a:rPr dirty="0" sz="1200" spc="-7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методика</a:t>
            </a:r>
            <a:r>
              <a:rPr dirty="0" sz="1200" spc="-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была</a:t>
            </a:r>
            <a:r>
              <a:rPr dirty="0" sz="1200" spc="-1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разработана</a:t>
            </a:r>
            <a:r>
              <a:rPr dirty="0" sz="1200" spc="-90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ЗАО</a:t>
            </a:r>
            <a:r>
              <a:rPr dirty="0" sz="1200" spc="-8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«ОЗСК»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совместно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со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специалистами</a:t>
            </a:r>
            <a:r>
              <a:rPr dirty="0" sz="1200" spc="-8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института  </a:t>
            </a:r>
            <a:r>
              <a:rPr dirty="0" sz="1200" spc="-40">
                <a:latin typeface="Times New Roman"/>
                <a:cs typeface="Times New Roman"/>
              </a:rPr>
              <a:t>ОАО </a:t>
            </a:r>
            <a:r>
              <a:rPr dirty="0" sz="1200" spc="-5">
                <a:latin typeface="Times New Roman"/>
                <a:cs typeface="Times New Roman"/>
              </a:rPr>
              <a:t>«Фундаментпроект» </a:t>
            </a:r>
            <a:r>
              <a:rPr dirty="0" sz="1200" spc="-15">
                <a:latin typeface="Times New Roman"/>
                <a:cs typeface="Times New Roman"/>
              </a:rPr>
              <a:t>г.Москва </a:t>
            </a:r>
            <a:r>
              <a:rPr dirty="0" sz="1200">
                <a:latin typeface="Times New Roman"/>
                <a:cs typeface="Times New Roman"/>
              </a:rPr>
              <a:t>для расчета </a:t>
            </a:r>
            <a:r>
              <a:rPr dirty="0" sz="1200" spc="-15">
                <a:latin typeface="Times New Roman"/>
                <a:cs typeface="Times New Roman"/>
              </a:rPr>
              <a:t>ж.б. </a:t>
            </a:r>
            <a:r>
              <a:rPr dirty="0" sz="1200" spc="-5">
                <a:latin typeface="Times New Roman"/>
                <a:cs typeface="Times New Roman"/>
              </a:rPr>
              <a:t>свайных </a:t>
            </a:r>
            <a:r>
              <a:rPr dirty="0" sz="1200" spc="-10">
                <a:latin typeface="Times New Roman"/>
                <a:cs typeface="Times New Roman"/>
              </a:rPr>
              <a:t>фундаментов по </a:t>
            </a:r>
            <a:r>
              <a:rPr dirty="0" sz="1200">
                <a:latin typeface="Times New Roman"/>
                <a:cs typeface="Times New Roman"/>
              </a:rPr>
              <a:t>ТУ </a:t>
            </a:r>
            <a:r>
              <a:rPr dirty="0" sz="1200" spc="-10">
                <a:latin typeface="Times New Roman"/>
                <a:cs typeface="Times New Roman"/>
              </a:rPr>
              <a:t>2247-007-  </a:t>
            </a:r>
            <a:r>
              <a:rPr dirty="0" sz="1200" spc="-5">
                <a:latin typeface="Times New Roman"/>
                <a:cs typeface="Times New Roman"/>
              </a:rPr>
              <a:t>75457705-2014</a:t>
            </a:r>
            <a:r>
              <a:rPr dirty="0" sz="1200" spc="-9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на</a:t>
            </a:r>
            <a:r>
              <a:rPr dirty="0" sz="1200" spc="-13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воздействие</a:t>
            </a:r>
            <a:r>
              <a:rPr dirty="0" sz="1200" spc="-114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сил</a:t>
            </a:r>
            <a:r>
              <a:rPr dirty="0" sz="1200" spc="-114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морозного</a:t>
            </a:r>
            <a:r>
              <a:rPr dirty="0" sz="1200" spc="-120">
                <a:latin typeface="Times New Roman"/>
                <a:cs typeface="Times New Roman"/>
              </a:rPr>
              <a:t> </a:t>
            </a:r>
            <a:r>
              <a:rPr dirty="0" sz="1200" spc="-15">
                <a:latin typeface="Times New Roman"/>
                <a:cs typeface="Times New Roman"/>
              </a:rPr>
              <a:t>пучения.</a:t>
            </a:r>
            <a:endParaRPr sz="1200">
              <a:latin typeface="Times New Roman"/>
              <a:cs typeface="Times New Roman"/>
            </a:endParaRPr>
          </a:p>
          <a:p>
            <a:pPr algn="just" marL="17145" marR="43815" indent="445770">
              <a:lnSpc>
                <a:spcPts val="1870"/>
              </a:lnSpc>
              <a:spcBef>
                <a:spcPts val="114"/>
              </a:spcBef>
            </a:pPr>
            <a:r>
              <a:rPr dirty="0" sz="1200">
                <a:latin typeface="Times New Roman"/>
                <a:cs typeface="Times New Roman"/>
              </a:rPr>
              <a:t>В </a:t>
            </a:r>
            <a:r>
              <a:rPr dirty="0" sz="1200" spc="-25">
                <a:latin typeface="Times New Roman"/>
                <a:cs typeface="Times New Roman"/>
              </a:rPr>
              <a:t>2011-2013г. </a:t>
            </a:r>
            <a:r>
              <a:rPr dirty="0" sz="1200" spc="-45">
                <a:latin typeface="Times New Roman"/>
                <a:cs typeface="Times New Roman"/>
              </a:rPr>
              <a:t>ОАО </a:t>
            </a:r>
            <a:r>
              <a:rPr dirty="0" sz="1200" spc="-5">
                <a:latin typeface="Times New Roman"/>
                <a:cs typeface="Times New Roman"/>
              </a:rPr>
              <a:t>«Фундаментпроект» </a:t>
            </a:r>
            <a:r>
              <a:rPr dirty="0" sz="1200" spc="-10">
                <a:latin typeface="Times New Roman"/>
                <a:cs typeface="Times New Roman"/>
              </a:rPr>
              <a:t>проводило </a:t>
            </a:r>
            <a:r>
              <a:rPr dirty="0" sz="1200">
                <a:latin typeface="Times New Roman"/>
                <a:cs typeface="Times New Roman"/>
              </a:rPr>
              <a:t>на </a:t>
            </a:r>
            <a:r>
              <a:rPr dirty="0" sz="1200" spc="-5">
                <a:latin typeface="Times New Roman"/>
                <a:cs typeface="Times New Roman"/>
              </a:rPr>
              <a:t>базе </a:t>
            </a:r>
            <a:r>
              <a:rPr dirty="0" sz="1200">
                <a:latin typeface="Times New Roman"/>
                <a:cs typeface="Times New Roman"/>
              </a:rPr>
              <a:t>института </a:t>
            </a:r>
            <a:r>
              <a:rPr dirty="0" sz="1200" spc="-5">
                <a:latin typeface="Times New Roman"/>
                <a:cs typeface="Times New Roman"/>
              </a:rPr>
              <a:t>лабораторные  </a:t>
            </a:r>
            <a:r>
              <a:rPr dirty="0" sz="1200" spc="-10">
                <a:latin typeface="Times New Roman"/>
                <a:cs typeface="Times New Roman"/>
              </a:rPr>
              <a:t>исследования, </a:t>
            </a:r>
            <a:r>
              <a:rPr dirty="0" sz="1200">
                <a:latin typeface="Times New Roman"/>
                <a:cs typeface="Times New Roman"/>
              </a:rPr>
              <a:t>а </a:t>
            </a:r>
            <a:r>
              <a:rPr dirty="0" sz="1200" spc="-5">
                <a:latin typeface="Times New Roman"/>
                <a:cs typeface="Times New Roman"/>
              </a:rPr>
              <a:t>на </a:t>
            </a:r>
            <a:r>
              <a:rPr dirty="0" sz="1200">
                <a:latin typeface="Times New Roman"/>
                <a:cs typeface="Times New Roman"/>
              </a:rPr>
              <a:t>месторождении </a:t>
            </a:r>
            <a:r>
              <a:rPr dirty="0" sz="1200" spc="-10">
                <a:latin typeface="Times New Roman"/>
                <a:cs typeface="Times New Roman"/>
              </a:rPr>
              <a:t>Медвежье </a:t>
            </a:r>
            <a:r>
              <a:rPr dirty="0" sz="1200" spc="-25">
                <a:latin typeface="Times New Roman"/>
                <a:cs typeface="Times New Roman"/>
              </a:rPr>
              <a:t>(ЯНАО) </a:t>
            </a:r>
            <a:r>
              <a:rPr dirty="0" sz="1200" spc="-10">
                <a:latin typeface="Times New Roman"/>
                <a:cs typeface="Times New Roman"/>
              </a:rPr>
              <a:t>натурные полевые </a:t>
            </a:r>
            <a:r>
              <a:rPr dirty="0" sz="1200" spc="-5">
                <a:latin typeface="Times New Roman"/>
                <a:cs typeface="Times New Roman"/>
              </a:rPr>
              <a:t>испытания </a:t>
            </a:r>
            <a:r>
              <a:rPr dirty="0" sz="1200" spc="-10">
                <a:latin typeface="Times New Roman"/>
                <a:cs typeface="Times New Roman"/>
              </a:rPr>
              <a:t>свай </a:t>
            </a:r>
            <a:r>
              <a:rPr dirty="0" sz="1200">
                <a:latin typeface="Times New Roman"/>
                <a:cs typeface="Times New Roman"/>
              </a:rPr>
              <a:t>с  </a:t>
            </a:r>
            <a:r>
              <a:rPr dirty="0" sz="1200" spc="45">
                <a:latin typeface="Times New Roman"/>
                <a:cs typeface="Times New Roman"/>
              </a:rPr>
              <a:t>применением </a:t>
            </a:r>
            <a:r>
              <a:rPr dirty="0" sz="1200" spc="40">
                <a:latin typeface="Times New Roman"/>
                <a:cs typeface="Times New Roman"/>
              </a:rPr>
              <a:t>новейших </a:t>
            </a:r>
            <a:r>
              <a:rPr dirty="0" sz="1200" spc="45">
                <a:latin typeface="Times New Roman"/>
                <a:cs typeface="Times New Roman"/>
              </a:rPr>
              <a:t>противопучинных технологий, </a:t>
            </a:r>
            <a:r>
              <a:rPr dirty="0" sz="1200" spc="35">
                <a:latin typeface="Times New Roman"/>
                <a:cs typeface="Times New Roman"/>
              </a:rPr>
              <a:t>результатом </a:t>
            </a:r>
            <a:r>
              <a:rPr dirty="0" sz="1200" spc="30">
                <a:latin typeface="Times New Roman"/>
                <a:cs typeface="Times New Roman"/>
              </a:rPr>
              <a:t>которых стало  </a:t>
            </a:r>
            <a:r>
              <a:rPr dirty="0" sz="1200" spc="25">
                <a:latin typeface="Times New Roman"/>
                <a:cs typeface="Times New Roman"/>
              </a:rPr>
              <a:t>подтверждение </a:t>
            </a:r>
            <a:r>
              <a:rPr dirty="0" sz="1200" spc="30">
                <a:latin typeface="Times New Roman"/>
                <a:cs typeface="Times New Roman"/>
              </a:rPr>
              <a:t>уникальных </a:t>
            </a:r>
            <a:r>
              <a:rPr dirty="0" sz="1200" spc="25">
                <a:latin typeface="Times New Roman"/>
                <a:cs typeface="Times New Roman"/>
              </a:rPr>
              <a:t>качественных </a:t>
            </a:r>
            <a:r>
              <a:rPr dirty="0" sz="1200" spc="30">
                <a:latin typeface="Times New Roman"/>
                <a:cs typeface="Times New Roman"/>
              </a:rPr>
              <a:t>характеристик </a:t>
            </a:r>
            <a:r>
              <a:rPr dirty="0" sz="1200" spc="10">
                <a:latin typeface="Times New Roman"/>
                <a:cs typeface="Times New Roman"/>
              </a:rPr>
              <a:t>свай </a:t>
            </a:r>
            <a:r>
              <a:rPr dirty="0" sz="1200" spc="30">
                <a:latin typeface="Times New Roman"/>
                <a:cs typeface="Times New Roman"/>
              </a:rPr>
              <a:t>покрытых </a:t>
            </a:r>
            <a:r>
              <a:rPr dirty="0" sz="1200" spc="20">
                <a:latin typeface="Times New Roman"/>
                <a:cs typeface="Times New Roman"/>
              </a:rPr>
              <a:t>оболочками  </a:t>
            </a:r>
            <a:r>
              <a:rPr dirty="0" sz="1200" spc="-5">
                <a:latin typeface="Times New Roman"/>
                <a:cs typeface="Times New Roman"/>
              </a:rPr>
              <a:t>противопучинными </a:t>
            </a:r>
            <a:r>
              <a:rPr dirty="0" sz="1200" spc="-10">
                <a:latin typeface="Times New Roman"/>
                <a:cs typeface="Times New Roman"/>
              </a:rPr>
              <a:t>ОСПТ</a:t>
            </a:r>
            <a:r>
              <a:rPr dirty="0" sz="1200" spc="-180">
                <a:latin typeface="Times New Roman"/>
                <a:cs typeface="Times New Roman"/>
              </a:rPr>
              <a:t> </a:t>
            </a:r>
            <a:r>
              <a:rPr dirty="0" sz="1200" spc="-15">
                <a:latin typeface="Times New Roman"/>
                <a:cs typeface="Times New Roman"/>
              </a:rPr>
              <a:t>«Reline».</a:t>
            </a:r>
            <a:endParaRPr sz="1200">
              <a:latin typeface="Times New Roman"/>
              <a:cs typeface="Times New Roman"/>
            </a:endParaRPr>
          </a:p>
          <a:p>
            <a:pPr algn="just" marL="19685" marR="49530" indent="485140">
              <a:lnSpc>
                <a:spcPts val="1870"/>
              </a:lnSpc>
              <a:spcBef>
                <a:spcPts val="10"/>
              </a:spcBef>
            </a:pPr>
            <a:r>
              <a:rPr dirty="0" sz="1200">
                <a:latin typeface="Times New Roman"/>
                <a:cs typeface="Times New Roman"/>
              </a:rPr>
              <a:t>В </a:t>
            </a:r>
            <a:r>
              <a:rPr dirty="0" sz="1200" spc="-5">
                <a:latin typeface="Times New Roman"/>
                <a:cs typeface="Times New Roman"/>
              </a:rPr>
              <a:t>железобетонных сваях </a:t>
            </a:r>
            <a:r>
              <a:rPr dirty="0" sz="1200" spc="-10">
                <a:latin typeface="Times New Roman"/>
                <a:cs typeface="Times New Roman"/>
              </a:rPr>
              <a:t>квадратного сплошного </a:t>
            </a:r>
            <a:r>
              <a:rPr dirty="0" sz="1200" spc="-5">
                <a:latin typeface="Times New Roman"/>
                <a:cs typeface="Times New Roman"/>
              </a:rPr>
              <a:t>сечения </a:t>
            </a:r>
            <a:r>
              <a:rPr dirty="0" sz="1200">
                <a:latin typeface="Times New Roman"/>
                <a:cs typeface="Times New Roman"/>
              </a:rPr>
              <a:t>с </a:t>
            </a:r>
            <a:r>
              <a:rPr dirty="0" sz="1200" spc="-5">
                <a:latin typeface="Times New Roman"/>
                <a:cs typeface="Times New Roman"/>
              </a:rPr>
              <a:t>поперечным </a:t>
            </a:r>
            <a:r>
              <a:rPr dirty="0" sz="1200" spc="-10">
                <a:latin typeface="Times New Roman"/>
                <a:cs typeface="Times New Roman"/>
              </a:rPr>
              <a:t>армированием  </a:t>
            </a:r>
            <a:r>
              <a:rPr dirty="0" sz="1200" spc="-5">
                <a:latin typeface="Times New Roman"/>
                <a:cs typeface="Times New Roman"/>
              </a:rPr>
              <a:t>ствола  (далее </a:t>
            </a:r>
            <a:r>
              <a:rPr dirty="0" sz="1200" spc="-10">
                <a:latin typeface="Times New Roman"/>
                <a:cs typeface="Times New Roman"/>
              </a:rPr>
              <a:t>по  </a:t>
            </a:r>
            <a:r>
              <a:rPr dirty="0" sz="1200">
                <a:latin typeface="Times New Roman"/>
                <a:cs typeface="Times New Roman"/>
              </a:rPr>
              <a:t>тексту </a:t>
            </a:r>
            <a:r>
              <a:rPr dirty="0" sz="1200" spc="-10">
                <a:latin typeface="Times New Roman"/>
                <a:cs typeface="Times New Roman"/>
              </a:rPr>
              <a:t>«Сваи»)  </a:t>
            </a:r>
            <a:r>
              <a:rPr dirty="0" sz="1200">
                <a:latin typeface="Times New Roman"/>
                <a:cs typeface="Times New Roman"/>
              </a:rPr>
              <a:t>с </a:t>
            </a:r>
            <a:r>
              <a:rPr dirty="0" sz="1200" spc="-5">
                <a:latin typeface="Times New Roman"/>
                <a:cs typeface="Times New Roman"/>
              </a:rPr>
              <a:t>использованием </a:t>
            </a:r>
            <a:r>
              <a:rPr dirty="0" sz="1200" spc="-10">
                <a:latin typeface="Times New Roman"/>
                <a:cs typeface="Times New Roman"/>
              </a:rPr>
              <a:t>оболочки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противопучинной  серии  </a:t>
            </a:r>
            <a:r>
              <a:rPr dirty="0" sz="1200" spc="-10">
                <a:latin typeface="Times New Roman"/>
                <a:cs typeface="Times New Roman"/>
              </a:rPr>
              <a:t>ОСПТ</a:t>
            </a:r>
            <a:endParaRPr sz="1200">
              <a:latin typeface="Times New Roman"/>
              <a:cs typeface="Times New Roman"/>
            </a:endParaRPr>
          </a:p>
          <a:p>
            <a:pPr algn="just" marL="17145" marR="45085" indent="2540">
              <a:lnSpc>
                <a:spcPts val="1850"/>
              </a:lnSpc>
              <a:spcBef>
                <a:spcPts val="15"/>
              </a:spcBef>
            </a:pPr>
            <a:r>
              <a:rPr dirty="0" sz="1200" spc="-5">
                <a:latin typeface="Times New Roman"/>
                <a:cs typeface="Times New Roman"/>
              </a:rPr>
              <a:t>«Reline» </a:t>
            </a:r>
            <a:r>
              <a:rPr dirty="0" sz="1200" spc="-10">
                <a:latin typeface="Times New Roman"/>
                <a:cs typeface="Times New Roman"/>
              </a:rPr>
              <a:t>по </a:t>
            </a:r>
            <a:r>
              <a:rPr dirty="0" sz="1200">
                <a:latin typeface="Times New Roman"/>
                <a:cs typeface="Times New Roman"/>
              </a:rPr>
              <a:t>ТУ </a:t>
            </a:r>
            <a:r>
              <a:rPr dirty="0" sz="1200" spc="-5">
                <a:latin typeface="Times New Roman"/>
                <a:cs typeface="Times New Roman"/>
              </a:rPr>
              <a:t>2247-007-75457705-2014, производства </a:t>
            </a:r>
            <a:r>
              <a:rPr dirty="0" sz="1200" spc="-20">
                <a:latin typeface="Times New Roman"/>
                <a:cs typeface="Times New Roman"/>
              </a:rPr>
              <a:t>ЗАО </a:t>
            </a:r>
            <a:r>
              <a:rPr dirty="0" sz="1200">
                <a:latin typeface="Times New Roman"/>
                <a:cs typeface="Times New Roman"/>
              </a:rPr>
              <a:t>УЗПТ </a:t>
            </a:r>
            <a:r>
              <a:rPr dirty="0" sz="1200" spc="-10">
                <a:latin typeface="Times New Roman"/>
                <a:cs typeface="Times New Roman"/>
              </a:rPr>
              <a:t>«Маяк», изготавливаемых </a:t>
            </a:r>
            <a:r>
              <a:rPr dirty="0" sz="1200" spc="-5">
                <a:latin typeface="Times New Roman"/>
                <a:cs typeface="Times New Roman"/>
              </a:rPr>
              <a:t>в  </a:t>
            </a:r>
            <a:r>
              <a:rPr dirty="0" sz="1200" spc="5">
                <a:latin typeface="Times New Roman"/>
                <a:cs typeface="Times New Roman"/>
              </a:rPr>
              <a:t>заводских  </a:t>
            </a:r>
            <a:r>
              <a:rPr dirty="0" sz="1200" spc="10">
                <a:latin typeface="Times New Roman"/>
                <a:cs typeface="Times New Roman"/>
              </a:rPr>
              <a:t>условиях  </a:t>
            </a:r>
            <a:r>
              <a:rPr dirty="0" sz="1200" spc="-5">
                <a:latin typeface="Times New Roman"/>
                <a:cs typeface="Times New Roman"/>
              </a:rPr>
              <a:t>из  </a:t>
            </a:r>
            <a:r>
              <a:rPr dirty="0" sz="1200" spc="5">
                <a:latin typeface="Times New Roman"/>
                <a:cs typeface="Times New Roman"/>
              </a:rPr>
              <a:t>тяжелого  </a:t>
            </a:r>
            <a:r>
              <a:rPr dirty="0" sz="1200" spc="-5">
                <a:latin typeface="Times New Roman"/>
                <a:cs typeface="Times New Roman"/>
              </a:rPr>
              <a:t>или  </a:t>
            </a:r>
            <a:r>
              <a:rPr dirty="0" sz="1200" spc="5">
                <a:latin typeface="Times New Roman"/>
                <a:cs typeface="Times New Roman"/>
              </a:rPr>
              <a:t>мелкозернистого </a:t>
            </a:r>
            <a:r>
              <a:rPr dirty="0" sz="1200" spc="3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бетона,     </a:t>
            </a:r>
            <a:r>
              <a:rPr dirty="0" sz="1200" spc="5">
                <a:latin typeface="Times New Roman"/>
                <a:cs typeface="Times New Roman"/>
              </a:rPr>
              <a:t>используется 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 spc="5">
                <a:latin typeface="Times New Roman"/>
                <a:cs typeface="Times New Roman"/>
              </a:rPr>
              <a:t>новейшая</a:t>
            </a:r>
            <a:endParaRPr sz="1200">
              <a:latin typeface="Times New Roman"/>
              <a:cs typeface="Times New Roman"/>
            </a:endParaRPr>
          </a:p>
          <a:p>
            <a:pPr algn="just" marL="17145" marR="50800">
              <a:lnSpc>
                <a:spcPts val="1870"/>
              </a:lnSpc>
              <a:spcBef>
                <a:spcPts val="5"/>
              </a:spcBef>
            </a:pPr>
            <a:r>
              <a:rPr dirty="0" sz="1200" spc="30">
                <a:latin typeface="Times New Roman"/>
                <a:cs typeface="Times New Roman"/>
              </a:rPr>
              <a:t>противопучинная </a:t>
            </a:r>
            <a:r>
              <a:rPr dirty="0" sz="1200" spc="25">
                <a:latin typeface="Times New Roman"/>
                <a:cs typeface="Times New Roman"/>
              </a:rPr>
              <a:t>технология </a:t>
            </a:r>
            <a:r>
              <a:rPr dirty="0" sz="1200" spc="15">
                <a:latin typeface="Times New Roman"/>
                <a:cs typeface="Times New Roman"/>
              </a:rPr>
              <a:t>для </a:t>
            </a:r>
            <a:r>
              <a:rPr dirty="0" sz="1200" spc="25">
                <a:latin typeface="Times New Roman"/>
                <a:cs typeface="Times New Roman"/>
              </a:rPr>
              <a:t>свайных фундаментов, </a:t>
            </a:r>
            <a:r>
              <a:rPr dirty="0" sz="1200" spc="30">
                <a:latin typeface="Times New Roman"/>
                <a:cs typeface="Times New Roman"/>
              </a:rPr>
              <a:t>основанная </a:t>
            </a:r>
            <a:r>
              <a:rPr dirty="0" sz="1200" spc="5">
                <a:latin typeface="Times New Roman"/>
                <a:cs typeface="Times New Roman"/>
              </a:rPr>
              <a:t>на </a:t>
            </a:r>
            <a:r>
              <a:rPr dirty="0" sz="1200" spc="25">
                <a:latin typeface="Times New Roman"/>
                <a:cs typeface="Times New Roman"/>
              </a:rPr>
              <a:t>применении  </a:t>
            </a:r>
            <a:r>
              <a:rPr dirty="0" sz="1200" spc="-5">
                <a:latin typeface="Times New Roman"/>
                <a:cs typeface="Times New Roman"/>
              </a:rPr>
              <a:t>противопучинной</a:t>
            </a:r>
            <a:r>
              <a:rPr dirty="0" sz="1200" spc="-75">
                <a:latin typeface="Times New Roman"/>
                <a:cs typeface="Times New Roman"/>
              </a:rPr>
              <a:t> </a:t>
            </a:r>
            <a:r>
              <a:rPr dirty="0" sz="1200" spc="-15">
                <a:latin typeface="Times New Roman"/>
                <a:cs typeface="Times New Roman"/>
              </a:rPr>
              <a:t>оболочки</a:t>
            </a:r>
            <a:r>
              <a:rPr dirty="0" sz="1200" spc="-8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(ОСПТ)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 spc="-15">
                <a:latin typeface="Times New Roman"/>
                <a:cs typeface="Times New Roman"/>
              </a:rPr>
              <a:t>«Reline».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На</a:t>
            </a:r>
            <a:r>
              <a:rPr dirty="0" sz="1200" spc="-10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сегодняшний</a:t>
            </a:r>
            <a:r>
              <a:rPr dirty="0" sz="1200" spc="-114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день</a:t>
            </a:r>
            <a:r>
              <a:rPr dirty="0" sz="1200" spc="-1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данная</a:t>
            </a:r>
            <a:r>
              <a:rPr dirty="0" sz="1200" spc="-1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технология</a:t>
            </a:r>
            <a:r>
              <a:rPr dirty="0" sz="1200" spc="-1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является  </a:t>
            </a:r>
            <a:r>
              <a:rPr dirty="0" sz="1200" spc="-5">
                <a:latin typeface="Times New Roman"/>
                <a:cs typeface="Times New Roman"/>
              </a:rPr>
              <a:t>наиболее</a:t>
            </a:r>
            <a:r>
              <a:rPr dirty="0" sz="1200" spc="-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дешевым</a:t>
            </a:r>
            <a:r>
              <a:rPr dirty="0" sz="1200" spc="-13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и</a:t>
            </a:r>
            <a:r>
              <a:rPr dirty="0" sz="1200" spc="-13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эффективным</a:t>
            </a:r>
            <a:r>
              <a:rPr dirty="0" sz="1200" spc="-9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способом</a:t>
            </a:r>
            <a:r>
              <a:rPr dirty="0" sz="1200" spc="-9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борьбы</a:t>
            </a:r>
            <a:r>
              <a:rPr dirty="0" sz="1200" spc="-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с</a:t>
            </a:r>
            <a:r>
              <a:rPr dirty="0" sz="1200" spc="-1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морозным</a:t>
            </a:r>
            <a:r>
              <a:rPr dirty="0" sz="1200" spc="-1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пучением</a:t>
            </a:r>
            <a:r>
              <a:rPr dirty="0" sz="1200" spc="-135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грунтов.</a:t>
            </a:r>
            <a:endParaRPr sz="1200">
              <a:latin typeface="Times New Roman"/>
              <a:cs typeface="Times New Roman"/>
            </a:endParaRPr>
          </a:p>
          <a:p>
            <a:pPr marL="461645">
              <a:lnSpc>
                <a:spcPct val="100000"/>
              </a:lnSpc>
              <a:spcBef>
                <a:spcPts val="305"/>
              </a:spcBef>
            </a:pPr>
            <a:r>
              <a:rPr dirty="0" sz="1200" spc="15">
                <a:latin typeface="Times New Roman"/>
                <a:cs typeface="Times New Roman"/>
              </a:rPr>
              <a:t>Для  оценки  </a:t>
            </a:r>
            <a:r>
              <a:rPr dirty="0" sz="1200" spc="20">
                <a:latin typeface="Times New Roman"/>
                <a:cs typeface="Times New Roman"/>
              </a:rPr>
              <a:t>эффекивности  </a:t>
            </a:r>
            <a:r>
              <a:rPr dirty="0" sz="1200" spc="5">
                <a:latin typeface="Times New Roman"/>
                <a:cs typeface="Times New Roman"/>
              </a:rPr>
              <a:t>были  </a:t>
            </a:r>
            <a:r>
              <a:rPr dirty="0" sz="1200" spc="15">
                <a:latin typeface="Times New Roman"/>
                <a:cs typeface="Times New Roman"/>
              </a:rPr>
              <a:t>проведены  </a:t>
            </a:r>
            <a:r>
              <a:rPr dirty="0" sz="1200" spc="20">
                <a:latin typeface="Times New Roman"/>
                <a:cs typeface="Times New Roman"/>
              </a:rPr>
              <a:t>лабораторные </a:t>
            </a:r>
            <a:r>
              <a:rPr dirty="0" sz="1200" spc="240">
                <a:latin typeface="Times New Roman"/>
                <a:cs typeface="Times New Roman"/>
              </a:rPr>
              <a:t> </a:t>
            </a:r>
            <a:r>
              <a:rPr dirty="0" sz="1200" spc="15">
                <a:latin typeface="Times New Roman"/>
                <a:cs typeface="Times New Roman"/>
              </a:rPr>
              <a:t>исследования   (Отчёт</a:t>
            </a:r>
            <a:endParaRPr sz="1200">
              <a:latin typeface="Times New Roman"/>
              <a:cs typeface="Times New Roman"/>
            </a:endParaRPr>
          </a:p>
          <a:p>
            <a:pPr algn="just" marL="17145" marR="48260" indent="2540">
              <a:lnSpc>
                <a:spcPct val="129900"/>
              </a:lnSpc>
            </a:pPr>
            <a:r>
              <a:rPr dirty="0" sz="1200" spc="-10">
                <a:latin typeface="Times New Roman"/>
                <a:cs typeface="Times New Roman"/>
              </a:rPr>
              <a:t>«Лабораторные определения </a:t>
            </a:r>
            <a:r>
              <a:rPr dirty="0" sz="1200" spc="-5">
                <a:latin typeface="Times New Roman"/>
                <a:cs typeface="Times New Roman"/>
              </a:rPr>
              <a:t>сил смерзания </a:t>
            </a:r>
            <a:r>
              <a:rPr dirty="0" sz="1200" spc="-10">
                <a:latin typeface="Times New Roman"/>
                <a:cs typeface="Times New Roman"/>
              </a:rPr>
              <a:t>грунтов </a:t>
            </a:r>
            <a:r>
              <a:rPr dirty="0" sz="1200" spc="-5">
                <a:latin typeface="Times New Roman"/>
                <a:cs typeface="Times New Roman"/>
              </a:rPr>
              <a:t>и </a:t>
            </a:r>
            <a:r>
              <a:rPr dirty="0" sz="1200">
                <a:latin typeface="Times New Roman"/>
                <a:cs typeface="Times New Roman"/>
              </a:rPr>
              <a:t>цементно-песчаных смесей с </a:t>
            </a:r>
            <a:r>
              <a:rPr dirty="0" sz="1200" spc="-10">
                <a:latin typeface="Times New Roman"/>
                <a:cs typeface="Times New Roman"/>
              </a:rPr>
              <a:t>моделями  фундаментов, </a:t>
            </a:r>
            <a:r>
              <a:rPr dirty="0" sz="1200">
                <a:latin typeface="Times New Roman"/>
                <a:cs typeface="Times New Roman"/>
              </a:rPr>
              <a:t>покрытых </a:t>
            </a:r>
            <a:r>
              <a:rPr dirty="0" sz="1200" spc="-10">
                <a:latin typeface="Times New Roman"/>
                <a:cs typeface="Times New Roman"/>
              </a:rPr>
              <a:t>сложно-модифицированным </a:t>
            </a:r>
            <a:r>
              <a:rPr dirty="0" sz="1200" spc="-5">
                <a:latin typeface="Times New Roman"/>
                <a:cs typeface="Times New Roman"/>
              </a:rPr>
              <a:t>полимером «Reline» </a:t>
            </a:r>
            <a:r>
              <a:rPr dirty="0" sz="1200">
                <a:latin typeface="Times New Roman"/>
                <a:cs typeface="Times New Roman"/>
              </a:rPr>
              <a:t>с </a:t>
            </a:r>
            <a:r>
              <a:rPr dirty="0" sz="1200" spc="-5">
                <a:latin typeface="Times New Roman"/>
                <a:cs typeface="Times New Roman"/>
              </a:rPr>
              <a:t>целью </a:t>
            </a:r>
            <a:r>
              <a:rPr dirty="0" sz="1200" spc="-10">
                <a:latin typeface="Times New Roman"/>
                <a:cs typeface="Times New Roman"/>
              </a:rPr>
              <a:t>снижения  </a:t>
            </a:r>
            <a:r>
              <a:rPr dirty="0" sz="1200" spc="-5">
                <a:latin typeface="Times New Roman"/>
                <a:cs typeface="Times New Roman"/>
              </a:rPr>
              <a:t>проявления </a:t>
            </a:r>
            <a:r>
              <a:rPr dirty="0" sz="1200" spc="-10">
                <a:latin typeface="Times New Roman"/>
                <a:cs typeface="Times New Roman"/>
              </a:rPr>
              <a:t>сил </a:t>
            </a:r>
            <a:r>
              <a:rPr dirty="0" sz="1200" spc="-5">
                <a:latin typeface="Times New Roman"/>
                <a:cs typeface="Times New Roman"/>
              </a:rPr>
              <a:t>морозного пучения </a:t>
            </a:r>
            <a:r>
              <a:rPr dirty="0" sz="1200" spc="-15">
                <a:latin typeface="Times New Roman"/>
                <a:cs typeface="Times New Roman"/>
              </a:rPr>
              <a:t>грунтов», </a:t>
            </a:r>
            <a:r>
              <a:rPr dirty="0" sz="1200" spc="-5">
                <a:latin typeface="Times New Roman"/>
                <a:cs typeface="Times New Roman"/>
              </a:rPr>
              <a:t>выполненный </a:t>
            </a:r>
            <a:r>
              <a:rPr dirty="0" sz="1200" spc="-40">
                <a:latin typeface="Times New Roman"/>
                <a:cs typeface="Times New Roman"/>
              </a:rPr>
              <a:t>ОАО </a:t>
            </a:r>
            <a:r>
              <a:rPr dirty="0" sz="1200" spc="-5">
                <a:latin typeface="Times New Roman"/>
                <a:cs typeface="Times New Roman"/>
              </a:rPr>
              <a:t>«Фундаментпроект» в </a:t>
            </a:r>
            <a:r>
              <a:rPr dirty="0" sz="1200" spc="-40">
                <a:latin typeface="Times New Roman"/>
                <a:cs typeface="Times New Roman"/>
              </a:rPr>
              <a:t>2011  </a:t>
            </a:r>
            <a:r>
              <a:rPr dirty="0" sz="1200" spc="-20">
                <a:latin typeface="Times New Roman"/>
                <a:cs typeface="Times New Roman"/>
              </a:rPr>
              <a:t>году) </a:t>
            </a:r>
            <a:r>
              <a:rPr dirty="0" sz="1200" spc="-5">
                <a:latin typeface="Times New Roman"/>
                <a:cs typeface="Times New Roman"/>
              </a:rPr>
              <a:t>и </a:t>
            </a:r>
            <a:r>
              <a:rPr dirty="0" sz="1200" spc="-10">
                <a:latin typeface="Times New Roman"/>
                <a:cs typeface="Times New Roman"/>
              </a:rPr>
              <a:t>натурные </a:t>
            </a:r>
            <a:r>
              <a:rPr dirty="0" sz="1200" spc="-5">
                <a:latin typeface="Times New Roman"/>
                <a:cs typeface="Times New Roman"/>
              </a:rPr>
              <a:t>испытания </a:t>
            </a:r>
            <a:r>
              <a:rPr dirty="0" sz="1200" spc="-10">
                <a:latin typeface="Times New Roman"/>
                <a:cs typeface="Times New Roman"/>
              </a:rPr>
              <a:t>свай </a:t>
            </a:r>
            <a:r>
              <a:rPr dirty="0" sz="1200">
                <a:latin typeface="Times New Roman"/>
                <a:cs typeface="Times New Roman"/>
              </a:rPr>
              <a:t>(Отчет о </a:t>
            </a:r>
            <a:r>
              <a:rPr dirty="0" sz="1200" spc="-10">
                <a:latin typeface="Times New Roman"/>
                <a:cs typeface="Times New Roman"/>
              </a:rPr>
              <a:t>результатах </a:t>
            </a:r>
            <a:r>
              <a:rPr dirty="0" sz="1200" spc="-35">
                <a:latin typeface="Times New Roman"/>
                <a:cs typeface="Times New Roman"/>
              </a:rPr>
              <a:t>12 </a:t>
            </a:r>
            <a:r>
              <a:rPr dirty="0" sz="1200">
                <a:latin typeface="Times New Roman"/>
                <a:cs typeface="Times New Roman"/>
              </a:rPr>
              <a:t>испытаний </a:t>
            </a:r>
            <a:r>
              <a:rPr dirty="0" sz="1200" spc="-5">
                <a:latin typeface="Times New Roman"/>
                <a:cs typeface="Times New Roman"/>
              </a:rPr>
              <a:t>свай </a:t>
            </a:r>
            <a:r>
              <a:rPr dirty="0" sz="1200" spc="-10">
                <a:latin typeface="Times New Roman"/>
                <a:cs typeface="Times New Roman"/>
              </a:rPr>
              <a:t>«СМОТ»,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покрытых</a:t>
            </a:r>
            <a:endParaRPr sz="1200">
              <a:latin typeface="Times New Roman"/>
              <a:cs typeface="Times New Roman"/>
            </a:endParaRPr>
          </a:p>
          <a:p>
            <a:pPr algn="just" marL="19685" marR="54610">
              <a:lnSpc>
                <a:spcPct val="129900"/>
              </a:lnSpc>
              <a:spcBef>
                <a:spcPts val="10"/>
              </a:spcBef>
            </a:pPr>
            <a:r>
              <a:rPr dirty="0" sz="1200" spc="25">
                <a:latin typeface="Times New Roman"/>
                <a:cs typeface="Times New Roman"/>
              </a:rPr>
              <a:t>оболочками </a:t>
            </a:r>
            <a:r>
              <a:rPr dirty="0" sz="1200" spc="30">
                <a:latin typeface="Times New Roman"/>
                <a:cs typeface="Times New Roman"/>
              </a:rPr>
              <a:t>противопучинными </a:t>
            </a:r>
            <a:r>
              <a:rPr dirty="0" sz="1200" spc="15">
                <a:latin typeface="Times New Roman"/>
                <a:cs typeface="Times New Roman"/>
              </a:rPr>
              <a:t>ОСПТ </a:t>
            </a:r>
            <a:r>
              <a:rPr dirty="0" sz="1200" spc="25">
                <a:latin typeface="Times New Roman"/>
                <a:cs typeface="Times New Roman"/>
              </a:rPr>
              <a:t>«Reline» </a:t>
            </a:r>
            <a:r>
              <a:rPr dirty="0" sz="1200" spc="-5">
                <a:latin typeface="Times New Roman"/>
                <a:cs typeface="Times New Roman"/>
              </a:rPr>
              <a:t>и </a:t>
            </a:r>
            <a:r>
              <a:rPr dirty="0" sz="1200" spc="30">
                <a:latin typeface="Times New Roman"/>
                <a:cs typeface="Times New Roman"/>
              </a:rPr>
              <a:t>стандартных </a:t>
            </a:r>
            <a:r>
              <a:rPr dirty="0" sz="1200" spc="35">
                <a:latin typeface="Times New Roman"/>
                <a:cs typeface="Times New Roman"/>
              </a:rPr>
              <a:t>металлических </a:t>
            </a:r>
            <a:r>
              <a:rPr dirty="0" sz="1200" spc="10">
                <a:latin typeface="Times New Roman"/>
                <a:cs typeface="Times New Roman"/>
              </a:rPr>
              <a:t>свай,  </a:t>
            </a:r>
            <a:r>
              <a:rPr dirty="0" sz="1200" spc="-5">
                <a:latin typeface="Times New Roman"/>
                <a:cs typeface="Times New Roman"/>
              </a:rPr>
              <a:t>выполненный</a:t>
            </a:r>
            <a:r>
              <a:rPr dirty="0" sz="1200" spc="-100">
                <a:latin typeface="Times New Roman"/>
                <a:cs typeface="Times New Roman"/>
              </a:rPr>
              <a:t> </a:t>
            </a:r>
            <a:r>
              <a:rPr dirty="0" sz="1200" spc="-45">
                <a:latin typeface="Times New Roman"/>
                <a:cs typeface="Times New Roman"/>
              </a:rPr>
              <a:t>ОАО</a:t>
            </a:r>
            <a:r>
              <a:rPr dirty="0" sz="1200" spc="-15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«Фундаментпроект»</a:t>
            </a:r>
            <a:r>
              <a:rPr dirty="0" sz="1200" spc="-10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в</a:t>
            </a:r>
            <a:r>
              <a:rPr dirty="0" sz="1200" spc="-13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2014</a:t>
            </a:r>
            <a:r>
              <a:rPr dirty="0" sz="1200" spc="-12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году).</a:t>
            </a:r>
            <a:endParaRPr sz="1200">
              <a:latin typeface="Times New Roman"/>
              <a:cs typeface="Times New Roman"/>
            </a:endParaRPr>
          </a:p>
          <a:p>
            <a:pPr algn="just" marR="46990" indent="490220">
              <a:lnSpc>
                <a:spcPct val="129900"/>
              </a:lnSpc>
            </a:pPr>
            <a:r>
              <a:rPr dirty="0" sz="1200" i="1">
                <a:latin typeface="Times New Roman"/>
                <a:cs typeface="Times New Roman"/>
              </a:rPr>
              <a:t>По </a:t>
            </a:r>
            <a:r>
              <a:rPr dirty="0" sz="1200" spc="5" i="1">
                <a:latin typeface="Times New Roman"/>
                <a:cs typeface="Times New Roman"/>
              </a:rPr>
              <a:t>результатам </a:t>
            </a:r>
            <a:r>
              <a:rPr dirty="0" sz="1200" i="1">
                <a:latin typeface="Times New Roman"/>
                <a:cs typeface="Times New Roman"/>
              </a:rPr>
              <a:t>лабораторных и </a:t>
            </a:r>
            <a:r>
              <a:rPr dirty="0" sz="1200" spc="-5" i="1">
                <a:latin typeface="Times New Roman"/>
                <a:cs typeface="Times New Roman"/>
              </a:rPr>
              <a:t>натурных испытаний свай было </a:t>
            </a:r>
            <a:r>
              <a:rPr dirty="0" sz="1200" spc="-15" i="1">
                <a:latin typeface="Times New Roman"/>
                <a:cs typeface="Times New Roman"/>
              </a:rPr>
              <a:t>определено, что</a:t>
            </a:r>
            <a:r>
              <a:rPr dirty="0" sz="1200" spc="-200" i="1">
                <a:latin typeface="Times New Roman"/>
                <a:cs typeface="Times New Roman"/>
              </a:rPr>
              <a:t> </a:t>
            </a:r>
            <a:r>
              <a:rPr dirty="0" sz="1200" spc="-10" i="1">
                <a:latin typeface="Times New Roman"/>
                <a:cs typeface="Times New Roman"/>
              </a:rPr>
              <a:t>при  </a:t>
            </a:r>
            <a:r>
              <a:rPr dirty="0" sz="1200" spc="10" i="1">
                <a:latin typeface="Times New Roman"/>
                <a:cs typeface="Times New Roman"/>
              </a:rPr>
              <a:t>расчете</a:t>
            </a:r>
            <a:r>
              <a:rPr dirty="0" sz="1200" spc="-85" i="1">
                <a:latin typeface="Times New Roman"/>
                <a:cs typeface="Times New Roman"/>
              </a:rPr>
              <a:t> </a:t>
            </a:r>
            <a:r>
              <a:rPr dirty="0" sz="1200" spc="-5" i="1">
                <a:latin typeface="Times New Roman"/>
                <a:cs typeface="Times New Roman"/>
              </a:rPr>
              <a:t>оснований</a:t>
            </a:r>
            <a:r>
              <a:rPr dirty="0" sz="1200" spc="-85" i="1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и</a:t>
            </a:r>
            <a:r>
              <a:rPr dirty="0" sz="1200" spc="-105" i="1">
                <a:latin typeface="Times New Roman"/>
                <a:cs typeface="Times New Roman"/>
              </a:rPr>
              <a:t> </a:t>
            </a:r>
            <a:r>
              <a:rPr dirty="0" sz="1200" spc="-5" i="1">
                <a:latin typeface="Times New Roman"/>
                <a:cs typeface="Times New Roman"/>
              </a:rPr>
              <a:t>фундаментов</a:t>
            </a:r>
            <a:r>
              <a:rPr dirty="0" sz="1200" spc="-114" i="1">
                <a:latin typeface="Times New Roman"/>
                <a:cs typeface="Times New Roman"/>
              </a:rPr>
              <a:t> </a:t>
            </a:r>
            <a:r>
              <a:rPr dirty="0" sz="1200" spc="10" i="1">
                <a:latin typeface="Times New Roman"/>
                <a:cs typeface="Times New Roman"/>
              </a:rPr>
              <a:t>поустойчивости</a:t>
            </a:r>
            <a:r>
              <a:rPr dirty="0" sz="1200" spc="-65" i="1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и</a:t>
            </a:r>
            <a:r>
              <a:rPr dirty="0" sz="1200" spc="-105" i="1">
                <a:latin typeface="Times New Roman"/>
                <a:cs typeface="Times New Roman"/>
              </a:rPr>
              <a:t> </a:t>
            </a:r>
            <a:r>
              <a:rPr dirty="0" sz="1200" spc="-5" i="1">
                <a:latin typeface="Times New Roman"/>
                <a:cs typeface="Times New Roman"/>
              </a:rPr>
              <a:t>прочности</a:t>
            </a:r>
            <a:r>
              <a:rPr dirty="0" sz="1200" spc="-114" i="1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на</a:t>
            </a:r>
            <a:r>
              <a:rPr dirty="0" sz="1200" spc="-100" i="1">
                <a:latin typeface="Times New Roman"/>
                <a:cs typeface="Times New Roman"/>
              </a:rPr>
              <a:t> </a:t>
            </a:r>
            <a:r>
              <a:rPr dirty="0" sz="1200" spc="-5" i="1">
                <a:latin typeface="Times New Roman"/>
                <a:cs typeface="Times New Roman"/>
              </a:rPr>
              <a:t>воздействие</a:t>
            </a:r>
            <a:r>
              <a:rPr dirty="0" sz="1200" spc="-105" i="1">
                <a:latin typeface="Times New Roman"/>
                <a:cs typeface="Times New Roman"/>
              </a:rPr>
              <a:t> </a:t>
            </a:r>
            <a:r>
              <a:rPr dirty="0" sz="1200" spc="-10" i="1">
                <a:latin typeface="Times New Roman"/>
                <a:cs typeface="Times New Roman"/>
              </a:rPr>
              <a:t>сил</a:t>
            </a:r>
            <a:r>
              <a:rPr dirty="0" sz="1200" spc="-160" i="1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морозного  </a:t>
            </a:r>
            <a:r>
              <a:rPr dirty="0" sz="1200" spc="-5" i="1">
                <a:latin typeface="Times New Roman"/>
                <a:cs typeface="Times New Roman"/>
              </a:rPr>
              <a:t>пучения в соответствии </a:t>
            </a:r>
            <a:r>
              <a:rPr dirty="0" sz="1200" i="1">
                <a:latin typeface="Times New Roman"/>
                <a:cs typeface="Times New Roman"/>
              </a:rPr>
              <a:t>с </a:t>
            </a:r>
            <a:r>
              <a:rPr dirty="0" sz="1200" spc="-10" i="1">
                <a:latin typeface="Times New Roman"/>
                <a:cs typeface="Times New Roman"/>
              </a:rPr>
              <a:t>п.Ж.З </a:t>
            </a:r>
            <a:r>
              <a:rPr dirty="0" sz="1200" i="1">
                <a:latin typeface="Times New Roman"/>
                <a:cs typeface="Times New Roman"/>
              </a:rPr>
              <a:t>С </a:t>
            </a:r>
            <a:r>
              <a:rPr dirty="0" sz="1200" spc="-5" i="1">
                <a:latin typeface="Times New Roman"/>
                <a:cs typeface="Times New Roman"/>
              </a:rPr>
              <a:t>П </a:t>
            </a:r>
            <a:r>
              <a:rPr dirty="0" sz="1200" spc="-15" i="1">
                <a:latin typeface="Times New Roman"/>
                <a:cs typeface="Times New Roman"/>
              </a:rPr>
              <a:t>24.13330.2011 </a:t>
            </a:r>
            <a:r>
              <a:rPr dirty="0" sz="1200" i="1">
                <a:latin typeface="Times New Roman"/>
                <a:cs typeface="Times New Roman"/>
              </a:rPr>
              <a:t>и </a:t>
            </a:r>
            <a:r>
              <a:rPr dirty="0" sz="1200" spc="-40" i="1">
                <a:latin typeface="Times New Roman"/>
                <a:cs typeface="Times New Roman"/>
              </a:rPr>
              <a:t>п. </a:t>
            </a:r>
            <a:r>
              <a:rPr dirty="0" sz="1200" spc="-25" i="1">
                <a:latin typeface="Times New Roman"/>
                <a:cs typeface="Times New Roman"/>
              </a:rPr>
              <a:t>7.4.3 </a:t>
            </a:r>
            <a:r>
              <a:rPr dirty="0" sz="1200" i="1">
                <a:latin typeface="Times New Roman"/>
                <a:cs typeface="Times New Roman"/>
              </a:rPr>
              <a:t>С </a:t>
            </a:r>
            <a:r>
              <a:rPr dirty="0" sz="1200" spc="-5" i="1">
                <a:latin typeface="Times New Roman"/>
                <a:cs typeface="Times New Roman"/>
              </a:rPr>
              <a:t>П </a:t>
            </a:r>
            <a:r>
              <a:rPr dirty="0" sz="1200" spc="-10" i="1">
                <a:latin typeface="Times New Roman"/>
                <a:cs typeface="Times New Roman"/>
              </a:rPr>
              <a:t>25.13330.2012, </a:t>
            </a:r>
            <a:r>
              <a:rPr dirty="0" sz="1200" i="1">
                <a:latin typeface="Times New Roman"/>
                <a:cs typeface="Times New Roman"/>
              </a:rPr>
              <a:t>для </a:t>
            </a:r>
            <a:r>
              <a:rPr dirty="0" sz="1200" spc="-25" i="1">
                <a:latin typeface="Times New Roman"/>
                <a:cs typeface="Times New Roman"/>
              </a:rPr>
              <a:t>ж.б. </a:t>
            </a:r>
            <a:r>
              <a:rPr dirty="0" sz="1200" spc="-5" i="1">
                <a:latin typeface="Times New Roman"/>
                <a:cs typeface="Times New Roman"/>
              </a:rPr>
              <a:t>свай</a:t>
            </a:r>
            <a:r>
              <a:rPr dirty="0" sz="1200" spc="-170" i="1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с</a:t>
            </a:r>
            <a:endParaRPr sz="1200">
              <a:latin typeface="Times New Roman"/>
              <a:cs typeface="Times New Roman"/>
            </a:endParaRPr>
          </a:p>
          <a:p>
            <a:pPr algn="just" marL="17145" marR="57150" indent="2540">
              <a:lnSpc>
                <a:spcPct val="129900"/>
              </a:lnSpc>
              <a:spcBef>
                <a:spcPts val="10"/>
              </a:spcBef>
            </a:pPr>
            <a:r>
              <a:rPr dirty="0" sz="1200" spc="25" i="1">
                <a:latin typeface="Times New Roman"/>
                <a:cs typeface="Times New Roman"/>
              </a:rPr>
              <a:t>оболочками </a:t>
            </a:r>
            <a:r>
              <a:rPr dirty="0" sz="1200" spc="35" i="1">
                <a:latin typeface="Times New Roman"/>
                <a:cs typeface="Times New Roman"/>
              </a:rPr>
              <a:t>противопучинными </a:t>
            </a:r>
            <a:r>
              <a:rPr dirty="0" sz="1200" spc="40" i="1">
                <a:latin typeface="Times New Roman"/>
                <a:cs typeface="Times New Roman"/>
              </a:rPr>
              <a:t>ОСПТ </a:t>
            </a:r>
            <a:r>
              <a:rPr dirty="0" sz="1200" spc="20" i="1">
                <a:latin typeface="Times New Roman"/>
                <a:cs typeface="Times New Roman"/>
              </a:rPr>
              <a:t>«Reline», </a:t>
            </a:r>
            <a:r>
              <a:rPr dirty="0" sz="1200" i="1">
                <a:latin typeface="Times New Roman"/>
                <a:cs typeface="Times New Roman"/>
              </a:rPr>
              <a:t>к </a:t>
            </a:r>
            <a:r>
              <a:rPr dirty="0" sz="1200" spc="35" i="1">
                <a:latin typeface="Times New Roman"/>
                <a:cs typeface="Times New Roman"/>
              </a:rPr>
              <a:t>значениям </a:t>
            </a:r>
            <a:r>
              <a:rPr dirty="0" sz="1200" spc="-75" i="1">
                <a:latin typeface="Times New Roman"/>
                <a:cs typeface="Times New Roman"/>
              </a:rPr>
              <a:t>rfn </a:t>
            </a:r>
            <a:r>
              <a:rPr dirty="0" sz="1200" spc="25" i="1">
                <a:latin typeface="Times New Roman"/>
                <a:cs typeface="Times New Roman"/>
              </a:rPr>
              <a:t>следует </a:t>
            </a:r>
            <a:r>
              <a:rPr dirty="0" sz="1200" spc="30" i="1">
                <a:latin typeface="Times New Roman"/>
                <a:cs typeface="Times New Roman"/>
              </a:rPr>
              <a:t>применять  </a:t>
            </a:r>
            <a:r>
              <a:rPr dirty="0" sz="1200" i="1">
                <a:latin typeface="Times New Roman"/>
                <a:cs typeface="Times New Roman"/>
              </a:rPr>
              <a:t>понижающий </a:t>
            </a:r>
            <a:r>
              <a:rPr dirty="0" sz="1200" spc="-10" i="1">
                <a:latin typeface="Times New Roman"/>
                <a:cs typeface="Times New Roman"/>
              </a:rPr>
              <a:t>коэффициент</a:t>
            </a:r>
            <a:r>
              <a:rPr dirty="0" sz="1200" spc="-225" i="1">
                <a:latin typeface="Times New Roman"/>
                <a:cs typeface="Times New Roman"/>
              </a:rPr>
              <a:t> </a:t>
            </a:r>
            <a:r>
              <a:rPr dirty="0" sz="1200" spc="-40" i="1">
                <a:latin typeface="Times New Roman"/>
                <a:cs typeface="Times New Roman"/>
              </a:rPr>
              <a:t>0,42.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algn="ctr" marL="758825" marR="1359535">
              <a:lnSpc>
                <a:spcPts val="1130"/>
              </a:lnSpc>
              <a:spcBef>
                <a:spcPts val="840"/>
              </a:spcBef>
            </a:pPr>
            <a:r>
              <a:rPr dirty="0" sz="1050" spc="-30" i="1">
                <a:latin typeface="Courier New"/>
                <a:cs typeface="Courier New"/>
              </a:rPr>
              <a:t>ОАО </a:t>
            </a:r>
            <a:r>
              <a:rPr dirty="0" sz="1050" spc="-35" i="1">
                <a:latin typeface="Courier New"/>
                <a:cs typeface="Courier New"/>
              </a:rPr>
              <a:t>«Фундаментпроект» </a:t>
            </a:r>
            <a:r>
              <a:rPr dirty="0" sz="1050" spc="-55" i="1">
                <a:latin typeface="Courier New"/>
                <a:cs typeface="Courier New"/>
              </a:rPr>
              <a:t>125993, </a:t>
            </a:r>
            <a:r>
              <a:rPr dirty="0" sz="1050" spc="-75" i="1">
                <a:latin typeface="Courier New"/>
                <a:cs typeface="Courier New"/>
              </a:rPr>
              <a:t>г. </a:t>
            </a:r>
            <a:r>
              <a:rPr dirty="0" sz="1050" spc="-45" i="1">
                <a:latin typeface="Courier New"/>
                <a:cs typeface="Courier New"/>
              </a:rPr>
              <a:t>Москва, </a:t>
            </a:r>
            <a:r>
              <a:rPr dirty="0" sz="1050" spc="-35" i="1">
                <a:latin typeface="Courier New"/>
                <a:cs typeface="Courier New"/>
              </a:rPr>
              <a:t>Волоколамское  </a:t>
            </a:r>
            <a:r>
              <a:rPr dirty="0" sz="1050" spc="-45" i="1">
                <a:latin typeface="Courier New"/>
                <a:cs typeface="Courier New"/>
              </a:rPr>
              <a:t>шоссе, </a:t>
            </a:r>
            <a:r>
              <a:rPr dirty="0" sz="1050" spc="-65" i="1">
                <a:latin typeface="Courier New"/>
                <a:cs typeface="Courier New"/>
              </a:rPr>
              <a:t>д. </a:t>
            </a:r>
            <a:r>
              <a:rPr dirty="0" sz="1050" spc="-80" i="1">
                <a:latin typeface="Courier New"/>
                <a:cs typeface="Courier New"/>
              </a:rPr>
              <a:t>1, стр.</a:t>
            </a:r>
            <a:r>
              <a:rPr dirty="0" sz="1050" i="1">
                <a:latin typeface="Courier New"/>
                <a:cs typeface="Courier New"/>
              </a:rPr>
              <a:t> </a:t>
            </a:r>
            <a:r>
              <a:rPr dirty="0" sz="1050" spc="-5" i="1">
                <a:latin typeface="Courier New"/>
                <a:cs typeface="Courier New"/>
              </a:rPr>
              <a:t>1</a:t>
            </a:r>
            <a:endParaRPr sz="1050">
              <a:latin typeface="Courier New"/>
              <a:cs typeface="Courier Ne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04906" y="380900"/>
            <a:ext cx="6218566" cy="99216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6086" y="355725"/>
            <a:ext cx="6660515" cy="996569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018540" marR="434340" indent="353060">
              <a:lnSpc>
                <a:spcPts val="1060"/>
              </a:lnSpc>
              <a:spcBef>
                <a:spcPts val="90"/>
              </a:spcBef>
              <a:tabLst>
                <a:tab pos="6153785" algn="l"/>
              </a:tabLst>
            </a:pPr>
            <a:r>
              <a:rPr dirty="0" baseline="2777" sz="1500" spc="-7">
                <a:latin typeface="Times New Roman"/>
                <a:cs typeface="Times New Roman"/>
              </a:rPr>
              <a:t>Метод</a:t>
            </a:r>
            <a:r>
              <a:rPr dirty="0" baseline="2777" sz="1500" spc="-30">
                <a:latin typeface="Times New Roman"/>
                <a:cs typeface="Times New Roman"/>
              </a:rPr>
              <a:t>и</a:t>
            </a:r>
            <a:r>
              <a:rPr dirty="0" baseline="2777" sz="1500">
                <a:latin typeface="Times New Roman"/>
                <a:cs typeface="Times New Roman"/>
              </a:rPr>
              <a:t>ка</a:t>
            </a:r>
            <a:r>
              <a:rPr dirty="0" baseline="2777" sz="1500" spc="-89">
                <a:latin typeface="Times New Roman"/>
                <a:cs typeface="Times New Roman"/>
              </a:rPr>
              <a:t> </a:t>
            </a:r>
            <a:r>
              <a:rPr dirty="0" baseline="2777" sz="1500" spc="22">
                <a:latin typeface="Times New Roman"/>
                <a:cs typeface="Times New Roman"/>
              </a:rPr>
              <a:t>р</a:t>
            </a:r>
            <a:r>
              <a:rPr dirty="0" baseline="2777" sz="1500">
                <a:latin typeface="Times New Roman"/>
                <a:cs typeface="Times New Roman"/>
              </a:rPr>
              <a:t>а</a:t>
            </a:r>
            <a:r>
              <a:rPr dirty="0" baseline="2777" sz="1500" spc="15">
                <a:latin typeface="Times New Roman"/>
                <a:cs typeface="Times New Roman"/>
              </a:rPr>
              <a:t>с</a:t>
            </a:r>
            <a:r>
              <a:rPr dirty="0" baseline="2777" sz="1500">
                <a:latin typeface="Times New Roman"/>
                <a:cs typeface="Times New Roman"/>
              </a:rPr>
              <a:t>ч</a:t>
            </a:r>
            <a:r>
              <a:rPr dirty="0" baseline="2777" sz="1500" spc="15">
                <a:latin typeface="Times New Roman"/>
                <a:cs typeface="Times New Roman"/>
              </a:rPr>
              <a:t>е</a:t>
            </a:r>
            <a:r>
              <a:rPr dirty="0" baseline="2777" sz="1500">
                <a:latin typeface="Times New Roman"/>
                <a:cs typeface="Times New Roman"/>
              </a:rPr>
              <a:t>та</a:t>
            </a:r>
            <a:r>
              <a:rPr dirty="0" baseline="2777" sz="1500" spc="-44">
                <a:latin typeface="Times New Roman"/>
                <a:cs typeface="Times New Roman"/>
              </a:rPr>
              <a:t> </a:t>
            </a:r>
            <a:r>
              <a:rPr dirty="0" baseline="2777" sz="1500">
                <a:latin typeface="Times New Roman"/>
                <a:cs typeface="Times New Roman"/>
              </a:rPr>
              <a:t>же</a:t>
            </a:r>
            <a:r>
              <a:rPr dirty="0" baseline="2777" sz="1500" spc="-22">
                <a:latin typeface="Times New Roman"/>
                <a:cs typeface="Times New Roman"/>
              </a:rPr>
              <a:t>л</a:t>
            </a:r>
            <a:r>
              <a:rPr dirty="0" baseline="2777" sz="1500">
                <a:latin typeface="Times New Roman"/>
                <a:cs typeface="Times New Roman"/>
              </a:rPr>
              <a:t>езо</a:t>
            </a:r>
            <a:r>
              <a:rPr dirty="0" baseline="2777" sz="1500" spc="-22">
                <a:latin typeface="Times New Roman"/>
                <a:cs typeface="Times New Roman"/>
              </a:rPr>
              <a:t>б</a:t>
            </a:r>
            <a:r>
              <a:rPr dirty="0" baseline="2777" sz="1500">
                <a:latin typeface="Times New Roman"/>
                <a:cs typeface="Times New Roman"/>
              </a:rPr>
              <a:t>етонных</a:t>
            </a:r>
            <a:r>
              <a:rPr dirty="0" baseline="2777" sz="1500" spc="22">
                <a:latin typeface="Times New Roman"/>
                <a:cs typeface="Times New Roman"/>
              </a:rPr>
              <a:t> </a:t>
            </a:r>
            <a:r>
              <a:rPr dirty="0" baseline="2777" sz="1500" spc="-7">
                <a:latin typeface="Times New Roman"/>
                <a:cs typeface="Times New Roman"/>
              </a:rPr>
              <a:t>с</a:t>
            </a:r>
            <a:r>
              <a:rPr dirty="0" baseline="2777" sz="1500" spc="-37">
                <a:latin typeface="Times New Roman"/>
                <a:cs typeface="Times New Roman"/>
              </a:rPr>
              <a:t>в</a:t>
            </a:r>
            <a:r>
              <a:rPr dirty="0" baseline="2777" sz="1500" spc="-7">
                <a:latin typeface="Times New Roman"/>
                <a:cs typeface="Times New Roman"/>
              </a:rPr>
              <a:t>ай</a:t>
            </a:r>
            <a:r>
              <a:rPr dirty="0" baseline="2777" sz="1500" spc="-30">
                <a:latin typeface="Times New Roman"/>
                <a:cs typeface="Times New Roman"/>
              </a:rPr>
              <a:t> </a:t>
            </a:r>
            <a:r>
              <a:rPr dirty="0" baseline="2777" sz="1500">
                <a:latin typeface="Times New Roman"/>
                <a:cs typeface="Times New Roman"/>
              </a:rPr>
              <a:t>с </a:t>
            </a:r>
            <a:r>
              <a:rPr dirty="0" baseline="2777" sz="1500" spc="-22">
                <a:latin typeface="Times New Roman"/>
                <a:cs typeface="Times New Roman"/>
              </a:rPr>
              <a:t>обо</a:t>
            </a:r>
            <a:r>
              <a:rPr dirty="0" baseline="2777" sz="1500">
                <a:latin typeface="Times New Roman"/>
                <a:cs typeface="Times New Roman"/>
              </a:rPr>
              <a:t>л</a:t>
            </a:r>
            <a:r>
              <a:rPr dirty="0" baseline="2777" sz="1500" spc="-30">
                <a:latin typeface="Times New Roman"/>
                <a:cs typeface="Times New Roman"/>
              </a:rPr>
              <a:t>о</a:t>
            </a:r>
            <a:r>
              <a:rPr dirty="0" baseline="2777" sz="1500" spc="-22">
                <a:latin typeface="Times New Roman"/>
                <a:cs typeface="Times New Roman"/>
              </a:rPr>
              <a:t>чк</a:t>
            </a:r>
            <a:r>
              <a:rPr dirty="0" baseline="2777" sz="1500" spc="-7">
                <a:latin typeface="Times New Roman"/>
                <a:cs typeface="Times New Roman"/>
              </a:rPr>
              <a:t>ой</a:t>
            </a:r>
            <a:r>
              <a:rPr dirty="0" baseline="2777" sz="1500">
                <a:latin typeface="Times New Roman"/>
                <a:cs typeface="Times New Roman"/>
              </a:rPr>
              <a:t>	</a:t>
            </a:r>
            <a:r>
              <a:rPr dirty="0" sz="1000">
                <a:latin typeface="Times New Roman"/>
                <a:cs typeface="Times New Roman"/>
              </a:rPr>
              <a:t>4  </a:t>
            </a:r>
            <a:r>
              <a:rPr dirty="0" sz="1000" spc="-5">
                <a:latin typeface="Times New Roman"/>
                <a:cs typeface="Times New Roman"/>
              </a:rPr>
              <a:t>противопучинной ОСПТ </a:t>
            </a:r>
            <a:r>
              <a:rPr dirty="0" sz="1000">
                <a:latin typeface="Times New Roman"/>
                <a:cs typeface="Times New Roman"/>
              </a:rPr>
              <a:t>«Reline» </a:t>
            </a:r>
            <a:r>
              <a:rPr dirty="0" sz="1000" spc="-5">
                <a:latin typeface="Times New Roman"/>
                <a:cs typeface="Times New Roman"/>
              </a:rPr>
              <a:t>по </a:t>
            </a:r>
            <a:r>
              <a:rPr dirty="0" sz="1000">
                <a:latin typeface="Times New Roman"/>
                <a:cs typeface="Times New Roman"/>
              </a:rPr>
              <a:t>ТУ</a:t>
            </a:r>
            <a:r>
              <a:rPr dirty="0" sz="1000" spc="2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2247-007-75457705-2014</a:t>
            </a:r>
            <a:endParaRPr sz="1000">
              <a:latin typeface="Times New Roman"/>
              <a:cs typeface="Times New Roman"/>
            </a:endParaRPr>
          </a:p>
          <a:p>
            <a:pPr marL="1747520">
              <a:lnSpc>
                <a:spcPts val="1110"/>
              </a:lnSpc>
            </a:pPr>
            <a:r>
              <a:rPr dirty="0" sz="1000" spc="-5">
                <a:latin typeface="Times New Roman"/>
                <a:cs typeface="Times New Roman"/>
              </a:rPr>
              <a:t>на воздействие </a:t>
            </a:r>
            <a:r>
              <a:rPr dirty="0" sz="1000" spc="-10">
                <a:latin typeface="Times New Roman"/>
                <a:cs typeface="Times New Roman"/>
              </a:rPr>
              <a:t>сил </a:t>
            </a:r>
            <a:r>
              <a:rPr dirty="0" sz="1000" spc="-5">
                <a:latin typeface="Times New Roman"/>
                <a:cs typeface="Times New Roman"/>
              </a:rPr>
              <a:t>морозного</a:t>
            </a:r>
            <a:r>
              <a:rPr dirty="0" sz="1000" spc="2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пучения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21590" indent="426720">
              <a:lnSpc>
                <a:spcPts val="1230"/>
              </a:lnSpc>
              <a:spcBef>
                <a:spcPts val="725"/>
              </a:spcBef>
              <a:tabLst>
                <a:tab pos="1064260" algn="l"/>
              </a:tabLst>
            </a:pPr>
            <a:r>
              <a:rPr dirty="0" sz="1200" spc="-30" b="1">
                <a:latin typeface="Times New Roman"/>
                <a:cs typeface="Times New Roman"/>
              </a:rPr>
              <a:t>1.	</a:t>
            </a:r>
            <a:r>
              <a:rPr dirty="0" sz="1200" spc="-15" b="1">
                <a:latin typeface="Times New Roman"/>
                <a:cs typeface="Times New Roman"/>
              </a:rPr>
              <a:t>Методика </a:t>
            </a:r>
            <a:r>
              <a:rPr dirty="0" sz="1200" spc="-5" b="1">
                <a:latin typeface="Times New Roman"/>
                <a:cs typeface="Times New Roman"/>
              </a:rPr>
              <a:t>расчета </a:t>
            </a:r>
            <a:r>
              <a:rPr dirty="0" sz="1200" b="1">
                <a:latin typeface="Times New Roman"/>
                <a:cs typeface="Times New Roman"/>
              </a:rPr>
              <a:t>ж.б. </a:t>
            </a:r>
            <a:r>
              <a:rPr dirty="0" sz="1200" spc="-15" b="1">
                <a:latin typeface="Times New Roman"/>
                <a:cs typeface="Times New Roman"/>
              </a:rPr>
              <a:t>свай </a:t>
            </a:r>
            <a:r>
              <a:rPr dirty="0" sz="1200" b="1">
                <a:latin typeface="Times New Roman"/>
                <a:cs typeface="Times New Roman"/>
              </a:rPr>
              <a:t>с </a:t>
            </a:r>
            <a:r>
              <a:rPr dirty="0" sz="1200" spc="-15" b="1">
                <a:latin typeface="Times New Roman"/>
                <a:cs typeface="Times New Roman"/>
              </a:rPr>
              <a:t>оболочками </a:t>
            </a:r>
            <a:r>
              <a:rPr dirty="0" sz="1200" spc="-5" b="1">
                <a:latin typeface="Times New Roman"/>
                <a:cs typeface="Times New Roman"/>
              </a:rPr>
              <a:t>противопучинными ОСПТ </a:t>
            </a:r>
            <a:r>
              <a:rPr dirty="0" sz="1200" b="1">
                <a:latin typeface="Times New Roman"/>
                <a:cs typeface="Times New Roman"/>
              </a:rPr>
              <a:t>«Reline» </a:t>
            </a:r>
            <a:r>
              <a:rPr dirty="0" sz="1200" spc="-15" b="1">
                <a:latin typeface="Times New Roman"/>
                <a:cs typeface="Times New Roman"/>
              </a:rPr>
              <a:t>на  </a:t>
            </a:r>
            <a:r>
              <a:rPr dirty="0" sz="1200" spc="-10" b="1">
                <a:latin typeface="Times New Roman"/>
                <a:cs typeface="Times New Roman"/>
              </a:rPr>
              <a:t>воздействие</a:t>
            </a:r>
            <a:r>
              <a:rPr dirty="0" sz="1200" spc="-110" b="1">
                <a:latin typeface="Times New Roman"/>
                <a:cs typeface="Times New Roman"/>
              </a:rPr>
              <a:t> </a:t>
            </a:r>
            <a:r>
              <a:rPr dirty="0" sz="1200" spc="-10" b="1">
                <a:latin typeface="Times New Roman"/>
                <a:cs typeface="Times New Roman"/>
              </a:rPr>
              <a:t>сил</a:t>
            </a:r>
            <a:r>
              <a:rPr dirty="0" sz="1200" spc="-95" b="1">
                <a:latin typeface="Times New Roman"/>
                <a:cs typeface="Times New Roman"/>
              </a:rPr>
              <a:t> </a:t>
            </a:r>
            <a:r>
              <a:rPr dirty="0" sz="1200" spc="-10" b="1">
                <a:latin typeface="Times New Roman"/>
                <a:cs typeface="Times New Roman"/>
              </a:rPr>
              <a:t>морозного</a:t>
            </a:r>
            <a:r>
              <a:rPr dirty="0" sz="1200" spc="-100" b="1">
                <a:latin typeface="Times New Roman"/>
                <a:cs typeface="Times New Roman"/>
              </a:rPr>
              <a:t> </a:t>
            </a:r>
            <a:r>
              <a:rPr dirty="0" sz="1200" spc="-10" b="1">
                <a:latin typeface="Times New Roman"/>
                <a:cs typeface="Times New Roman"/>
              </a:rPr>
              <a:t>пучения</a:t>
            </a:r>
            <a:r>
              <a:rPr dirty="0" sz="1200" spc="-8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в</a:t>
            </a:r>
            <a:r>
              <a:rPr dirty="0" sz="1200" spc="-110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соответствии</a:t>
            </a:r>
            <a:r>
              <a:rPr dirty="0" sz="1200" spc="-9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с</a:t>
            </a:r>
            <a:r>
              <a:rPr dirty="0" sz="1200" spc="-114" b="1">
                <a:latin typeface="Times New Roman"/>
                <a:cs typeface="Times New Roman"/>
              </a:rPr>
              <a:t> </a:t>
            </a:r>
            <a:r>
              <a:rPr dirty="0" sz="1200" spc="-10" b="1">
                <a:latin typeface="Times New Roman"/>
                <a:cs typeface="Times New Roman"/>
              </a:rPr>
              <a:t>СП</a:t>
            </a:r>
            <a:r>
              <a:rPr dirty="0" sz="1200" spc="-120" b="1">
                <a:latin typeface="Times New Roman"/>
                <a:cs typeface="Times New Roman"/>
              </a:rPr>
              <a:t> </a:t>
            </a:r>
            <a:r>
              <a:rPr dirty="0" sz="1200" spc="-15" b="1">
                <a:latin typeface="Times New Roman"/>
                <a:cs typeface="Times New Roman"/>
              </a:rPr>
              <a:t>24.13330.2011</a:t>
            </a:r>
            <a:r>
              <a:rPr dirty="0" sz="1200" spc="-50" b="1">
                <a:latin typeface="Times New Roman"/>
                <a:cs typeface="Times New Roman"/>
              </a:rPr>
              <a:t> </a:t>
            </a:r>
            <a:r>
              <a:rPr dirty="0" sz="1200" spc="-10" b="1">
                <a:latin typeface="Times New Roman"/>
                <a:cs typeface="Times New Roman"/>
              </a:rPr>
              <a:t>(Приложение</a:t>
            </a:r>
            <a:r>
              <a:rPr dirty="0" sz="1200" spc="-140" b="1">
                <a:latin typeface="Times New Roman"/>
                <a:cs typeface="Times New Roman"/>
              </a:rPr>
              <a:t> </a:t>
            </a:r>
            <a:r>
              <a:rPr dirty="0" sz="1200" spc="-10" b="1">
                <a:latin typeface="Times New Roman"/>
                <a:cs typeface="Times New Roman"/>
              </a:rPr>
              <a:t>Ж).</a:t>
            </a:r>
            <a:endParaRPr sz="1200">
              <a:latin typeface="Times New Roman"/>
              <a:cs typeface="Times New Roman"/>
            </a:endParaRPr>
          </a:p>
          <a:p>
            <a:pPr marL="3175" marR="498475" indent="438150">
              <a:lnSpc>
                <a:spcPts val="1870"/>
              </a:lnSpc>
              <a:spcBef>
                <a:spcPts val="125"/>
              </a:spcBef>
            </a:pPr>
            <a:r>
              <a:rPr dirty="0" sz="1200" spc="-5" i="1">
                <a:latin typeface="Times New Roman"/>
                <a:cs typeface="Times New Roman"/>
              </a:rPr>
              <a:t>Примечание: </a:t>
            </a:r>
            <a:r>
              <a:rPr dirty="0" sz="1200" spc="-20" i="1">
                <a:latin typeface="Times New Roman"/>
                <a:cs typeface="Times New Roman"/>
              </a:rPr>
              <a:t>Пункты, </a:t>
            </a:r>
            <a:r>
              <a:rPr dirty="0" sz="1200" spc="-5" i="1">
                <a:latin typeface="Times New Roman"/>
                <a:cs typeface="Times New Roman"/>
              </a:rPr>
              <a:t>ссылки </a:t>
            </a:r>
            <a:r>
              <a:rPr dirty="0" sz="1200" i="1">
                <a:latin typeface="Times New Roman"/>
                <a:cs typeface="Times New Roman"/>
              </a:rPr>
              <a:t>на </a:t>
            </a:r>
            <a:r>
              <a:rPr dirty="0" sz="1200" spc="-15" i="1">
                <a:latin typeface="Times New Roman"/>
                <a:cs typeface="Times New Roman"/>
              </a:rPr>
              <a:t>пункты </a:t>
            </a:r>
            <a:r>
              <a:rPr dirty="0" sz="1200" i="1">
                <a:latin typeface="Times New Roman"/>
                <a:cs typeface="Times New Roman"/>
              </a:rPr>
              <a:t>и </a:t>
            </a:r>
            <a:r>
              <a:rPr dirty="0" sz="1200" spc="-5" i="1">
                <a:latin typeface="Times New Roman"/>
                <a:cs typeface="Times New Roman"/>
              </a:rPr>
              <a:t>номера </a:t>
            </a:r>
            <a:r>
              <a:rPr dirty="0" sz="1200" spc="-20" i="1">
                <a:latin typeface="Times New Roman"/>
                <a:cs typeface="Times New Roman"/>
              </a:rPr>
              <a:t>формул </a:t>
            </a:r>
            <a:r>
              <a:rPr dirty="0" sz="1200" spc="-10" i="1">
                <a:latin typeface="Times New Roman"/>
                <a:cs typeface="Times New Roman"/>
              </a:rPr>
              <a:t>соответствуют </a:t>
            </a:r>
            <a:r>
              <a:rPr dirty="0" sz="1200" spc="-5" i="1">
                <a:latin typeface="Times New Roman"/>
                <a:cs typeface="Times New Roman"/>
              </a:rPr>
              <a:t>пунктам </a:t>
            </a:r>
            <a:r>
              <a:rPr dirty="0" sz="1200" i="1">
                <a:latin typeface="Times New Roman"/>
                <a:cs typeface="Times New Roman"/>
              </a:rPr>
              <a:t>и  </a:t>
            </a:r>
            <a:r>
              <a:rPr dirty="0" sz="1200" spc="-10" i="1">
                <a:latin typeface="Times New Roman"/>
                <a:cs typeface="Times New Roman"/>
              </a:rPr>
              <a:t>номерам </a:t>
            </a:r>
            <a:r>
              <a:rPr dirty="0" sz="1200" spc="-25" i="1">
                <a:latin typeface="Times New Roman"/>
                <a:cs typeface="Times New Roman"/>
              </a:rPr>
              <a:t>формул</a:t>
            </a:r>
            <a:r>
              <a:rPr dirty="0" sz="1200" spc="-200" i="1">
                <a:latin typeface="Times New Roman"/>
                <a:cs typeface="Times New Roman"/>
              </a:rPr>
              <a:t> </a:t>
            </a:r>
            <a:r>
              <a:rPr dirty="0" sz="1200" spc="-20" i="1">
                <a:latin typeface="Times New Roman"/>
                <a:cs typeface="Times New Roman"/>
              </a:rPr>
              <a:t>СП24.13330.2011.</a:t>
            </a:r>
            <a:endParaRPr sz="1200">
              <a:latin typeface="Times New Roman"/>
              <a:cs typeface="Times New Roman"/>
            </a:endParaRPr>
          </a:p>
          <a:p>
            <a:pPr marL="448309">
              <a:lnSpc>
                <a:spcPct val="100000"/>
              </a:lnSpc>
              <a:spcBef>
                <a:spcPts val="275"/>
              </a:spcBef>
            </a:pPr>
            <a:r>
              <a:rPr dirty="0" sz="1200" spc="10">
                <a:latin typeface="Times New Roman"/>
                <a:cs typeface="Times New Roman"/>
              </a:rPr>
              <a:t>Ж.1   </a:t>
            </a:r>
            <a:r>
              <a:rPr dirty="0" sz="1200" spc="35">
                <a:latin typeface="Times New Roman"/>
                <a:cs typeface="Times New Roman"/>
              </a:rPr>
              <a:t>При   </a:t>
            </a:r>
            <a:r>
              <a:rPr dirty="0" sz="1200" spc="65">
                <a:latin typeface="Times New Roman"/>
                <a:cs typeface="Times New Roman"/>
              </a:rPr>
              <a:t>строительстве  </a:t>
            </a:r>
            <a:r>
              <a:rPr dirty="0" sz="1200" spc="50">
                <a:latin typeface="Times New Roman"/>
                <a:cs typeface="Times New Roman"/>
              </a:rPr>
              <a:t>зданий  </a:t>
            </a:r>
            <a:r>
              <a:rPr dirty="0" sz="1200" spc="-5">
                <a:latin typeface="Times New Roman"/>
                <a:cs typeface="Times New Roman"/>
              </a:rPr>
              <a:t>и   </a:t>
            </a:r>
            <a:r>
              <a:rPr dirty="0" sz="1200" spc="55">
                <a:latin typeface="Times New Roman"/>
                <a:cs typeface="Times New Roman"/>
              </a:rPr>
              <a:t>сооружений</a:t>
            </a:r>
            <a:r>
              <a:rPr dirty="0" sz="1200" spc="409">
                <a:latin typeface="Times New Roman"/>
                <a:cs typeface="Times New Roman"/>
              </a:rPr>
              <a:t> </a:t>
            </a:r>
            <a:r>
              <a:rPr dirty="0" sz="1200" spc="20">
                <a:latin typeface="Times New Roman"/>
                <a:cs typeface="Times New Roman"/>
              </a:rPr>
              <a:t>на   </a:t>
            </a:r>
            <a:r>
              <a:rPr dirty="0" sz="1200" spc="55">
                <a:latin typeface="Times New Roman"/>
                <a:cs typeface="Times New Roman"/>
              </a:rPr>
              <a:t>свайных</a:t>
            </a:r>
            <a:r>
              <a:rPr dirty="0" sz="1200" spc="409">
                <a:latin typeface="Times New Roman"/>
                <a:cs typeface="Times New Roman"/>
              </a:rPr>
              <a:t> </a:t>
            </a:r>
            <a:r>
              <a:rPr dirty="0" sz="1200" spc="65">
                <a:latin typeface="Times New Roman"/>
                <a:cs typeface="Times New Roman"/>
              </a:rPr>
              <a:t>фундаментах</a:t>
            </a:r>
            <a:r>
              <a:rPr dirty="0" sz="1200" spc="2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в</a:t>
            </a:r>
            <a:endParaRPr sz="1200">
              <a:latin typeface="Times New Roman"/>
              <a:cs typeface="Times New Roman"/>
            </a:endParaRPr>
          </a:p>
          <a:p>
            <a:pPr algn="just" marR="501650" indent="6350">
              <a:lnSpc>
                <a:spcPct val="129900"/>
              </a:lnSpc>
            </a:pPr>
            <a:r>
              <a:rPr dirty="0" sz="1200">
                <a:latin typeface="Times New Roman"/>
                <a:cs typeface="Times New Roman"/>
              </a:rPr>
              <a:t>сезоннопромерзающих или </a:t>
            </a:r>
            <a:r>
              <a:rPr dirty="0" sz="1200" spc="-5">
                <a:latin typeface="Times New Roman"/>
                <a:cs typeface="Times New Roman"/>
              </a:rPr>
              <a:t>искусственно замороженных </a:t>
            </a:r>
            <a:r>
              <a:rPr dirty="0" sz="1200">
                <a:latin typeface="Times New Roman"/>
                <a:cs typeface="Times New Roman"/>
              </a:rPr>
              <a:t>пучинистых грунтах </a:t>
            </a:r>
            <a:r>
              <a:rPr dirty="0" sz="1200" spc="-20">
                <a:latin typeface="Times New Roman"/>
                <a:cs typeface="Times New Roman"/>
              </a:rPr>
              <a:t>необходимо  </a:t>
            </a:r>
            <a:r>
              <a:rPr dirty="0" sz="1200" spc="-5">
                <a:latin typeface="Times New Roman"/>
                <a:cs typeface="Times New Roman"/>
              </a:rPr>
              <a:t>учитывать </a:t>
            </a:r>
            <a:r>
              <a:rPr dirty="0" sz="1200" spc="-10">
                <a:latin typeface="Times New Roman"/>
                <a:cs typeface="Times New Roman"/>
              </a:rPr>
              <a:t>касательные </a:t>
            </a:r>
            <a:r>
              <a:rPr dirty="0" sz="1200">
                <a:latin typeface="Times New Roman"/>
                <a:cs typeface="Times New Roman"/>
              </a:rPr>
              <a:t>силы </a:t>
            </a:r>
            <a:r>
              <a:rPr dirty="0" sz="1200" spc="-5">
                <a:latin typeface="Times New Roman"/>
                <a:cs typeface="Times New Roman"/>
              </a:rPr>
              <a:t>морозного </a:t>
            </a:r>
            <a:r>
              <a:rPr dirty="0" sz="1200" spc="-15">
                <a:latin typeface="Times New Roman"/>
                <a:cs typeface="Times New Roman"/>
              </a:rPr>
              <a:t>пучения. </a:t>
            </a:r>
            <a:r>
              <a:rPr dirty="0" sz="1200">
                <a:latin typeface="Times New Roman"/>
                <a:cs typeface="Times New Roman"/>
              </a:rPr>
              <a:t>Расчет </a:t>
            </a:r>
            <a:r>
              <a:rPr dirty="0" sz="1200" spc="-5">
                <a:latin typeface="Times New Roman"/>
                <a:cs typeface="Times New Roman"/>
              </a:rPr>
              <a:t>оснований и </a:t>
            </a:r>
            <a:r>
              <a:rPr dirty="0" sz="1200" spc="-10">
                <a:latin typeface="Times New Roman"/>
                <a:cs typeface="Times New Roman"/>
              </a:rPr>
              <a:t>свайных фундаментов </a:t>
            </a:r>
            <a:r>
              <a:rPr dirty="0" sz="1200" spc="-15">
                <a:latin typeface="Times New Roman"/>
                <a:cs typeface="Times New Roman"/>
              </a:rPr>
              <a:t>по  </a:t>
            </a:r>
            <a:r>
              <a:rPr dirty="0" sz="1200">
                <a:latin typeface="Times New Roman"/>
                <a:cs typeface="Times New Roman"/>
              </a:rPr>
              <a:t>устойчивости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и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прочности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на</a:t>
            </a:r>
            <a:r>
              <a:rPr dirty="0" sz="1200" spc="-6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воздействие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сил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морозного</a:t>
            </a:r>
            <a:r>
              <a:rPr dirty="0" sz="1200" spc="-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пучения</a:t>
            </a:r>
            <a:r>
              <a:rPr dirty="0" sz="1200" spc="-8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грунтов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следует</a:t>
            </a:r>
            <a:r>
              <a:rPr dirty="0" sz="1200" spc="-8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производить</a:t>
            </a:r>
            <a:endParaRPr sz="1200">
              <a:latin typeface="Times New Roman"/>
              <a:cs typeface="Times New Roman"/>
            </a:endParaRPr>
          </a:p>
          <a:p>
            <a:pPr algn="just" marR="500380" indent="3810">
              <a:lnSpc>
                <a:spcPct val="130000"/>
              </a:lnSpc>
              <a:spcBef>
                <a:spcPts val="10"/>
              </a:spcBef>
            </a:pPr>
            <a:r>
              <a:rPr dirty="0" sz="1200" spc="-5">
                <a:latin typeface="Times New Roman"/>
                <a:cs typeface="Times New Roman"/>
              </a:rPr>
              <a:t>при эксплуатации неотапливаемых </a:t>
            </a:r>
            <a:r>
              <a:rPr dirty="0" sz="1200" spc="-15">
                <a:latin typeface="Times New Roman"/>
                <a:cs typeface="Times New Roman"/>
              </a:rPr>
              <a:t>сооружений, </a:t>
            </a:r>
            <a:r>
              <a:rPr dirty="0" sz="1200" spc="-10">
                <a:latin typeface="Times New Roman"/>
                <a:cs typeface="Times New Roman"/>
              </a:rPr>
              <a:t>мачт </a:t>
            </a:r>
            <a:r>
              <a:rPr dirty="0" sz="1200">
                <a:latin typeface="Times New Roman"/>
                <a:cs typeface="Times New Roman"/>
              </a:rPr>
              <a:t>линий </a:t>
            </a:r>
            <a:r>
              <a:rPr dirty="0" sz="1200" spc="-10">
                <a:latin typeface="Times New Roman"/>
                <a:cs typeface="Times New Roman"/>
              </a:rPr>
              <a:t>электропередачи </a:t>
            </a:r>
            <a:r>
              <a:rPr dirty="0" sz="1200" spc="-5">
                <a:latin typeface="Times New Roman"/>
                <a:cs typeface="Times New Roman"/>
              </a:rPr>
              <a:t>и мобильной  </a:t>
            </a:r>
            <a:r>
              <a:rPr dirty="0" sz="1200" spc="-15">
                <a:latin typeface="Times New Roman"/>
                <a:cs typeface="Times New Roman"/>
              </a:rPr>
              <a:t>связи, </a:t>
            </a:r>
            <a:r>
              <a:rPr dirty="0" sz="1200" spc="-10">
                <a:latin typeface="Times New Roman"/>
                <a:cs typeface="Times New Roman"/>
              </a:rPr>
              <a:t>трубопроводов </a:t>
            </a:r>
            <a:r>
              <a:rPr dirty="0" sz="1200" spc="-5">
                <a:latin typeface="Times New Roman"/>
                <a:cs typeface="Times New Roman"/>
              </a:rPr>
              <a:t>и </a:t>
            </a:r>
            <a:r>
              <a:rPr dirty="0" sz="1200" spc="-15">
                <a:latin typeface="Times New Roman"/>
                <a:cs typeface="Times New Roman"/>
              </a:rPr>
              <a:t>др. </a:t>
            </a:r>
            <a:r>
              <a:rPr dirty="0" sz="1200" spc="-5">
                <a:latin typeface="Times New Roman"/>
                <a:cs typeface="Times New Roman"/>
              </a:rPr>
              <a:t>или при </a:t>
            </a:r>
            <a:r>
              <a:rPr dirty="0" sz="1200" spc="-10">
                <a:latin typeface="Times New Roman"/>
                <a:cs typeface="Times New Roman"/>
              </a:rPr>
              <a:t>консервации сооружений, </a:t>
            </a:r>
            <a:r>
              <a:rPr dirty="0" sz="1200">
                <a:latin typeface="Times New Roman"/>
                <a:cs typeface="Times New Roman"/>
              </a:rPr>
              <a:t>а также </a:t>
            </a:r>
            <a:r>
              <a:rPr dirty="0" sz="1200" spc="5">
                <a:latin typeface="Times New Roman"/>
                <a:cs typeface="Times New Roman"/>
              </a:rPr>
              <a:t>для </a:t>
            </a:r>
            <a:r>
              <a:rPr dirty="0" sz="1200">
                <a:latin typeface="Times New Roman"/>
                <a:cs typeface="Times New Roman"/>
              </a:rPr>
              <a:t>условий </a:t>
            </a:r>
            <a:r>
              <a:rPr dirty="0" sz="1200" spc="-5">
                <a:latin typeface="Times New Roman"/>
                <a:cs typeface="Times New Roman"/>
              </a:rPr>
              <a:t>периода  </a:t>
            </a:r>
            <a:r>
              <a:rPr dirty="0" sz="1200" spc="-10">
                <a:latin typeface="Times New Roman"/>
                <a:cs typeface="Times New Roman"/>
              </a:rPr>
              <a:t>строительства, </a:t>
            </a:r>
            <a:r>
              <a:rPr dirty="0" sz="1200">
                <a:latin typeface="Times New Roman"/>
                <a:cs typeface="Times New Roman"/>
              </a:rPr>
              <a:t>если до </a:t>
            </a:r>
            <a:r>
              <a:rPr dirty="0" sz="1200" spc="-10">
                <a:latin typeface="Times New Roman"/>
                <a:cs typeface="Times New Roman"/>
              </a:rPr>
              <a:t>передачи </a:t>
            </a:r>
            <a:r>
              <a:rPr dirty="0" sz="1200" spc="-5">
                <a:latin typeface="Times New Roman"/>
                <a:cs typeface="Times New Roman"/>
              </a:rPr>
              <a:t>на </a:t>
            </a:r>
            <a:r>
              <a:rPr dirty="0" sz="1200" spc="-10">
                <a:latin typeface="Times New Roman"/>
                <a:cs typeface="Times New Roman"/>
              </a:rPr>
              <a:t>сваи </a:t>
            </a:r>
            <a:r>
              <a:rPr dirty="0" sz="1200">
                <a:latin typeface="Times New Roman"/>
                <a:cs typeface="Times New Roman"/>
              </a:rPr>
              <a:t>проектных </a:t>
            </a:r>
            <a:r>
              <a:rPr dirty="0" sz="1200" spc="-5">
                <a:latin typeface="Times New Roman"/>
                <a:cs typeface="Times New Roman"/>
              </a:rPr>
              <a:t>нагрузок </a:t>
            </a:r>
            <a:r>
              <a:rPr dirty="0" sz="1200" spc="-10">
                <a:latin typeface="Times New Roman"/>
                <a:cs typeface="Times New Roman"/>
              </a:rPr>
              <a:t>возможно </a:t>
            </a:r>
            <a:r>
              <a:rPr dirty="0" sz="1200" spc="-5">
                <a:latin typeface="Times New Roman"/>
                <a:cs typeface="Times New Roman"/>
              </a:rPr>
              <a:t>промерзание </a:t>
            </a:r>
            <a:r>
              <a:rPr dirty="0" sz="1200" spc="-10">
                <a:latin typeface="Times New Roman"/>
                <a:cs typeface="Times New Roman"/>
              </a:rPr>
              <a:t>грунтов  слоя сезонного </a:t>
            </a:r>
            <a:r>
              <a:rPr dirty="0" sz="1200" spc="-5">
                <a:latin typeface="Times New Roman"/>
                <a:cs typeface="Times New Roman"/>
              </a:rPr>
              <a:t>промерзания </a:t>
            </a:r>
            <a:r>
              <a:rPr dirty="0" sz="1200">
                <a:latin typeface="Times New Roman"/>
                <a:cs typeface="Times New Roman"/>
              </a:rPr>
              <a:t>- </a:t>
            </a:r>
            <a:r>
              <a:rPr dirty="0" sz="1200" spc="-10">
                <a:latin typeface="Times New Roman"/>
                <a:cs typeface="Times New Roman"/>
              </a:rPr>
              <a:t>оттаивания </a:t>
            </a:r>
            <a:r>
              <a:rPr dirty="0" sz="1200" spc="-5">
                <a:latin typeface="Times New Roman"/>
                <a:cs typeface="Times New Roman"/>
              </a:rPr>
              <a:t>или </a:t>
            </a:r>
            <a:r>
              <a:rPr dirty="0" sz="1200">
                <a:latin typeface="Times New Roman"/>
                <a:cs typeface="Times New Roman"/>
              </a:rPr>
              <a:t>выполняется </a:t>
            </a:r>
            <a:r>
              <a:rPr dirty="0" sz="1200" spc="-5">
                <a:latin typeface="Times New Roman"/>
                <a:cs typeface="Times New Roman"/>
              </a:rPr>
              <a:t>искусственное замораживание  </a:t>
            </a:r>
            <a:r>
              <a:rPr dirty="0" sz="1200" spc="35">
                <a:latin typeface="Times New Roman"/>
                <a:cs typeface="Times New Roman"/>
              </a:rPr>
              <a:t>грунтов </a:t>
            </a:r>
            <a:r>
              <a:rPr dirty="0" sz="1200" spc="25">
                <a:latin typeface="Times New Roman"/>
                <a:cs typeface="Times New Roman"/>
              </a:rPr>
              <a:t>(при </a:t>
            </a:r>
            <a:r>
              <a:rPr dirty="0" sz="1200" spc="45">
                <a:latin typeface="Times New Roman"/>
                <a:cs typeface="Times New Roman"/>
              </a:rPr>
              <a:t>строительстве </a:t>
            </a:r>
            <a:r>
              <a:rPr dirty="0" sz="1200" spc="35">
                <a:latin typeface="Times New Roman"/>
                <a:cs typeface="Times New Roman"/>
              </a:rPr>
              <a:t>метро </a:t>
            </a:r>
            <a:r>
              <a:rPr dirty="0" sz="1200" spc="25">
                <a:latin typeface="Times New Roman"/>
                <a:cs typeface="Times New Roman"/>
              </a:rPr>
              <a:t>или </a:t>
            </a:r>
            <a:r>
              <a:rPr dirty="0" sz="1200" spc="40">
                <a:latin typeface="Times New Roman"/>
                <a:cs typeface="Times New Roman"/>
              </a:rPr>
              <a:t>эксплуатации помещений </a:t>
            </a:r>
            <a:r>
              <a:rPr dirty="0" sz="1200">
                <a:latin typeface="Times New Roman"/>
                <a:cs typeface="Times New Roman"/>
              </a:rPr>
              <a:t>с </a:t>
            </a:r>
            <a:r>
              <a:rPr dirty="0" sz="1200" spc="40">
                <a:latin typeface="Times New Roman"/>
                <a:cs typeface="Times New Roman"/>
              </a:rPr>
              <a:t>отрицательной  </a:t>
            </a:r>
            <a:r>
              <a:rPr dirty="0" sz="1200" spc="-10">
                <a:latin typeface="Times New Roman"/>
                <a:cs typeface="Times New Roman"/>
              </a:rPr>
              <a:t>температурой). </a:t>
            </a:r>
            <a:r>
              <a:rPr dirty="0" sz="1200" spc="-5">
                <a:latin typeface="Times New Roman"/>
                <a:cs typeface="Times New Roman"/>
              </a:rPr>
              <a:t>При </a:t>
            </a:r>
            <a:r>
              <a:rPr dirty="0" sz="1200" spc="-10">
                <a:latin typeface="Times New Roman"/>
                <a:cs typeface="Times New Roman"/>
              </a:rPr>
              <a:t>необходимости </a:t>
            </a:r>
            <a:r>
              <a:rPr dirty="0" sz="1200" spc="-5">
                <a:latin typeface="Times New Roman"/>
                <a:cs typeface="Times New Roman"/>
              </a:rPr>
              <a:t>в проекте </a:t>
            </a:r>
            <a:r>
              <a:rPr dirty="0" sz="1200">
                <a:latin typeface="Times New Roman"/>
                <a:cs typeface="Times New Roman"/>
              </a:rPr>
              <a:t>должны </a:t>
            </a:r>
            <a:r>
              <a:rPr dirty="0" sz="1200" spc="-10">
                <a:latin typeface="Times New Roman"/>
                <a:cs typeface="Times New Roman"/>
              </a:rPr>
              <a:t>быть </a:t>
            </a:r>
            <a:r>
              <a:rPr dirty="0" sz="1200" spc="-5">
                <a:latin typeface="Times New Roman"/>
                <a:cs typeface="Times New Roman"/>
              </a:rPr>
              <a:t>предусмотрены </a:t>
            </a:r>
            <a:r>
              <a:rPr dirty="0" sz="1200">
                <a:latin typeface="Times New Roman"/>
                <a:cs typeface="Times New Roman"/>
              </a:rPr>
              <a:t>мероприятия </a:t>
            </a:r>
            <a:r>
              <a:rPr dirty="0" sz="1200" spc="-15">
                <a:latin typeface="Times New Roman"/>
                <a:cs typeface="Times New Roman"/>
              </a:rPr>
              <a:t>по  </a:t>
            </a:r>
            <a:r>
              <a:rPr dirty="0" sz="1200" spc="-5">
                <a:latin typeface="Times New Roman"/>
                <a:cs typeface="Times New Roman"/>
              </a:rPr>
              <a:t>предотвращению</a:t>
            </a:r>
            <a:r>
              <a:rPr dirty="0" sz="1200" spc="-1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выпучивания</a:t>
            </a:r>
            <a:r>
              <a:rPr dirty="0" sz="1200" spc="-9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свай</a:t>
            </a:r>
            <a:r>
              <a:rPr dirty="0" sz="1200" spc="-12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в</a:t>
            </a:r>
            <a:r>
              <a:rPr dirty="0" sz="1200" spc="-12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период</a:t>
            </a:r>
            <a:r>
              <a:rPr dirty="0" sz="1200" spc="-9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строительства.</a:t>
            </a:r>
            <a:endParaRPr sz="1200">
              <a:latin typeface="Times New Roman"/>
              <a:cs typeface="Times New Roman"/>
            </a:endParaRPr>
          </a:p>
          <a:p>
            <a:pPr marL="3175" marR="505459" indent="444500">
              <a:lnSpc>
                <a:spcPts val="1870"/>
              </a:lnSpc>
              <a:spcBef>
                <a:spcPts val="115"/>
              </a:spcBef>
            </a:pPr>
            <a:r>
              <a:rPr dirty="0" sz="1200">
                <a:latin typeface="Times New Roman"/>
                <a:cs typeface="Times New Roman"/>
              </a:rPr>
              <a:t>Ж.2 </a:t>
            </a:r>
            <a:r>
              <a:rPr dirty="0" sz="1200" spc="-10">
                <a:latin typeface="Times New Roman"/>
                <a:cs typeface="Times New Roman"/>
              </a:rPr>
              <a:t>Устойчивость </a:t>
            </a:r>
            <a:r>
              <a:rPr dirty="0" sz="1200">
                <a:latin typeface="Times New Roman"/>
                <a:cs typeface="Times New Roman"/>
              </a:rPr>
              <a:t>свайных фундаментов на действие касательных </a:t>
            </a:r>
            <a:r>
              <a:rPr dirty="0" sz="1200" spc="-10">
                <a:latin typeface="Times New Roman"/>
                <a:cs typeface="Times New Roman"/>
              </a:rPr>
              <a:t>сил </a:t>
            </a:r>
            <a:r>
              <a:rPr dirty="0" sz="1200">
                <a:latin typeface="Times New Roman"/>
                <a:cs typeface="Times New Roman"/>
              </a:rPr>
              <a:t>морозного  пучения</a:t>
            </a:r>
            <a:r>
              <a:rPr dirty="0" sz="1200" spc="-13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грунтов</a:t>
            </a:r>
            <a:r>
              <a:rPr dirty="0" sz="1200" spc="-1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надлежит</a:t>
            </a:r>
            <a:r>
              <a:rPr dirty="0" sz="1200" spc="-1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проверять</a:t>
            </a:r>
            <a:r>
              <a:rPr dirty="0" sz="1200" spc="-114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по</a:t>
            </a:r>
            <a:r>
              <a:rPr dirty="0" sz="1200" spc="-13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условию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957070">
              <a:lnSpc>
                <a:spcPct val="100000"/>
              </a:lnSpc>
              <a:tabLst>
                <a:tab pos="2371090" algn="l"/>
                <a:tab pos="2675890" algn="l"/>
                <a:tab pos="5577840" algn="l"/>
              </a:tabLst>
            </a:pPr>
            <a:r>
              <a:rPr dirty="0" sz="1200" b="1" i="1">
                <a:latin typeface="Times New Roman"/>
                <a:cs typeface="Times New Roman"/>
              </a:rPr>
              <a:t>Z</a:t>
            </a:r>
            <a:r>
              <a:rPr dirty="0" sz="1200" spc="-170" b="1" i="1">
                <a:latin typeface="Times New Roman"/>
                <a:cs typeface="Times New Roman"/>
              </a:rPr>
              <a:t> </a:t>
            </a:r>
            <a:r>
              <a:rPr dirty="0" sz="1200" b="1" i="1">
                <a:latin typeface="Times New Roman"/>
                <a:cs typeface="Times New Roman"/>
              </a:rPr>
              <a:t>^	~	F  ~ i ~ k</a:t>
            </a:r>
            <a:r>
              <a:rPr dirty="0" sz="1200" spc="85" b="1" i="1">
                <a:latin typeface="Times New Roman"/>
                <a:cs typeface="Times New Roman"/>
              </a:rPr>
              <a:t> </a:t>
            </a:r>
            <a:r>
              <a:rPr dirty="0" sz="1200" b="1" i="1">
                <a:latin typeface="Times New Roman"/>
                <a:cs typeface="Times New Roman"/>
              </a:rPr>
              <a:t>F</a:t>
            </a:r>
            <a:r>
              <a:rPr dirty="0" sz="1200" spc="-145" b="1" i="1">
                <a:latin typeface="Times New Roman"/>
                <a:cs typeface="Times New Roman"/>
              </a:rPr>
              <a:t> </a:t>
            </a:r>
            <a:r>
              <a:rPr dirty="0" sz="1200" b="1" i="1">
                <a:latin typeface="Times New Roman"/>
                <a:cs typeface="Times New Roman"/>
              </a:rPr>
              <a:t>^	</a:t>
            </a:r>
            <a:r>
              <a:rPr dirty="0" sz="1200" spc="-10">
                <a:latin typeface="Times New Roman"/>
                <a:cs typeface="Times New Roman"/>
              </a:rPr>
              <a:t>(Ж.1)</a:t>
            </a:r>
            <a:endParaRPr sz="1200">
              <a:latin typeface="Times New Roman"/>
              <a:cs typeface="Times New Roman"/>
            </a:endParaRPr>
          </a:p>
          <a:p>
            <a:pPr marR="502920" indent="448309">
              <a:lnSpc>
                <a:spcPts val="1880"/>
              </a:lnSpc>
              <a:spcBef>
                <a:spcPts val="130"/>
              </a:spcBef>
            </a:pPr>
            <a:r>
              <a:rPr dirty="0" sz="1200" spc="-15">
                <a:latin typeface="Times New Roman"/>
                <a:cs typeface="Times New Roman"/>
              </a:rPr>
              <a:t>где </a:t>
            </a:r>
            <a:r>
              <a:rPr dirty="0" sz="1200" spc="25" i="1">
                <a:latin typeface="Times New Roman"/>
                <a:cs typeface="Times New Roman"/>
              </a:rPr>
              <a:t>хт</a:t>
            </a:r>
            <a:r>
              <a:rPr dirty="0" sz="1200" spc="25">
                <a:latin typeface="Times New Roman"/>
                <a:cs typeface="Times New Roman"/>
              </a:rPr>
              <a:t>- </a:t>
            </a:r>
            <a:r>
              <a:rPr dirty="0" sz="1200">
                <a:latin typeface="Times New Roman"/>
                <a:cs typeface="Times New Roman"/>
              </a:rPr>
              <a:t>расчетная </a:t>
            </a:r>
            <a:r>
              <a:rPr dirty="0" sz="1200" spc="-5">
                <a:latin typeface="Times New Roman"/>
                <a:cs typeface="Times New Roman"/>
              </a:rPr>
              <a:t>удельная </a:t>
            </a:r>
            <a:r>
              <a:rPr dirty="0" sz="1200">
                <a:latin typeface="Times New Roman"/>
                <a:cs typeface="Times New Roman"/>
              </a:rPr>
              <a:t>касательная сила </a:t>
            </a:r>
            <a:r>
              <a:rPr dirty="0" sz="1200" spc="-5">
                <a:latin typeface="Times New Roman"/>
                <a:cs typeface="Times New Roman"/>
              </a:rPr>
              <a:t>пучения, кПа, </a:t>
            </a:r>
            <a:r>
              <a:rPr dirty="0" sz="1200">
                <a:latin typeface="Times New Roman"/>
                <a:cs typeface="Times New Roman"/>
              </a:rPr>
              <a:t>принимаемая </a:t>
            </a:r>
            <a:r>
              <a:rPr dirty="0" sz="1200" spc="-10">
                <a:latin typeface="Times New Roman"/>
                <a:cs typeface="Times New Roman"/>
              </a:rPr>
              <a:t>согласно  </a:t>
            </a:r>
            <a:r>
              <a:rPr dirty="0" sz="1200">
                <a:latin typeface="Times New Roman"/>
                <a:cs typeface="Times New Roman"/>
              </a:rPr>
              <a:t>указаниям</a:t>
            </a:r>
            <a:r>
              <a:rPr dirty="0" sz="1200" spc="-14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Ж.3;</a:t>
            </a:r>
            <a:endParaRPr sz="1200">
              <a:latin typeface="Times New Roman"/>
              <a:cs typeface="Times New Roman"/>
            </a:endParaRPr>
          </a:p>
          <a:p>
            <a:pPr marL="445770">
              <a:lnSpc>
                <a:spcPct val="100000"/>
              </a:lnSpc>
              <a:spcBef>
                <a:spcPts val="290"/>
              </a:spcBef>
            </a:pPr>
            <a:r>
              <a:rPr dirty="0" sz="1200" spc="-25" i="1">
                <a:latin typeface="Times New Roman"/>
                <a:cs typeface="Times New Roman"/>
              </a:rPr>
              <a:t>Afi </a:t>
            </a:r>
            <a:r>
              <a:rPr dirty="0" sz="1200">
                <a:latin typeface="Times New Roman"/>
                <a:cs typeface="Times New Roman"/>
              </a:rPr>
              <a:t>- </a:t>
            </a:r>
            <a:r>
              <a:rPr dirty="0" sz="1200" spc="-5">
                <a:latin typeface="Times New Roman"/>
                <a:cs typeface="Times New Roman"/>
              </a:rPr>
              <a:t>площадь </a:t>
            </a:r>
            <a:r>
              <a:rPr dirty="0" sz="1200" spc="-15">
                <a:latin typeface="Times New Roman"/>
                <a:cs typeface="Times New Roman"/>
              </a:rPr>
              <a:t>боковой </a:t>
            </a:r>
            <a:r>
              <a:rPr dirty="0" sz="1200">
                <a:latin typeface="Times New Roman"/>
                <a:cs typeface="Times New Roman"/>
              </a:rPr>
              <a:t>поверхности </a:t>
            </a:r>
            <a:r>
              <a:rPr dirty="0" sz="1200" spc="-5">
                <a:latin typeface="Times New Roman"/>
                <a:cs typeface="Times New Roman"/>
              </a:rPr>
              <a:t>смерзания </a:t>
            </a:r>
            <a:r>
              <a:rPr dirty="0" sz="1200" spc="-10">
                <a:latin typeface="Times New Roman"/>
                <a:cs typeface="Times New Roman"/>
              </a:rPr>
              <a:t>сваи </a:t>
            </a:r>
            <a:r>
              <a:rPr dirty="0" sz="1200" spc="-5">
                <a:latin typeface="Times New Roman"/>
                <a:cs typeface="Times New Roman"/>
              </a:rPr>
              <a:t>в пределах </a:t>
            </a:r>
            <a:r>
              <a:rPr dirty="0" sz="1200">
                <a:latin typeface="Times New Roman"/>
                <a:cs typeface="Times New Roman"/>
              </a:rPr>
              <a:t>расчетной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 spc="-15">
                <a:latin typeface="Times New Roman"/>
                <a:cs typeface="Times New Roman"/>
              </a:rPr>
              <a:t>глубины</a:t>
            </a:r>
            <a:endParaRPr sz="1200">
              <a:latin typeface="Times New Roman"/>
              <a:cs typeface="Times New Roman"/>
            </a:endParaRPr>
          </a:p>
          <a:p>
            <a:pPr marL="6350">
              <a:lnSpc>
                <a:spcPct val="100000"/>
              </a:lnSpc>
              <a:spcBef>
                <a:spcPts val="430"/>
              </a:spcBef>
            </a:pPr>
            <a:r>
              <a:rPr dirty="0" sz="1200" spc="-10">
                <a:latin typeface="Times New Roman"/>
                <a:cs typeface="Times New Roman"/>
              </a:rPr>
              <a:t>сезонного</a:t>
            </a:r>
            <a:r>
              <a:rPr dirty="0" sz="1200" spc="-9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промерзания-оттаивания</a:t>
            </a:r>
            <a:r>
              <a:rPr dirty="0" sz="1200" spc="-1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грунта</a:t>
            </a:r>
            <a:r>
              <a:rPr dirty="0" sz="1200" spc="-1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или</a:t>
            </a:r>
            <a:r>
              <a:rPr dirty="0" sz="1200" spc="-110">
                <a:latin typeface="Times New Roman"/>
                <a:cs typeface="Times New Roman"/>
              </a:rPr>
              <a:t> </a:t>
            </a:r>
            <a:r>
              <a:rPr dirty="0" sz="1200" spc="-15">
                <a:latin typeface="Times New Roman"/>
                <a:cs typeface="Times New Roman"/>
              </a:rPr>
              <a:t>слоя</a:t>
            </a:r>
            <a:r>
              <a:rPr dirty="0" sz="1200" spc="-114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искусственно</a:t>
            </a:r>
            <a:r>
              <a:rPr dirty="0" sz="1200" spc="-114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замороженного</a:t>
            </a:r>
            <a:r>
              <a:rPr dirty="0" sz="1200" spc="-12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грунта,</a:t>
            </a:r>
            <a:r>
              <a:rPr dirty="0" sz="1200" spc="-90">
                <a:latin typeface="Times New Roman"/>
                <a:cs typeface="Times New Roman"/>
              </a:rPr>
              <a:t> </a:t>
            </a:r>
            <a:r>
              <a:rPr dirty="0" sz="1200" spc="-80">
                <a:latin typeface="Times New Roman"/>
                <a:cs typeface="Times New Roman"/>
              </a:rPr>
              <a:t>м2;</a:t>
            </a:r>
            <a:endParaRPr sz="1200">
              <a:latin typeface="Times New Roman"/>
              <a:cs typeface="Times New Roman"/>
            </a:endParaRPr>
          </a:p>
          <a:p>
            <a:pPr algn="just" marL="3810" marR="504190" indent="450850">
              <a:lnSpc>
                <a:spcPts val="1870"/>
              </a:lnSpc>
              <a:spcBef>
                <a:spcPts val="114"/>
              </a:spcBef>
            </a:pPr>
            <a:r>
              <a:rPr dirty="0" sz="1200" i="1">
                <a:latin typeface="Times New Roman"/>
                <a:cs typeface="Times New Roman"/>
              </a:rPr>
              <a:t>F </a:t>
            </a:r>
            <a:r>
              <a:rPr dirty="0" sz="1200">
                <a:latin typeface="Times New Roman"/>
                <a:cs typeface="Times New Roman"/>
              </a:rPr>
              <a:t>- </a:t>
            </a:r>
            <a:r>
              <a:rPr dirty="0" sz="1200" spc="-5">
                <a:latin typeface="Times New Roman"/>
                <a:cs typeface="Times New Roman"/>
              </a:rPr>
              <a:t>расчетная нагрузка </a:t>
            </a:r>
            <a:r>
              <a:rPr dirty="0" sz="1200">
                <a:latin typeface="Times New Roman"/>
                <a:cs typeface="Times New Roman"/>
              </a:rPr>
              <a:t>на </a:t>
            </a:r>
            <a:r>
              <a:rPr dirty="0" sz="1200" spc="-15">
                <a:latin typeface="Times New Roman"/>
                <a:cs typeface="Times New Roman"/>
              </a:rPr>
              <a:t>сваю, кН, </a:t>
            </a:r>
            <a:r>
              <a:rPr dirty="0" sz="1200" spc="-5">
                <a:latin typeface="Times New Roman"/>
                <a:cs typeface="Times New Roman"/>
              </a:rPr>
              <a:t>принимаемая </a:t>
            </a:r>
            <a:r>
              <a:rPr dirty="0" sz="1200">
                <a:latin typeface="Times New Roman"/>
                <a:cs typeface="Times New Roman"/>
              </a:rPr>
              <a:t>с </a:t>
            </a:r>
            <a:r>
              <a:rPr dirty="0" sz="1200" spc="-10">
                <a:latin typeface="Times New Roman"/>
                <a:cs typeface="Times New Roman"/>
              </a:rPr>
              <a:t>коэффициентом 0,9 по </a:t>
            </a:r>
            <a:r>
              <a:rPr dirty="0" sz="1200" spc="-5">
                <a:latin typeface="Times New Roman"/>
                <a:cs typeface="Times New Roman"/>
              </a:rPr>
              <a:t>наиболее  </a:t>
            </a:r>
            <a:r>
              <a:rPr dirty="0" sz="1200" spc="-10">
                <a:latin typeface="Times New Roman"/>
                <a:cs typeface="Times New Roman"/>
              </a:rPr>
              <a:t>невыгодному</a:t>
            </a:r>
            <a:r>
              <a:rPr dirty="0" sz="1200" spc="-13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сочетанию</a:t>
            </a:r>
            <a:r>
              <a:rPr dirty="0" sz="1200" spc="-11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нагрузок</a:t>
            </a:r>
            <a:r>
              <a:rPr dirty="0" sz="1200" spc="-12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и</a:t>
            </a:r>
            <a:r>
              <a:rPr dirty="0" sz="1200" spc="-12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воздействий,</a:t>
            </a:r>
            <a:r>
              <a:rPr dirty="0" sz="1200" spc="-8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включая</a:t>
            </a:r>
            <a:r>
              <a:rPr dirty="0" sz="1200" spc="-114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выдергивающие</a:t>
            </a:r>
            <a:r>
              <a:rPr dirty="0" sz="1200" spc="-7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(ветровые,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крановые  </a:t>
            </a:r>
            <a:r>
              <a:rPr dirty="0" sz="1200" spc="-5">
                <a:latin typeface="Times New Roman"/>
                <a:cs typeface="Times New Roman"/>
              </a:rPr>
              <a:t>и</a:t>
            </a:r>
            <a:r>
              <a:rPr dirty="0" sz="1200" spc="-13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т.п.);</a:t>
            </a:r>
            <a:endParaRPr sz="1200">
              <a:latin typeface="Times New Roman"/>
              <a:cs typeface="Times New Roman"/>
            </a:endParaRPr>
          </a:p>
          <a:p>
            <a:pPr marL="450850">
              <a:lnSpc>
                <a:spcPct val="100000"/>
              </a:lnSpc>
              <a:spcBef>
                <a:spcPts val="295"/>
              </a:spcBef>
            </a:pPr>
            <a:r>
              <a:rPr dirty="0" sz="1200" spc="-40" i="1">
                <a:latin typeface="Times New Roman"/>
                <a:cs typeface="Times New Roman"/>
              </a:rPr>
              <a:t>Frf </a:t>
            </a:r>
            <a:r>
              <a:rPr dirty="0" sz="1200">
                <a:latin typeface="Times New Roman"/>
                <a:cs typeface="Times New Roman"/>
              </a:rPr>
              <a:t>- расчетное </a:t>
            </a:r>
            <a:r>
              <a:rPr dirty="0" sz="1200" spc="-10">
                <a:latin typeface="Times New Roman"/>
                <a:cs typeface="Times New Roman"/>
              </a:rPr>
              <a:t>значение </a:t>
            </a:r>
            <a:r>
              <a:rPr dirty="0" sz="1200" spc="-20">
                <a:latin typeface="Times New Roman"/>
                <a:cs typeface="Times New Roman"/>
              </a:rPr>
              <a:t>силы, </a:t>
            </a:r>
            <a:r>
              <a:rPr dirty="0" sz="1200" spc="-10">
                <a:latin typeface="Times New Roman"/>
                <a:cs typeface="Times New Roman"/>
              </a:rPr>
              <a:t>удерживающей сваю </a:t>
            </a:r>
            <a:r>
              <a:rPr dirty="0" sz="1200">
                <a:latin typeface="Times New Roman"/>
                <a:cs typeface="Times New Roman"/>
              </a:rPr>
              <a:t>от </a:t>
            </a:r>
            <a:r>
              <a:rPr dirty="0" sz="1200" spc="-5">
                <a:latin typeface="Times New Roman"/>
                <a:cs typeface="Times New Roman"/>
              </a:rPr>
              <a:t>выпучивания вследствие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трения</a:t>
            </a:r>
            <a:endParaRPr sz="1200">
              <a:latin typeface="Times New Roman"/>
              <a:cs typeface="Times New Roman"/>
            </a:endParaRPr>
          </a:p>
          <a:p>
            <a:pPr algn="just" marL="3810" marR="506095" indent="2540">
              <a:lnSpc>
                <a:spcPts val="1889"/>
              </a:lnSpc>
              <a:spcBef>
                <a:spcPts val="130"/>
              </a:spcBef>
            </a:pPr>
            <a:r>
              <a:rPr dirty="0" sz="1200" spc="-20">
                <a:latin typeface="Times New Roman"/>
                <a:cs typeface="Times New Roman"/>
              </a:rPr>
              <a:t>его </a:t>
            </a:r>
            <a:r>
              <a:rPr dirty="0" sz="1200" spc="-15">
                <a:latin typeface="Times New Roman"/>
                <a:cs typeface="Times New Roman"/>
              </a:rPr>
              <a:t>боковой </a:t>
            </a:r>
            <a:r>
              <a:rPr dirty="0" sz="1200">
                <a:latin typeface="Times New Roman"/>
                <a:cs typeface="Times New Roman"/>
              </a:rPr>
              <a:t>поверхности о талый </a:t>
            </a:r>
            <a:r>
              <a:rPr dirty="0" sz="1200" spc="-25">
                <a:latin typeface="Times New Roman"/>
                <a:cs typeface="Times New Roman"/>
              </a:rPr>
              <a:t>грунт, </a:t>
            </a:r>
            <a:r>
              <a:rPr dirty="0" sz="1200">
                <a:latin typeface="Times New Roman"/>
                <a:cs typeface="Times New Roman"/>
              </a:rPr>
              <a:t>лежащий </a:t>
            </a:r>
            <a:r>
              <a:rPr dirty="0" sz="1200" spc="-10">
                <a:latin typeface="Times New Roman"/>
                <a:cs typeface="Times New Roman"/>
              </a:rPr>
              <a:t>ниже </a:t>
            </a:r>
            <a:r>
              <a:rPr dirty="0" sz="1200">
                <a:latin typeface="Times New Roman"/>
                <a:cs typeface="Times New Roman"/>
              </a:rPr>
              <a:t>расчетной </a:t>
            </a:r>
            <a:r>
              <a:rPr dirty="0" sz="1200" spc="-10">
                <a:latin typeface="Times New Roman"/>
                <a:cs typeface="Times New Roman"/>
              </a:rPr>
              <a:t>глубины </a:t>
            </a:r>
            <a:r>
              <a:rPr dirty="0" sz="1200" spc="-5">
                <a:latin typeface="Times New Roman"/>
                <a:cs typeface="Times New Roman"/>
              </a:rPr>
              <a:t>промерзания, </a:t>
            </a:r>
            <a:r>
              <a:rPr dirty="0" sz="1200" spc="-15">
                <a:latin typeface="Times New Roman"/>
                <a:cs typeface="Times New Roman"/>
              </a:rPr>
              <a:t>кН,  </a:t>
            </a:r>
            <a:r>
              <a:rPr dirty="0" sz="1200" spc="-5">
                <a:latin typeface="Times New Roman"/>
                <a:cs typeface="Times New Roman"/>
              </a:rPr>
              <a:t>принимаемое</a:t>
            </a:r>
            <a:r>
              <a:rPr dirty="0" sz="1200" spc="-114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по</a:t>
            </a:r>
            <a:r>
              <a:rPr dirty="0" sz="1200" spc="-1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указаниям</a:t>
            </a:r>
            <a:r>
              <a:rPr dirty="0" sz="1200" spc="-140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Ж.4;</a:t>
            </a:r>
            <a:endParaRPr sz="1200">
              <a:latin typeface="Times New Roman"/>
              <a:cs typeface="Times New Roman"/>
            </a:endParaRPr>
          </a:p>
          <a:p>
            <a:pPr marL="463550">
              <a:lnSpc>
                <a:spcPct val="100000"/>
              </a:lnSpc>
              <a:spcBef>
                <a:spcPts val="270"/>
              </a:spcBef>
            </a:pPr>
            <a:r>
              <a:rPr dirty="0" sz="1200">
                <a:latin typeface="Times New Roman"/>
                <a:cs typeface="Times New Roman"/>
              </a:rPr>
              <a:t>у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 spc="-25" b="1" i="1">
                <a:latin typeface="Times New Roman"/>
                <a:cs typeface="Times New Roman"/>
              </a:rPr>
              <a:t>с</a:t>
            </a:r>
            <a:r>
              <a:rPr dirty="0" sz="1200" spc="-25">
                <a:latin typeface="Times New Roman"/>
                <a:cs typeface="Times New Roman"/>
              </a:rPr>
              <a:t>-</a:t>
            </a:r>
            <a:r>
              <a:rPr dirty="0" sz="1200" spc="-14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коэффициент</a:t>
            </a:r>
            <a:r>
              <a:rPr dirty="0" sz="1200" spc="-1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условий</a:t>
            </a:r>
            <a:r>
              <a:rPr dirty="0" sz="1200" spc="-12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работы,</a:t>
            </a:r>
            <a:r>
              <a:rPr dirty="0" sz="1200" spc="-9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принимаемый</a:t>
            </a:r>
            <a:r>
              <a:rPr dirty="0" sz="1200" spc="-1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равным </a:t>
            </a:r>
            <a:r>
              <a:rPr dirty="0" sz="1200" spc="-40">
                <a:latin typeface="Times New Roman"/>
                <a:cs typeface="Times New Roman"/>
              </a:rPr>
              <a:t>1,0;</a:t>
            </a:r>
            <a:endParaRPr sz="1200">
              <a:latin typeface="Times New Roman"/>
              <a:cs typeface="Times New Roman"/>
            </a:endParaRPr>
          </a:p>
          <a:p>
            <a:pPr marL="457200">
              <a:lnSpc>
                <a:spcPct val="100000"/>
              </a:lnSpc>
              <a:spcBef>
                <a:spcPts val="430"/>
              </a:spcBef>
            </a:pPr>
            <a:r>
              <a:rPr dirty="0" sz="1200" spc="-70">
                <a:latin typeface="Times New Roman"/>
                <a:cs typeface="Times New Roman"/>
              </a:rPr>
              <a:t>У</a:t>
            </a:r>
            <a:r>
              <a:rPr dirty="0" sz="1200" spc="-70" b="1" i="1">
                <a:latin typeface="Times New Roman"/>
                <a:cs typeface="Times New Roman"/>
              </a:rPr>
              <a:t>k</a:t>
            </a:r>
            <a:r>
              <a:rPr dirty="0" sz="1200" spc="-70">
                <a:latin typeface="Times New Roman"/>
                <a:cs typeface="Times New Roman"/>
              </a:rPr>
              <a:t>-</a:t>
            </a:r>
            <a:r>
              <a:rPr dirty="0" sz="1200" spc="-15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коэффициент</a:t>
            </a:r>
            <a:r>
              <a:rPr dirty="0" sz="1200" spc="-1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надежности,</a:t>
            </a:r>
            <a:r>
              <a:rPr dirty="0" sz="1200" spc="-9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принимаемый</a:t>
            </a:r>
            <a:r>
              <a:rPr dirty="0" sz="1200" spc="-1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равным </a:t>
            </a:r>
            <a:r>
              <a:rPr dirty="0" sz="1200" spc="-45">
                <a:latin typeface="Times New Roman"/>
                <a:cs typeface="Times New Roman"/>
              </a:rPr>
              <a:t>1,1.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00">
              <a:latin typeface="Times New Roman"/>
              <a:cs typeface="Times New Roman"/>
            </a:endParaRPr>
          </a:p>
          <a:p>
            <a:pPr algn="ctr" marL="748030" marR="1797685">
              <a:lnSpc>
                <a:spcPts val="1130"/>
              </a:lnSpc>
            </a:pPr>
            <a:r>
              <a:rPr dirty="0" sz="1050" spc="-30" i="1">
                <a:latin typeface="Courier New"/>
                <a:cs typeface="Courier New"/>
              </a:rPr>
              <a:t>ОАО </a:t>
            </a:r>
            <a:r>
              <a:rPr dirty="0" sz="1050" spc="-35" i="1">
                <a:latin typeface="Courier New"/>
                <a:cs typeface="Courier New"/>
              </a:rPr>
              <a:t>«Фундаментпроект» </a:t>
            </a:r>
            <a:r>
              <a:rPr dirty="0" sz="1050" spc="-55" i="1">
                <a:latin typeface="Courier New"/>
                <a:cs typeface="Courier New"/>
              </a:rPr>
              <a:t>125993, </a:t>
            </a:r>
            <a:r>
              <a:rPr dirty="0" sz="1050" spc="-75" i="1">
                <a:latin typeface="Courier New"/>
                <a:cs typeface="Courier New"/>
              </a:rPr>
              <a:t>г. </a:t>
            </a:r>
            <a:r>
              <a:rPr dirty="0" sz="1050" spc="-45" i="1">
                <a:latin typeface="Courier New"/>
                <a:cs typeface="Courier New"/>
              </a:rPr>
              <a:t>Москва, </a:t>
            </a:r>
            <a:r>
              <a:rPr dirty="0" sz="1050" spc="-35" i="1">
                <a:latin typeface="Courier New"/>
                <a:cs typeface="Courier New"/>
              </a:rPr>
              <a:t>Волоколамское  </a:t>
            </a:r>
            <a:r>
              <a:rPr dirty="0" sz="1050" spc="-45" i="1">
                <a:latin typeface="Courier New"/>
                <a:cs typeface="Courier New"/>
              </a:rPr>
              <a:t>шоссе, </a:t>
            </a:r>
            <a:r>
              <a:rPr dirty="0" sz="1050" spc="-65" i="1">
                <a:latin typeface="Courier New"/>
                <a:cs typeface="Courier New"/>
              </a:rPr>
              <a:t>д. </a:t>
            </a:r>
            <a:r>
              <a:rPr dirty="0" sz="1050" spc="-80" i="1">
                <a:latin typeface="Courier New"/>
                <a:cs typeface="Courier New"/>
              </a:rPr>
              <a:t>1, стр.</a:t>
            </a:r>
            <a:r>
              <a:rPr dirty="0" sz="1050" i="1">
                <a:latin typeface="Courier New"/>
                <a:cs typeface="Courier New"/>
              </a:rPr>
              <a:t> </a:t>
            </a:r>
            <a:r>
              <a:rPr dirty="0" sz="1050" spc="-5" i="1">
                <a:latin typeface="Courier New"/>
                <a:cs typeface="Courier New"/>
              </a:rPr>
              <a:t>1</a:t>
            </a:r>
            <a:endParaRPr sz="1050">
              <a:latin typeface="Courier New"/>
              <a:cs typeface="Courier Ne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01859" y="377853"/>
            <a:ext cx="6212472" cy="99216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0201" y="352766"/>
            <a:ext cx="6272530" cy="996569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068705" indent="353060">
              <a:lnSpc>
                <a:spcPts val="1040"/>
              </a:lnSpc>
              <a:spcBef>
                <a:spcPts val="130"/>
              </a:spcBef>
              <a:tabLst>
                <a:tab pos="6208395" algn="l"/>
              </a:tabLst>
            </a:pPr>
            <a:r>
              <a:rPr dirty="0" baseline="2777" sz="1500" spc="-7">
                <a:latin typeface="Times New Roman"/>
                <a:cs typeface="Times New Roman"/>
              </a:rPr>
              <a:t>Метод</a:t>
            </a:r>
            <a:r>
              <a:rPr dirty="0" baseline="2777" sz="1500" spc="-30">
                <a:latin typeface="Times New Roman"/>
                <a:cs typeface="Times New Roman"/>
              </a:rPr>
              <a:t>и</a:t>
            </a:r>
            <a:r>
              <a:rPr dirty="0" baseline="2777" sz="1500">
                <a:latin typeface="Times New Roman"/>
                <a:cs typeface="Times New Roman"/>
              </a:rPr>
              <a:t>ка</a:t>
            </a:r>
            <a:r>
              <a:rPr dirty="0" baseline="2777" sz="1500" spc="-89">
                <a:latin typeface="Times New Roman"/>
                <a:cs typeface="Times New Roman"/>
              </a:rPr>
              <a:t> </a:t>
            </a:r>
            <a:r>
              <a:rPr dirty="0" baseline="2777" sz="1500" spc="22">
                <a:latin typeface="Times New Roman"/>
                <a:cs typeface="Times New Roman"/>
              </a:rPr>
              <a:t>р</a:t>
            </a:r>
            <a:r>
              <a:rPr dirty="0" baseline="2777" sz="1500">
                <a:latin typeface="Times New Roman"/>
                <a:cs typeface="Times New Roman"/>
              </a:rPr>
              <a:t>а</a:t>
            </a:r>
            <a:r>
              <a:rPr dirty="0" baseline="2777" sz="1500" spc="15">
                <a:latin typeface="Times New Roman"/>
                <a:cs typeface="Times New Roman"/>
              </a:rPr>
              <a:t>с</a:t>
            </a:r>
            <a:r>
              <a:rPr dirty="0" baseline="2777" sz="1500">
                <a:latin typeface="Times New Roman"/>
                <a:cs typeface="Times New Roman"/>
              </a:rPr>
              <a:t>ч</a:t>
            </a:r>
            <a:r>
              <a:rPr dirty="0" baseline="2777" sz="1500" spc="15">
                <a:latin typeface="Times New Roman"/>
                <a:cs typeface="Times New Roman"/>
              </a:rPr>
              <a:t>е</a:t>
            </a:r>
            <a:r>
              <a:rPr dirty="0" baseline="2777" sz="1500">
                <a:latin typeface="Times New Roman"/>
                <a:cs typeface="Times New Roman"/>
              </a:rPr>
              <a:t>та</a:t>
            </a:r>
            <a:r>
              <a:rPr dirty="0" baseline="2777" sz="1500" spc="-44">
                <a:latin typeface="Times New Roman"/>
                <a:cs typeface="Times New Roman"/>
              </a:rPr>
              <a:t> </a:t>
            </a:r>
            <a:r>
              <a:rPr dirty="0" baseline="2777" sz="1500">
                <a:latin typeface="Times New Roman"/>
                <a:cs typeface="Times New Roman"/>
              </a:rPr>
              <a:t>же</a:t>
            </a:r>
            <a:r>
              <a:rPr dirty="0" baseline="2777" sz="1500" spc="-22">
                <a:latin typeface="Times New Roman"/>
                <a:cs typeface="Times New Roman"/>
              </a:rPr>
              <a:t>л</a:t>
            </a:r>
            <a:r>
              <a:rPr dirty="0" baseline="2777" sz="1500">
                <a:latin typeface="Times New Roman"/>
                <a:cs typeface="Times New Roman"/>
              </a:rPr>
              <a:t>езо</a:t>
            </a:r>
            <a:r>
              <a:rPr dirty="0" baseline="2777" sz="1500" spc="-22">
                <a:latin typeface="Times New Roman"/>
                <a:cs typeface="Times New Roman"/>
              </a:rPr>
              <a:t>б</a:t>
            </a:r>
            <a:r>
              <a:rPr dirty="0" baseline="2777" sz="1500">
                <a:latin typeface="Times New Roman"/>
                <a:cs typeface="Times New Roman"/>
              </a:rPr>
              <a:t>етонных</a:t>
            </a:r>
            <a:r>
              <a:rPr dirty="0" baseline="2777" sz="1500" spc="22">
                <a:latin typeface="Times New Roman"/>
                <a:cs typeface="Times New Roman"/>
              </a:rPr>
              <a:t> </a:t>
            </a:r>
            <a:r>
              <a:rPr dirty="0" baseline="2777" sz="1500" spc="-7">
                <a:latin typeface="Times New Roman"/>
                <a:cs typeface="Times New Roman"/>
              </a:rPr>
              <a:t>с</a:t>
            </a:r>
            <a:r>
              <a:rPr dirty="0" baseline="2777" sz="1500" spc="-37">
                <a:latin typeface="Times New Roman"/>
                <a:cs typeface="Times New Roman"/>
              </a:rPr>
              <a:t>в</a:t>
            </a:r>
            <a:r>
              <a:rPr dirty="0" baseline="2777" sz="1500" spc="-7">
                <a:latin typeface="Times New Roman"/>
                <a:cs typeface="Times New Roman"/>
              </a:rPr>
              <a:t>ай</a:t>
            </a:r>
            <a:r>
              <a:rPr dirty="0" baseline="2777" sz="1500" spc="-30">
                <a:latin typeface="Times New Roman"/>
                <a:cs typeface="Times New Roman"/>
              </a:rPr>
              <a:t> </a:t>
            </a:r>
            <a:r>
              <a:rPr dirty="0" baseline="2777" sz="1500">
                <a:latin typeface="Times New Roman"/>
                <a:cs typeface="Times New Roman"/>
              </a:rPr>
              <a:t>с </a:t>
            </a:r>
            <a:r>
              <a:rPr dirty="0" baseline="2777" sz="1500" spc="-22">
                <a:latin typeface="Times New Roman"/>
                <a:cs typeface="Times New Roman"/>
              </a:rPr>
              <a:t>обо</a:t>
            </a:r>
            <a:r>
              <a:rPr dirty="0" baseline="2777" sz="1500">
                <a:latin typeface="Times New Roman"/>
                <a:cs typeface="Times New Roman"/>
              </a:rPr>
              <a:t>л</a:t>
            </a:r>
            <a:r>
              <a:rPr dirty="0" baseline="2777" sz="1500" spc="-30">
                <a:latin typeface="Times New Roman"/>
                <a:cs typeface="Times New Roman"/>
              </a:rPr>
              <a:t>о</a:t>
            </a:r>
            <a:r>
              <a:rPr dirty="0" baseline="2777" sz="1500" spc="-22">
                <a:latin typeface="Times New Roman"/>
                <a:cs typeface="Times New Roman"/>
              </a:rPr>
              <a:t>чк</a:t>
            </a:r>
            <a:r>
              <a:rPr dirty="0" baseline="2777" sz="1500" spc="-7">
                <a:latin typeface="Times New Roman"/>
                <a:cs typeface="Times New Roman"/>
              </a:rPr>
              <a:t>ой</a:t>
            </a:r>
            <a:r>
              <a:rPr dirty="0" baseline="2777" sz="1500">
                <a:latin typeface="Times New Roman"/>
                <a:cs typeface="Times New Roman"/>
              </a:rPr>
              <a:t>	</a:t>
            </a:r>
            <a:r>
              <a:rPr dirty="0" sz="1000">
                <a:latin typeface="Times New Roman"/>
                <a:cs typeface="Times New Roman"/>
              </a:rPr>
              <a:t>5  </a:t>
            </a:r>
            <a:r>
              <a:rPr dirty="0" sz="1000" spc="-5">
                <a:latin typeface="Times New Roman"/>
                <a:cs typeface="Times New Roman"/>
              </a:rPr>
              <a:t>противопучинной ОСПТ </a:t>
            </a:r>
            <a:r>
              <a:rPr dirty="0" sz="1000">
                <a:latin typeface="Times New Roman"/>
                <a:cs typeface="Times New Roman"/>
              </a:rPr>
              <a:t>«Reline» </a:t>
            </a:r>
            <a:r>
              <a:rPr dirty="0" sz="1000" spc="-5">
                <a:latin typeface="Times New Roman"/>
                <a:cs typeface="Times New Roman"/>
              </a:rPr>
              <a:t>по </a:t>
            </a:r>
            <a:r>
              <a:rPr dirty="0" sz="1000">
                <a:latin typeface="Times New Roman"/>
                <a:cs typeface="Times New Roman"/>
              </a:rPr>
              <a:t>ТУ</a:t>
            </a:r>
            <a:r>
              <a:rPr dirty="0" sz="1000" spc="2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2247-007-75457705-2014</a:t>
            </a:r>
            <a:endParaRPr sz="1000">
              <a:latin typeface="Times New Roman"/>
              <a:cs typeface="Times New Roman"/>
            </a:endParaRPr>
          </a:p>
          <a:p>
            <a:pPr marL="1798320">
              <a:lnSpc>
                <a:spcPts val="1110"/>
              </a:lnSpc>
            </a:pPr>
            <a:r>
              <a:rPr dirty="0" sz="1000" spc="-5">
                <a:latin typeface="Times New Roman"/>
                <a:cs typeface="Times New Roman"/>
              </a:rPr>
              <a:t>на воздействие </a:t>
            </a:r>
            <a:r>
              <a:rPr dirty="0" sz="1000" spc="-10">
                <a:latin typeface="Times New Roman"/>
                <a:cs typeface="Times New Roman"/>
              </a:rPr>
              <a:t>сил </a:t>
            </a:r>
            <a:r>
              <a:rPr dirty="0" sz="1000" spc="-5">
                <a:latin typeface="Times New Roman"/>
                <a:cs typeface="Times New Roman"/>
              </a:rPr>
              <a:t>морозного</a:t>
            </a:r>
            <a:r>
              <a:rPr dirty="0" sz="1000" spc="2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пучения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algn="just" marL="71755" marR="10795" indent="444500">
              <a:lnSpc>
                <a:spcPct val="106600"/>
              </a:lnSpc>
              <a:spcBef>
                <a:spcPts val="5"/>
              </a:spcBef>
            </a:pPr>
            <a:r>
              <a:rPr dirty="0" sz="1200" spc="-5">
                <a:latin typeface="Times New Roman"/>
                <a:cs typeface="Times New Roman"/>
              </a:rPr>
              <a:t>Ж.З </a:t>
            </a:r>
            <a:r>
              <a:rPr dirty="0" sz="1200" spc="10">
                <a:latin typeface="Times New Roman"/>
                <a:cs typeface="Times New Roman"/>
              </a:rPr>
              <a:t>Расчетную </a:t>
            </a:r>
            <a:r>
              <a:rPr dirty="0" sz="1200" spc="5">
                <a:latin typeface="Times New Roman"/>
                <a:cs typeface="Times New Roman"/>
              </a:rPr>
              <a:t>удельную </a:t>
            </a:r>
            <a:r>
              <a:rPr dirty="0" sz="1200" spc="10">
                <a:latin typeface="Times New Roman"/>
                <a:cs typeface="Times New Roman"/>
              </a:rPr>
              <a:t>касательную </a:t>
            </a:r>
            <a:r>
              <a:rPr dirty="0" sz="1200" spc="5">
                <a:latin typeface="Times New Roman"/>
                <a:cs typeface="Times New Roman"/>
              </a:rPr>
              <a:t>силу морозного </a:t>
            </a:r>
            <a:r>
              <a:rPr dirty="0" sz="1200" spc="15">
                <a:latin typeface="Times New Roman"/>
                <a:cs typeface="Times New Roman"/>
              </a:rPr>
              <a:t>пучения </a:t>
            </a:r>
            <a:r>
              <a:rPr dirty="0" sz="1200" spc="-140" b="1" i="1">
                <a:latin typeface="Times New Roman"/>
                <a:cs typeface="Times New Roman"/>
              </a:rPr>
              <a:t>хт, </a:t>
            </a:r>
            <a:r>
              <a:rPr dirty="0" sz="1200" spc="5">
                <a:latin typeface="Times New Roman"/>
                <a:cs typeface="Times New Roman"/>
              </a:rPr>
              <a:t>кПа, следует  </a:t>
            </a:r>
            <a:r>
              <a:rPr dirty="0" sz="1200" spc="-10">
                <a:latin typeface="Times New Roman"/>
                <a:cs typeface="Times New Roman"/>
              </a:rPr>
              <a:t>определять, </a:t>
            </a:r>
            <a:r>
              <a:rPr dirty="0" sz="1200">
                <a:latin typeface="Times New Roman"/>
                <a:cs typeface="Times New Roman"/>
              </a:rPr>
              <a:t>как </a:t>
            </a:r>
            <a:r>
              <a:rPr dirty="0" sz="1200" spc="-5">
                <a:latin typeface="Times New Roman"/>
                <a:cs typeface="Times New Roman"/>
              </a:rPr>
              <a:t>правило, </a:t>
            </a:r>
            <a:r>
              <a:rPr dirty="0" sz="1200">
                <a:latin typeface="Times New Roman"/>
                <a:cs typeface="Times New Roman"/>
              </a:rPr>
              <a:t>опытным </a:t>
            </a:r>
            <a:r>
              <a:rPr dirty="0" sz="1200" spc="-10">
                <a:latin typeface="Times New Roman"/>
                <a:cs typeface="Times New Roman"/>
              </a:rPr>
              <a:t>путем. </a:t>
            </a:r>
            <a:r>
              <a:rPr dirty="0" sz="1200" spc="-5">
                <a:latin typeface="Times New Roman"/>
                <a:cs typeface="Times New Roman"/>
              </a:rPr>
              <a:t>При отсутствии </a:t>
            </a:r>
            <a:r>
              <a:rPr dirty="0" sz="1200">
                <a:latin typeface="Times New Roman"/>
                <a:cs typeface="Times New Roman"/>
              </a:rPr>
              <a:t>опытных </a:t>
            </a:r>
            <a:r>
              <a:rPr dirty="0" sz="1200" spc="5">
                <a:latin typeface="Times New Roman"/>
                <a:cs typeface="Times New Roman"/>
              </a:rPr>
              <a:t>данных </a:t>
            </a:r>
            <a:r>
              <a:rPr dirty="0" sz="1200">
                <a:latin typeface="Times New Roman"/>
                <a:cs typeface="Times New Roman"/>
              </a:rPr>
              <a:t>допускается  </a:t>
            </a:r>
            <a:r>
              <a:rPr dirty="0" sz="1200" spc="-5">
                <a:latin typeface="Times New Roman"/>
                <a:cs typeface="Times New Roman"/>
              </a:rPr>
              <a:t>принимать</a:t>
            </a:r>
            <a:r>
              <a:rPr dirty="0" sz="1200" spc="-14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значение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 spc="-190" b="1" i="1">
                <a:latin typeface="Times New Roman"/>
                <a:cs typeface="Times New Roman"/>
              </a:rPr>
              <a:t>%т</a:t>
            </a:r>
            <a:r>
              <a:rPr dirty="0" sz="1200" spc="-190">
                <a:latin typeface="Times New Roman"/>
                <a:cs typeface="Times New Roman"/>
              </a:rPr>
              <a:t>по</a:t>
            </a:r>
            <a:r>
              <a:rPr dirty="0" sz="1200" spc="-1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таблице</a:t>
            </a:r>
            <a:r>
              <a:rPr dirty="0" sz="1200" spc="-14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Ж.</a:t>
            </a:r>
            <a:r>
              <a:rPr dirty="0" sz="1200" spc="-110">
                <a:latin typeface="Times New Roman"/>
                <a:cs typeface="Times New Roman"/>
              </a:rPr>
              <a:t> </a:t>
            </a:r>
            <a:r>
              <a:rPr dirty="0" sz="1200" spc="25">
                <a:latin typeface="Times New Roman"/>
                <a:cs typeface="Times New Roman"/>
              </a:rPr>
              <a:t>1в</a:t>
            </a:r>
            <a:r>
              <a:rPr dirty="0" sz="1200" spc="-1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зависимости</a:t>
            </a:r>
            <a:r>
              <a:rPr dirty="0" sz="1200" spc="-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от</a:t>
            </a:r>
            <a:r>
              <a:rPr dirty="0" sz="1200" spc="-1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вида</a:t>
            </a:r>
            <a:r>
              <a:rPr dirty="0" sz="1200" spc="-14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и</a:t>
            </a:r>
            <a:r>
              <a:rPr dirty="0" sz="1200" spc="-12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характеристик</a:t>
            </a:r>
            <a:r>
              <a:rPr dirty="0" sz="1200" spc="-135">
                <a:latin typeface="Times New Roman"/>
                <a:cs typeface="Times New Roman"/>
              </a:rPr>
              <a:t> </a:t>
            </a:r>
            <a:r>
              <a:rPr dirty="0" sz="1200" spc="-15">
                <a:latin typeface="Times New Roman"/>
                <a:cs typeface="Times New Roman"/>
              </a:rPr>
              <a:t>грунта.</a:t>
            </a:r>
            <a:endParaRPr sz="1200">
              <a:latin typeface="Times New Roman"/>
              <a:cs typeface="Times New Roman"/>
            </a:endParaRPr>
          </a:p>
          <a:p>
            <a:pPr marL="60960" marR="45720" indent="441959">
              <a:lnSpc>
                <a:spcPts val="1880"/>
              </a:lnSpc>
              <a:spcBef>
                <a:spcPts val="125"/>
              </a:spcBef>
            </a:pPr>
            <a:r>
              <a:rPr dirty="0" sz="1200" spc="-5">
                <a:latin typeface="Times New Roman"/>
                <a:cs typeface="Times New Roman"/>
              </a:rPr>
              <a:t>Ж.4 Расчетное </a:t>
            </a:r>
            <a:r>
              <a:rPr dirty="0" sz="1200" spc="-10">
                <a:latin typeface="Times New Roman"/>
                <a:cs typeface="Times New Roman"/>
              </a:rPr>
              <a:t>значение </a:t>
            </a:r>
            <a:r>
              <a:rPr dirty="0" sz="1200">
                <a:latin typeface="Times New Roman"/>
                <a:cs typeface="Times New Roman"/>
              </a:rPr>
              <a:t>силы </a:t>
            </a:r>
            <a:r>
              <a:rPr dirty="0" sz="1200" b="1" i="1">
                <a:latin typeface="Times New Roman"/>
                <a:cs typeface="Times New Roman"/>
              </a:rPr>
              <a:t>Fф </a:t>
            </a:r>
            <a:r>
              <a:rPr dirty="0" sz="1200" spc="-15">
                <a:latin typeface="Times New Roman"/>
                <a:cs typeface="Times New Roman"/>
              </a:rPr>
              <a:t>кН, </a:t>
            </a:r>
            <a:r>
              <a:rPr dirty="0" sz="1200" spc="-10">
                <a:latin typeface="Times New Roman"/>
                <a:cs typeface="Times New Roman"/>
              </a:rPr>
              <a:t>удерживающей сваи </a:t>
            </a:r>
            <a:r>
              <a:rPr dirty="0" sz="1200">
                <a:latin typeface="Times New Roman"/>
                <a:cs typeface="Times New Roman"/>
              </a:rPr>
              <a:t>от </a:t>
            </a:r>
            <a:r>
              <a:rPr dirty="0" sz="1200" spc="-5">
                <a:latin typeface="Times New Roman"/>
                <a:cs typeface="Times New Roman"/>
              </a:rPr>
              <a:t>выпучивания, </a:t>
            </a:r>
            <a:r>
              <a:rPr dirty="0" sz="1200" spc="-10">
                <a:latin typeface="Times New Roman"/>
                <a:cs typeface="Times New Roman"/>
              </a:rPr>
              <a:t>следует  </a:t>
            </a:r>
            <a:r>
              <a:rPr dirty="0" sz="1200" spc="-5">
                <a:latin typeface="Times New Roman"/>
                <a:cs typeface="Times New Roman"/>
              </a:rPr>
              <a:t>определять </a:t>
            </a:r>
            <a:r>
              <a:rPr dirty="0" sz="1200" spc="-10">
                <a:latin typeface="Times New Roman"/>
                <a:cs typeface="Times New Roman"/>
              </a:rPr>
              <a:t>по</a:t>
            </a:r>
            <a:r>
              <a:rPr dirty="0" sz="1200" spc="-19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формуле</a:t>
            </a:r>
            <a:endParaRPr sz="1200">
              <a:latin typeface="Times New Roman"/>
              <a:cs typeface="Times New Roman"/>
            </a:endParaRPr>
          </a:p>
          <a:p>
            <a:pPr algn="ctr" marR="351155">
              <a:lnSpc>
                <a:spcPts val="525"/>
              </a:lnSpc>
            </a:pPr>
            <a:r>
              <a:rPr dirty="0" sz="800" i="1">
                <a:latin typeface="Arial"/>
                <a:cs typeface="Arial"/>
              </a:rPr>
              <a:t>п</a:t>
            </a:r>
            <a:endParaRPr sz="800">
              <a:latin typeface="Arial"/>
              <a:cs typeface="Arial"/>
            </a:endParaRPr>
          </a:p>
          <a:p>
            <a:pPr marL="2577465">
              <a:lnSpc>
                <a:spcPts val="1320"/>
              </a:lnSpc>
              <a:spcBef>
                <a:spcPts val="660"/>
              </a:spcBef>
              <a:tabLst>
                <a:tab pos="5542915" algn="l"/>
              </a:tabLst>
            </a:pPr>
            <a:r>
              <a:rPr dirty="0" sz="1200" b="1" i="1">
                <a:latin typeface="Times New Roman"/>
                <a:cs typeface="Times New Roman"/>
              </a:rPr>
              <a:t>= </a:t>
            </a:r>
            <a:r>
              <a:rPr dirty="0" sz="1200" spc="-5" b="1" i="1">
                <a:latin typeface="Times New Roman"/>
                <a:cs typeface="Times New Roman"/>
              </a:rPr>
              <a:t>u </a:t>
            </a:r>
            <a:r>
              <a:rPr dirty="0" sz="1200" b="1" i="1">
                <a:latin typeface="Times New Roman"/>
                <a:cs typeface="Times New Roman"/>
              </a:rPr>
              <a:t>^  j</a:t>
            </a:r>
            <a:r>
              <a:rPr dirty="0" sz="1200" spc="240" b="1" i="1">
                <a:latin typeface="Times New Roman"/>
                <a:cs typeface="Times New Roman"/>
              </a:rPr>
              <a:t> </a:t>
            </a:r>
            <a:r>
              <a:rPr dirty="0" sz="1200" b="1" i="1">
                <a:latin typeface="Times New Roman"/>
                <a:cs typeface="Times New Roman"/>
              </a:rPr>
              <a:t>f</a:t>
            </a:r>
            <a:r>
              <a:rPr dirty="0" sz="1200" spc="65" b="1" i="1">
                <a:latin typeface="Times New Roman"/>
                <a:cs typeface="Times New Roman"/>
              </a:rPr>
              <a:t> </a:t>
            </a:r>
            <a:r>
              <a:rPr dirty="0" sz="1200" b="1" i="1">
                <a:latin typeface="Times New Roman"/>
                <a:cs typeface="Times New Roman"/>
              </a:rPr>
              <a:t>A	</a:t>
            </a:r>
            <a:r>
              <a:rPr dirty="0" sz="1200" spc="-20">
                <a:latin typeface="Times New Roman"/>
                <a:cs typeface="Times New Roman"/>
              </a:rPr>
              <a:t>(Ж.2)</a:t>
            </a:r>
            <a:endParaRPr sz="1200">
              <a:latin typeface="Times New Roman"/>
              <a:cs typeface="Times New Roman"/>
            </a:endParaRPr>
          </a:p>
          <a:p>
            <a:pPr algn="ctr" marR="360680">
              <a:lnSpc>
                <a:spcPts val="1320"/>
              </a:lnSpc>
            </a:pPr>
            <a:r>
              <a:rPr dirty="0" sz="1200" spc="-5">
                <a:latin typeface="Times New Roman"/>
                <a:cs typeface="Times New Roman"/>
              </a:rPr>
              <a:t>Ы</a:t>
            </a:r>
            <a:endParaRPr sz="1200">
              <a:latin typeface="Times New Roman"/>
              <a:cs typeface="Times New Roman"/>
            </a:endParaRPr>
          </a:p>
          <a:p>
            <a:pPr marL="501650">
              <a:lnSpc>
                <a:spcPct val="100000"/>
              </a:lnSpc>
              <a:spcBef>
                <a:spcPts val="210"/>
              </a:spcBef>
            </a:pPr>
            <a:r>
              <a:rPr dirty="0" sz="1200" spc="-15">
                <a:latin typeface="Times New Roman"/>
                <a:cs typeface="Times New Roman"/>
              </a:rPr>
              <a:t>где </a:t>
            </a:r>
            <a:r>
              <a:rPr dirty="0" sz="1200" i="1">
                <a:latin typeface="Times New Roman"/>
                <a:cs typeface="Times New Roman"/>
              </a:rPr>
              <a:t>и </a:t>
            </a:r>
            <a:r>
              <a:rPr dirty="0" sz="1200">
                <a:latin typeface="Times New Roman"/>
                <a:cs typeface="Times New Roman"/>
              </a:rPr>
              <a:t>- </a:t>
            </a:r>
            <a:r>
              <a:rPr dirty="0" sz="1200" spc="-5">
                <a:latin typeface="Times New Roman"/>
                <a:cs typeface="Times New Roman"/>
              </a:rPr>
              <a:t>периметр </a:t>
            </a:r>
            <a:r>
              <a:rPr dirty="0" sz="1200" spc="-10">
                <a:latin typeface="Times New Roman"/>
                <a:cs typeface="Times New Roman"/>
              </a:rPr>
              <a:t>сечения </a:t>
            </a:r>
            <a:r>
              <a:rPr dirty="0" sz="1200">
                <a:latin typeface="Times New Roman"/>
                <a:cs typeface="Times New Roman"/>
              </a:rPr>
              <a:t>поверхности </a:t>
            </a:r>
            <a:r>
              <a:rPr dirty="0" sz="1200" spc="-15">
                <a:latin typeface="Times New Roman"/>
                <a:cs typeface="Times New Roman"/>
              </a:rPr>
              <a:t>сдвига, м, </a:t>
            </a:r>
            <a:r>
              <a:rPr dirty="0" sz="1200" spc="-5">
                <a:latin typeface="Times New Roman"/>
                <a:cs typeface="Times New Roman"/>
              </a:rPr>
              <a:t>принимаемый </a:t>
            </a:r>
            <a:r>
              <a:rPr dirty="0" sz="1200">
                <a:latin typeface="Times New Roman"/>
                <a:cs typeface="Times New Roman"/>
              </a:rPr>
              <a:t>равным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периметру</a:t>
            </a:r>
            <a:endParaRPr sz="1200">
              <a:latin typeface="Times New Roman"/>
              <a:cs typeface="Times New Roman"/>
            </a:endParaRPr>
          </a:p>
          <a:p>
            <a:pPr marL="59690">
              <a:lnSpc>
                <a:spcPct val="100000"/>
              </a:lnSpc>
              <a:spcBef>
                <a:spcPts val="430"/>
              </a:spcBef>
            </a:pPr>
            <a:r>
              <a:rPr dirty="0" sz="1200" spc="-5">
                <a:latin typeface="Times New Roman"/>
                <a:cs typeface="Times New Roman"/>
              </a:rPr>
              <a:t>сечения</a:t>
            </a:r>
            <a:r>
              <a:rPr dirty="0" sz="1200" spc="-12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сваи;</a:t>
            </a:r>
            <a:endParaRPr sz="1200">
              <a:latin typeface="Times New Roman"/>
              <a:cs typeface="Times New Roman"/>
            </a:endParaRPr>
          </a:p>
          <a:p>
            <a:pPr marL="59690" marR="52705" indent="441959">
              <a:lnSpc>
                <a:spcPct val="129900"/>
              </a:lnSpc>
              <a:spcBef>
                <a:spcPts val="10"/>
              </a:spcBef>
            </a:pPr>
            <a:r>
              <a:rPr dirty="0" sz="1200" spc="-25" b="1" i="1">
                <a:latin typeface="Times New Roman"/>
                <a:cs typeface="Times New Roman"/>
              </a:rPr>
              <a:t>hi </a:t>
            </a:r>
            <a:r>
              <a:rPr dirty="0" sz="1200">
                <a:latin typeface="Times New Roman"/>
                <a:cs typeface="Times New Roman"/>
              </a:rPr>
              <a:t>- толщина </a:t>
            </a:r>
            <a:r>
              <a:rPr dirty="0" sz="1200" spc="-50">
                <a:latin typeface="Times New Roman"/>
                <a:cs typeface="Times New Roman"/>
              </a:rPr>
              <a:t>г-го </a:t>
            </a:r>
            <a:r>
              <a:rPr dirty="0" sz="1200" spc="-5">
                <a:latin typeface="Times New Roman"/>
                <a:cs typeface="Times New Roman"/>
              </a:rPr>
              <a:t>слоя талого </a:t>
            </a:r>
            <a:r>
              <a:rPr dirty="0" sz="1200" spc="-10">
                <a:latin typeface="Times New Roman"/>
                <a:cs typeface="Times New Roman"/>
              </a:rPr>
              <a:t>грунта, </a:t>
            </a:r>
            <a:r>
              <a:rPr dirty="0" sz="1200" spc="-5">
                <a:latin typeface="Times New Roman"/>
                <a:cs typeface="Times New Roman"/>
              </a:rPr>
              <a:t>расположенного </a:t>
            </a:r>
            <a:r>
              <a:rPr dirty="0" sz="1200" spc="-10">
                <a:latin typeface="Times New Roman"/>
                <a:cs typeface="Times New Roman"/>
              </a:rPr>
              <a:t>ниже подошвы слоя промерзания-  оттаивания,</a:t>
            </a:r>
            <a:r>
              <a:rPr dirty="0" sz="1200" spc="-80">
                <a:latin typeface="Times New Roman"/>
                <a:cs typeface="Times New Roman"/>
              </a:rPr>
              <a:t> </a:t>
            </a:r>
            <a:r>
              <a:rPr dirty="0" sz="1200" spc="-30">
                <a:latin typeface="Times New Roman"/>
                <a:cs typeface="Times New Roman"/>
              </a:rPr>
              <a:t>м;</a:t>
            </a:r>
            <a:endParaRPr sz="1200">
              <a:latin typeface="Times New Roman"/>
              <a:cs typeface="Times New Roman"/>
            </a:endParaRPr>
          </a:p>
          <a:p>
            <a:pPr marL="57150" marR="52705" indent="417830">
              <a:lnSpc>
                <a:spcPct val="129900"/>
              </a:lnSpc>
            </a:pPr>
            <a:r>
              <a:rPr dirty="0" sz="1200" i="1">
                <a:latin typeface="Times New Roman"/>
                <a:cs typeface="Times New Roman"/>
              </a:rPr>
              <a:t>f </a:t>
            </a:r>
            <a:r>
              <a:rPr dirty="0" sz="1200">
                <a:latin typeface="Times New Roman"/>
                <a:cs typeface="Times New Roman"/>
              </a:rPr>
              <a:t>- расчетное </a:t>
            </a:r>
            <a:r>
              <a:rPr dirty="0" sz="1200" spc="-5">
                <a:latin typeface="Times New Roman"/>
                <a:cs typeface="Times New Roman"/>
              </a:rPr>
              <a:t>сопротивление </a:t>
            </a:r>
            <a:r>
              <a:rPr dirty="0" sz="1200" spc="-50">
                <a:latin typeface="Times New Roman"/>
                <a:cs typeface="Times New Roman"/>
              </a:rPr>
              <a:t>г-го </a:t>
            </a:r>
            <a:r>
              <a:rPr dirty="0" sz="1200" spc="-5">
                <a:latin typeface="Times New Roman"/>
                <a:cs typeface="Times New Roman"/>
              </a:rPr>
              <a:t>слоя талого </a:t>
            </a:r>
            <a:r>
              <a:rPr dirty="0" sz="1200">
                <a:latin typeface="Times New Roman"/>
                <a:cs typeface="Times New Roman"/>
              </a:rPr>
              <a:t>грунта </a:t>
            </a:r>
            <a:r>
              <a:rPr dirty="0" sz="1200" spc="-5">
                <a:latin typeface="Times New Roman"/>
                <a:cs typeface="Times New Roman"/>
              </a:rPr>
              <a:t>сдвигу </a:t>
            </a:r>
            <a:r>
              <a:rPr dirty="0" sz="1200" spc="-10">
                <a:latin typeface="Times New Roman"/>
                <a:cs typeface="Times New Roman"/>
              </a:rPr>
              <a:t>по </a:t>
            </a:r>
            <a:r>
              <a:rPr dirty="0" sz="1200">
                <a:latin typeface="Times New Roman"/>
                <a:cs typeface="Times New Roman"/>
              </a:rPr>
              <a:t>поверхности </a:t>
            </a:r>
            <a:r>
              <a:rPr dirty="0" sz="1200" spc="-15">
                <a:latin typeface="Times New Roman"/>
                <a:cs typeface="Times New Roman"/>
              </a:rPr>
              <a:t>сваи, кПа,  </a:t>
            </a:r>
            <a:r>
              <a:rPr dirty="0" sz="1200" spc="-5">
                <a:latin typeface="Times New Roman"/>
                <a:cs typeface="Times New Roman"/>
              </a:rPr>
              <a:t>принимаемое</a:t>
            </a:r>
            <a:r>
              <a:rPr dirty="0" sz="1200" spc="-11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по</a:t>
            </a:r>
            <a:r>
              <a:rPr dirty="0" sz="1200" spc="-14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таблице</a:t>
            </a:r>
            <a:r>
              <a:rPr dirty="0" sz="1200" spc="-9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7.3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СП</a:t>
            </a:r>
            <a:r>
              <a:rPr dirty="0" sz="1200" spc="-145">
                <a:latin typeface="Times New Roman"/>
                <a:cs typeface="Times New Roman"/>
              </a:rPr>
              <a:t> </a:t>
            </a:r>
            <a:r>
              <a:rPr dirty="0" sz="1200" spc="-15">
                <a:latin typeface="Times New Roman"/>
                <a:cs typeface="Times New Roman"/>
              </a:rPr>
              <a:t>24.13330.2011.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505459">
              <a:lnSpc>
                <a:spcPct val="100000"/>
              </a:lnSpc>
              <a:spcBef>
                <a:spcPts val="785"/>
              </a:spcBef>
            </a:pPr>
            <a:r>
              <a:rPr dirty="0" sz="1200" spc="-10">
                <a:latin typeface="Times New Roman"/>
                <a:cs typeface="Times New Roman"/>
              </a:rPr>
              <a:t>Таблица</a:t>
            </a:r>
            <a:r>
              <a:rPr dirty="0" sz="1200" spc="-175">
                <a:latin typeface="Times New Roman"/>
                <a:cs typeface="Times New Roman"/>
              </a:rPr>
              <a:t> </a:t>
            </a:r>
            <a:r>
              <a:rPr dirty="0" sz="1200" spc="-40">
                <a:latin typeface="Times New Roman"/>
                <a:cs typeface="Times New Roman"/>
              </a:rPr>
              <a:t>Ж.1</a:t>
            </a:r>
            <a:endParaRPr sz="1200">
              <a:latin typeface="Times New Roman"/>
              <a:cs typeface="Times New Roman"/>
            </a:endParaRPr>
          </a:p>
          <a:p>
            <a:pPr algn="ctr" marL="4620260" marR="227329">
              <a:lnSpc>
                <a:spcPts val="1360"/>
              </a:lnSpc>
              <a:spcBef>
                <a:spcPts val="620"/>
              </a:spcBef>
            </a:pPr>
            <a:r>
              <a:rPr dirty="0" sz="1200" spc="-5">
                <a:latin typeface="Times New Roman"/>
                <a:cs typeface="Times New Roman"/>
              </a:rPr>
              <a:t>Значения </a:t>
            </a:r>
            <a:r>
              <a:rPr dirty="0" sz="1200" spc="-105">
                <a:latin typeface="Times New Roman"/>
                <a:cs typeface="Times New Roman"/>
              </a:rPr>
              <a:t>х/й, </a:t>
            </a:r>
            <a:r>
              <a:rPr dirty="0" sz="1200" spc="-20">
                <a:latin typeface="Times New Roman"/>
                <a:cs typeface="Times New Roman"/>
              </a:rPr>
              <a:t>кПа, </a:t>
            </a:r>
            <a:r>
              <a:rPr dirty="0" sz="1200" spc="-10">
                <a:latin typeface="Times New Roman"/>
                <a:cs typeface="Times New Roman"/>
              </a:rPr>
              <a:t>при  </a:t>
            </a:r>
            <a:r>
              <a:rPr dirty="0" sz="1200" spc="-5">
                <a:latin typeface="Times New Roman"/>
                <a:cs typeface="Times New Roman"/>
              </a:rPr>
              <a:t>глубине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сезонного</a:t>
            </a:r>
            <a:endParaRPr sz="1200">
              <a:latin typeface="Times New Roman"/>
              <a:cs typeface="Times New Roman"/>
            </a:endParaRPr>
          </a:p>
          <a:p>
            <a:pPr marL="1261110">
              <a:lnSpc>
                <a:spcPts val="1320"/>
              </a:lnSpc>
              <a:tabLst>
                <a:tab pos="4488815" algn="l"/>
              </a:tabLst>
            </a:pPr>
            <a:r>
              <a:rPr dirty="0" sz="1200" spc="-10">
                <a:latin typeface="Times New Roman"/>
                <a:cs typeface="Times New Roman"/>
              </a:rPr>
              <a:t>Грунты </a:t>
            </a:r>
            <a:r>
              <a:rPr dirty="0" sz="1200" spc="-5">
                <a:latin typeface="Times New Roman"/>
                <a:cs typeface="Times New Roman"/>
              </a:rPr>
              <a:t>и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их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характеристики	</a:t>
            </a:r>
            <a:r>
              <a:rPr dirty="0" sz="1200" spc="-5">
                <a:latin typeface="Times New Roman"/>
                <a:cs typeface="Times New Roman"/>
              </a:rPr>
              <a:t>промерзания </a:t>
            </a:r>
            <a:r>
              <a:rPr dirty="0" sz="1200">
                <a:latin typeface="Times New Roman"/>
                <a:cs typeface="Times New Roman"/>
              </a:rPr>
              <a:t>-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оттаивания</a:t>
            </a:r>
            <a:endParaRPr sz="1200">
              <a:latin typeface="Times New Roman"/>
              <a:cs typeface="Times New Roman"/>
            </a:endParaRPr>
          </a:p>
          <a:p>
            <a:pPr marL="5166360">
              <a:lnSpc>
                <a:spcPts val="1405"/>
              </a:lnSpc>
            </a:pPr>
            <a:r>
              <a:rPr dirty="0" sz="1200" spc="-85" b="1" i="1">
                <a:latin typeface="Times New Roman"/>
                <a:cs typeface="Times New Roman"/>
              </a:rPr>
              <a:t>dth,</a:t>
            </a:r>
            <a:r>
              <a:rPr dirty="0" sz="1200" spc="-60" b="1" i="1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м</a:t>
            </a:r>
            <a:endParaRPr sz="1200">
              <a:latin typeface="Times New Roman"/>
              <a:cs typeface="Times New Roman"/>
            </a:endParaRPr>
          </a:p>
          <a:p>
            <a:pPr marL="4483100">
              <a:lnSpc>
                <a:spcPts val="1405"/>
              </a:lnSpc>
              <a:tabLst>
                <a:tab pos="5061585" algn="l"/>
                <a:tab pos="5451475" algn="l"/>
              </a:tabLst>
            </a:pPr>
            <a:r>
              <a:rPr dirty="0" sz="1200" spc="-10">
                <a:latin typeface="Times New Roman"/>
                <a:cs typeface="Times New Roman"/>
              </a:rPr>
              <a:t>До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 spc="-50">
                <a:latin typeface="Times New Roman"/>
                <a:cs typeface="Times New Roman"/>
              </a:rPr>
              <a:t>1,5	</a:t>
            </a:r>
            <a:r>
              <a:rPr dirty="0" sz="1200" spc="-20">
                <a:latin typeface="Times New Roman"/>
                <a:cs typeface="Times New Roman"/>
              </a:rPr>
              <a:t>2,5	</a:t>
            </a:r>
            <a:r>
              <a:rPr dirty="0" sz="1200" spc="-15">
                <a:latin typeface="Times New Roman"/>
                <a:cs typeface="Times New Roman"/>
              </a:rPr>
              <a:t>3,0 </a:t>
            </a:r>
            <a:r>
              <a:rPr dirty="0" sz="1200" spc="-5">
                <a:latin typeface="Times New Roman"/>
                <a:cs typeface="Times New Roman"/>
              </a:rPr>
              <a:t>и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более</a:t>
            </a:r>
            <a:endParaRPr sz="1200">
              <a:latin typeface="Times New Roman"/>
              <a:cs typeface="Times New Roman"/>
            </a:endParaRPr>
          </a:p>
          <a:p>
            <a:pPr marL="6350" marR="386715" indent="2540">
              <a:lnSpc>
                <a:spcPts val="1340"/>
              </a:lnSpc>
              <a:spcBef>
                <a:spcPts val="130"/>
              </a:spcBef>
              <a:tabLst>
                <a:tab pos="4586605" algn="l"/>
                <a:tab pos="5083175" algn="l"/>
                <a:tab pos="5728970" algn="l"/>
              </a:tabLst>
            </a:pPr>
            <a:r>
              <a:rPr dirty="0" sz="1200" spc="-25">
                <a:latin typeface="Times New Roman"/>
                <a:cs typeface="Times New Roman"/>
              </a:rPr>
              <a:t>С</a:t>
            </a:r>
            <a:r>
              <a:rPr dirty="0" sz="1200" spc="-15">
                <a:latin typeface="Times New Roman"/>
                <a:cs typeface="Times New Roman"/>
              </a:rPr>
              <a:t>у</a:t>
            </a:r>
            <a:r>
              <a:rPr dirty="0" sz="1200" spc="-20">
                <a:latin typeface="Times New Roman"/>
                <a:cs typeface="Times New Roman"/>
              </a:rPr>
              <a:t>п</a:t>
            </a:r>
            <a:r>
              <a:rPr dirty="0" sz="1200" spc="-15">
                <a:latin typeface="Times New Roman"/>
                <a:cs typeface="Times New Roman"/>
              </a:rPr>
              <a:t>е</a:t>
            </a:r>
            <a:r>
              <a:rPr dirty="0" sz="1200" spc="-5">
                <a:latin typeface="Times New Roman"/>
                <a:cs typeface="Times New Roman"/>
              </a:rPr>
              <a:t>с</a:t>
            </a:r>
            <a:r>
              <a:rPr dirty="0" sz="1200" spc="-35">
                <a:latin typeface="Times New Roman"/>
                <a:cs typeface="Times New Roman"/>
              </a:rPr>
              <a:t>и</a:t>
            </a:r>
            <a:r>
              <a:rPr dirty="0" sz="1200">
                <a:latin typeface="Times New Roman"/>
                <a:cs typeface="Times New Roman"/>
              </a:rPr>
              <a:t>, </a:t>
            </a:r>
            <a:r>
              <a:rPr dirty="0" sz="1200" spc="1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с</a:t>
            </a:r>
            <a:r>
              <a:rPr dirty="0" sz="1200" spc="-20">
                <a:latin typeface="Times New Roman"/>
                <a:cs typeface="Times New Roman"/>
              </a:rPr>
              <a:t>у</a:t>
            </a:r>
            <a:r>
              <a:rPr dirty="0" sz="1200" spc="-5">
                <a:latin typeface="Times New Roman"/>
                <a:cs typeface="Times New Roman"/>
              </a:rPr>
              <a:t>г</a:t>
            </a:r>
            <a:r>
              <a:rPr dirty="0" sz="1200" spc="-20">
                <a:latin typeface="Times New Roman"/>
                <a:cs typeface="Times New Roman"/>
              </a:rPr>
              <a:t>л</a:t>
            </a:r>
            <a:r>
              <a:rPr dirty="0" sz="1200" spc="-5">
                <a:latin typeface="Times New Roman"/>
                <a:cs typeface="Times New Roman"/>
              </a:rPr>
              <a:t>ин</a:t>
            </a:r>
            <a:r>
              <a:rPr dirty="0" sz="1200" spc="-25">
                <a:latin typeface="Times New Roman"/>
                <a:cs typeface="Times New Roman"/>
              </a:rPr>
              <a:t>к</a:t>
            </a:r>
            <a:r>
              <a:rPr dirty="0" sz="1200" spc="-5">
                <a:latin typeface="Times New Roman"/>
                <a:cs typeface="Times New Roman"/>
              </a:rPr>
              <a:t>и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9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и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г</a:t>
            </a:r>
            <a:r>
              <a:rPr dirty="0" sz="1200" spc="-20">
                <a:latin typeface="Times New Roman"/>
                <a:cs typeface="Times New Roman"/>
              </a:rPr>
              <a:t>л</a:t>
            </a:r>
            <a:r>
              <a:rPr dirty="0" sz="1200" spc="-5">
                <a:latin typeface="Times New Roman"/>
                <a:cs typeface="Times New Roman"/>
              </a:rPr>
              <a:t>и</a:t>
            </a:r>
            <a:r>
              <a:rPr dirty="0" sz="1200" spc="-25">
                <a:latin typeface="Times New Roman"/>
                <a:cs typeface="Times New Roman"/>
              </a:rPr>
              <a:t>н</a:t>
            </a:r>
            <a:r>
              <a:rPr dirty="0" sz="1200">
                <a:latin typeface="Times New Roman"/>
                <a:cs typeface="Times New Roman"/>
              </a:rPr>
              <a:t>ы 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п</a:t>
            </a:r>
            <a:r>
              <a:rPr dirty="0" sz="1200" spc="-10">
                <a:latin typeface="Times New Roman"/>
                <a:cs typeface="Times New Roman"/>
              </a:rPr>
              <a:t>р</a:t>
            </a:r>
            <a:r>
              <a:rPr dirty="0" sz="1200" spc="-5">
                <a:latin typeface="Times New Roman"/>
                <a:cs typeface="Times New Roman"/>
              </a:rPr>
              <a:t>и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п</a:t>
            </a:r>
            <a:r>
              <a:rPr dirty="0" sz="1200">
                <a:latin typeface="Times New Roman"/>
                <a:cs typeface="Times New Roman"/>
              </a:rPr>
              <a:t>ок</a:t>
            </a:r>
            <a:r>
              <a:rPr dirty="0" sz="1200" spc="-15">
                <a:latin typeface="Times New Roman"/>
                <a:cs typeface="Times New Roman"/>
              </a:rPr>
              <a:t>а</a:t>
            </a:r>
            <a:r>
              <a:rPr dirty="0" sz="1200">
                <a:latin typeface="Times New Roman"/>
                <a:cs typeface="Times New Roman"/>
              </a:rPr>
              <a:t>з</a:t>
            </a:r>
            <a:r>
              <a:rPr dirty="0" sz="1200" spc="-15">
                <a:latin typeface="Times New Roman"/>
                <a:cs typeface="Times New Roman"/>
              </a:rPr>
              <a:t>а</a:t>
            </a:r>
            <a:r>
              <a:rPr dirty="0" sz="1200">
                <a:latin typeface="Times New Roman"/>
                <a:cs typeface="Times New Roman"/>
              </a:rPr>
              <a:t>т</a:t>
            </a:r>
            <a:r>
              <a:rPr dirty="0" sz="1200" spc="-15">
                <a:latin typeface="Times New Roman"/>
                <a:cs typeface="Times New Roman"/>
              </a:rPr>
              <a:t>е</a:t>
            </a:r>
            <a:r>
              <a:rPr dirty="0" sz="1200">
                <a:latin typeface="Times New Roman"/>
                <a:cs typeface="Times New Roman"/>
              </a:rPr>
              <a:t>ле </a:t>
            </a:r>
            <a:r>
              <a:rPr dirty="0" sz="1200" spc="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тек</a:t>
            </a:r>
            <a:r>
              <a:rPr dirty="0" sz="1200" spc="-10">
                <a:latin typeface="Times New Roman"/>
                <a:cs typeface="Times New Roman"/>
              </a:rPr>
              <a:t>у</a:t>
            </a:r>
            <a:r>
              <a:rPr dirty="0" sz="1200">
                <a:latin typeface="Times New Roman"/>
                <a:cs typeface="Times New Roman"/>
              </a:rPr>
              <a:t>ч</a:t>
            </a:r>
            <a:r>
              <a:rPr dirty="0" sz="1200" spc="-15">
                <a:latin typeface="Times New Roman"/>
                <a:cs typeface="Times New Roman"/>
              </a:rPr>
              <a:t>е</a:t>
            </a:r>
            <a:r>
              <a:rPr dirty="0" sz="1200" spc="-5">
                <a:latin typeface="Times New Roman"/>
                <a:cs typeface="Times New Roman"/>
              </a:rPr>
              <a:t>сти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 spc="-35" b="1" i="1">
                <a:latin typeface="Times New Roman"/>
                <a:cs typeface="Times New Roman"/>
              </a:rPr>
              <a:t>I</a:t>
            </a:r>
            <a:r>
              <a:rPr dirty="0" sz="1200" spc="-5" b="1" i="1">
                <a:latin typeface="Times New Roman"/>
                <a:cs typeface="Times New Roman"/>
              </a:rPr>
              <a:t>I</a:t>
            </a:r>
            <a:r>
              <a:rPr dirty="0" sz="1200" b="1" i="1">
                <a:latin typeface="Times New Roman"/>
                <a:cs typeface="Times New Roman"/>
              </a:rPr>
              <a:t> </a:t>
            </a:r>
            <a:r>
              <a:rPr dirty="0" sz="1200" spc="70" b="1" i="1">
                <a:latin typeface="Times New Roman"/>
                <a:cs typeface="Times New Roman"/>
              </a:rPr>
              <a:t> </a:t>
            </a:r>
            <a:r>
              <a:rPr dirty="0" sz="1200" b="1" i="1">
                <a:latin typeface="Times New Roman"/>
                <a:cs typeface="Times New Roman"/>
              </a:rPr>
              <a:t>&gt; </a:t>
            </a:r>
            <a:r>
              <a:rPr dirty="0" sz="1200" spc="85" b="1" i="1">
                <a:latin typeface="Times New Roman"/>
                <a:cs typeface="Times New Roman"/>
              </a:rPr>
              <a:t> </a:t>
            </a:r>
            <a:r>
              <a:rPr dirty="0" sz="1200" spc="-35">
                <a:latin typeface="Times New Roman"/>
                <a:cs typeface="Times New Roman"/>
              </a:rPr>
              <a:t>0</a:t>
            </a:r>
            <a:r>
              <a:rPr dirty="0" sz="1200" spc="-20">
                <a:latin typeface="Times New Roman"/>
                <a:cs typeface="Times New Roman"/>
              </a:rPr>
              <a:t>,</a:t>
            </a:r>
            <a:r>
              <a:rPr dirty="0" sz="1200" spc="-30">
                <a:latin typeface="Times New Roman"/>
                <a:cs typeface="Times New Roman"/>
              </a:rPr>
              <a:t>5</a:t>
            </a:r>
            <a:r>
              <a:rPr dirty="0" sz="1200">
                <a:latin typeface="Times New Roman"/>
                <a:cs typeface="Times New Roman"/>
              </a:rPr>
              <a:t>,	</a:t>
            </a:r>
            <a:r>
              <a:rPr dirty="0" sz="1200" spc="-60">
                <a:latin typeface="Times New Roman"/>
                <a:cs typeface="Times New Roman"/>
              </a:rPr>
              <a:t>11</a:t>
            </a:r>
            <a:r>
              <a:rPr dirty="0" sz="1200">
                <a:latin typeface="Times New Roman"/>
                <a:cs typeface="Times New Roman"/>
              </a:rPr>
              <a:t>0	</a:t>
            </a:r>
            <a:r>
              <a:rPr dirty="0" sz="1200" spc="-40">
                <a:latin typeface="Times New Roman"/>
                <a:cs typeface="Times New Roman"/>
              </a:rPr>
              <a:t>9</a:t>
            </a:r>
            <a:r>
              <a:rPr dirty="0" sz="1200">
                <a:latin typeface="Times New Roman"/>
                <a:cs typeface="Times New Roman"/>
              </a:rPr>
              <a:t>0	</a:t>
            </a:r>
            <a:r>
              <a:rPr dirty="0" sz="1200" spc="-35">
                <a:latin typeface="Times New Roman"/>
                <a:cs typeface="Times New Roman"/>
              </a:rPr>
              <a:t>7</a:t>
            </a:r>
            <a:r>
              <a:rPr dirty="0" sz="1200">
                <a:latin typeface="Times New Roman"/>
                <a:cs typeface="Times New Roman"/>
              </a:rPr>
              <a:t>0  </a:t>
            </a:r>
            <a:r>
              <a:rPr dirty="0" sz="1200" spc="-10">
                <a:latin typeface="Times New Roman"/>
                <a:cs typeface="Times New Roman"/>
              </a:rPr>
              <a:t>крупнообломочные </a:t>
            </a:r>
            <a:r>
              <a:rPr dirty="0" sz="1200" spc="-5">
                <a:latin typeface="Times New Roman"/>
                <a:cs typeface="Times New Roman"/>
              </a:rPr>
              <a:t>грунты </a:t>
            </a:r>
            <a:r>
              <a:rPr dirty="0" sz="1200">
                <a:latin typeface="Times New Roman"/>
                <a:cs typeface="Times New Roman"/>
              </a:rPr>
              <a:t>с </a:t>
            </a:r>
            <a:r>
              <a:rPr dirty="0" sz="1200" spc="-5">
                <a:latin typeface="Times New Roman"/>
                <a:cs typeface="Times New Roman"/>
              </a:rPr>
              <a:t>глинистым </a:t>
            </a:r>
            <a:r>
              <a:rPr dirty="0" sz="1200" spc="-10">
                <a:latin typeface="Times New Roman"/>
                <a:cs typeface="Times New Roman"/>
              </a:rPr>
              <a:t>заполнителем,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пески</a:t>
            </a:r>
            <a:endParaRPr sz="1200">
              <a:latin typeface="Times New Roman"/>
              <a:cs typeface="Times New Roman"/>
            </a:endParaRPr>
          </a:p>
          <a:p>
            <a:pPr marL="6350">
              <a:lnSpc>
                <a:spcPts val="1315"/>
              </a:lnSpc>
            </a:pPr>
            <a:r>
              <a:rPr dirty="0" sz="1200" spc="-10">
                <a:latin typeface="Times New Roman"/>
                <a:cs typeface="Times New Roman"/>
              </a:rPr>
              <a:t>мелкие </a:t>
            </a:r>
            <a:r>
              <a:rPr dirty="0" sz="1200" spc="-5">
                <a:latin typeface="Times New Roman"/>
                <a:cs typeface="Times New Roman"/>
              </a:rPr>
              <a:t>и </a:t>
            </a:r>
            <a:r>
              <a:rPr dirty="0" sz="1200" spc="-10">
                <a:latin typeface="Times New Roman"/>
                <a:cs typeface="Times New Roman"/>
              </a:rPr>
              <a:t>пылеватые  </a:t>
            </a:r>
            <a:r>
              <a:rPr dirty="0" sz="1200" spc="-5">
                <a:latin typeface="Times New Roman"/>
                <a:cs typeface="Times New Roman"/>
              </a:rPr>
              <a:t>при показателе </a:t>
            </a:r>
            <a:r>
              <a:rPr dirty="0" sz="1200" spc="-10">
                <a:latin typeface="Times New Roman"/>
                <a:cs typeface="Times New Roman"/>
              </a:rPr>
              <a:t>дисперсности </a:t>
            </a:r>
            <a:r>
              <a:rPr dirty="0" sz="1200" spc="-5" b="1" i="1">
                <a:latin typeface="Times New Roman"/>
                <a:cs typeface="Times New Roman"/>
              </a:rPr>
              <a:t>D  </a:t>
            </a:r>
            <a:r>
              <a:rPr dirty="0" sz="1200" b="1" i="1">
                <a:latin typeface="Times New Roman"/>
                <a:cs typeface="Times New Roman"/>
              </a:rPr>
              <a:t>&gt; </a:t>
            </a:r>
            <a:r>
              <a:rPr dirty="0" sz="1200">
                <a:latin typeface="Times New Roman"/>
                <a:cs typeface="Times New Roman"/>
              </a:rPr>
              <a:t>5 </a:t>
            </a:r>
            <a:r>
              <a:rPr dirty="0" sz="1200" spc="-5">
                <a:latin typeface="Times New Roman"/>
                <a:cs typeface="Times New Roman"/>
              </a:rPr>
              <a:t>и</a:t>
            </a:r>
            <a:r>
              <a:rPr dirty="0" sz="1200" spc="-8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степени</a:t>
            </a:r>
            <a:endParaRPr sz="1200">
              <a:latin typeface="Times New Roman"/>
              <a:cs typeface="Times New Roman"/>
            </a:endParaRPr>
          </a:p>
          <a:p>
            <a:pPr marL="6350">
              <a:lnSpc>
                <a:spcPts val="1415"/>
              </a:lnSpc>
            </a:pPr>
            <a:r>
              <a:rPr dirty="0" sz="1200" spc="-10">
                <a:latin typeface="Times New Roman"/>
                <a:cs typeface="Times New Roman"/>
              </a:rPr>
              <a:t>влажности </a:t>
            </a:r>
            <a:r>
              <a:rPr dirty="0" sz="1200" spc="-40" b="1" i="1">
                <a:latin typeface="Times New Roman"/>
                <a:cs typeface="Times New Roman"/>
              </a:rPr>
              <a:t>Sr </a:t>
            </a:r>
            <a:r>
              <a:rPr dirty="0" sz="1200" b="1" i="1">
                <a:latin typeface="Times New Roman"/>
                <a:cs typeface="Times New Roman"/>
              </a:rPr>
              <a:t>&gt;</a:t>
            </a:r>
            <a:r>
              <a:rPr dirty="0" sz="1200" spc="-150" b="1" i="1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0,95</a:t>
            </a:r>
            <a:endParaRPr sz="1200">
              <a:latin typeface="Times New Roman"/>
              <a:cs typeface="Times New Roman"/>
            </a:endParaRPr>
          </a:p>
          <a:p>
            <a:pPr marL="6350" marR="389890" indent="2540">
              <a:lnSpc>
                <a:spcPts val="1350"/>
              </a:lnSpc>
              <a:spcBef>
                <a:spcPts val="190"/>
              </a:spcBef>
              <a:tabLst>
                <a:tab pos="4613275" algn="l"/>
                <a:tab pos="5083175" algn="l"/>
                <a:tab pos="5728970" algn="l"/>
              </a:tabLst>
            </a:pPr>
            <a:r>
              <a:rPr dirty="0" sz="1200" spc="-25">
                <a:latin typeface="Times New Roman"/>
                <a:cs typeface="Times New Roman"/>
              </a:rPr>
              <a:t>С</a:t>
            </a:r>
            <a:r>
              <a:rPr dirty="0" sz="1200" spc="-15">
                <a:latin typeface="Times New Roman"/>
                <a:cs typeface="Times New Roman"/>
              </a:rPr>
              <a:t>у</a:t>
            </a:r>
            <a:r>
              <a:rPr dirty="0" sz="1200" spc="-20">
                <a:latin typeface="Times New Roman"/>
                <a:cs typeface="Times New Roman"/>
              </a:rPr>
              <a:t>п</a:t>
            </a:r>
            <a:r>
              <a:rPr dirty="0" sz="1200" spc="-15">
                <a:latin typeface="Times New Roman"/>
                <a:cs typeface="Times New Roman"/>
              </a:rPr>
              <a:t>е</a:t>
            </a:r>
            <a:r>
              <a:rPr dirty="0" sz="1200" spc="-5">
                <a:latin typeface="Times New Roman"/>
                <a:cs typeface="Times New Roman"/>
              </a:rPr>
              <a:t>с</a:t>
            </a:r>
            <a:r>
              <a:rPr dirty="0" sz="1200" spc="-35">
                <a:latin typeface="Times New Roman"/>
                <a:cs typeface="Times New Roman"/>
              </a:rPr>
              <a:t>и</a:t>
            </a:r>
            <a:r>
              <a:rPr dirty="0" sz="1200">
                <a:latin typeface="Times New Roman"/>
                <a:cs typeface="Times New Roman"/>
              </a:rPr>
              <a:t>, </a:t>
            </a:r>
            <a:r>
              <a:rPr dirty="0" sz="1200" spc="-1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с</a:t>
            </a:r>
            <a:r>
              <a:rPr dirty="0" sz="1200" spc="-20">
                <a:latin typeface="Times New Roman"/>
                <a:cs typeface="Times New Roman"/>
              </a:rPr>
              <a:t>у</a:t>
            </a:r>
            <a:r>
              <a:rPr dirty="0" sz="1200" spc="-5">
                <a:latin typeface="Times New Roman"/>
                <a:cs typeface="Times New Roman"/>
              </a:rPr>
              <a:t>г</a:t>
            </a:r>
            <a:r>
              <a:rPr dirty="0" sz="1200" spc="-20">
                <a:latin typeface="Times New Roman"/>
                <a:cs typeface="Times New Roman"/>
              </a:rPr>
              <a:t>л</a:t>
            </a:r>
            <a:r>
              <a:rPr dirty="0" sz="1200" spc="-5">
                <a:latin typeface="Times New Roman"/>
                <a:cs typeface="Times New Roman"/>
              </a:rPr>
              <a:t>ин</a:t>
            </a:r>
            <a:r>
              <a:rPr dirty="0" sz="1200" spc="-25">
                <a:latin typeface="Times New Roman"/>
                <a:cs typeface="Times New Roman"/>
              </a:rPr>
              <a:t>к</a:t>
            </a:r>
            <a:r>
              <a:rPr dirty="0" sz="1200" spc="-5">
                <a:latin typeface="Times New Roman"/>
                <a:cs typeface="Times New Roman"/>
              </a:rPr>
              <a:t>и</a:t>
            </a:r>
            <a:r>
              <a:rPr dirty="0" sz="1200" spc="9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и</a:t>
            </a:r>
            <a:r>
              <a:rPr dirty="0" sz="1200" spc="90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г</a:t>
            </a:r>
            <a:r>
              <a:rPr dirty="0" sz="1200" spc="-5">
                <a:latin typeface="Times New Roman"/>
                <a:cs typeface="Times New Roman"/>
              </a:rPr>
              <a:t>ли</a:t>
            </a:r>
            <a:r>
              <a:rPr dirty="0" sz="1200" spc="-20">
                <a:latin typeface="Times New Roman"/>
                <a:cs typeface="Times New Roman"/>
              </a:rPr>
              <a:t>н</a:t>
            </a:r>
            <a:r>
              <a:rPr dirty="0" sz="1200">
                <a:latin typeface="Times New Roman"/>
                <a:cs typeface="Times New Roman"/>
              </a:rPr>
              <a:t>ы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п</a:t>
            </a:r>
            <a:r>
              <a:rPr dirty="0" sz="1200" spc="-5">
                <a:latin typeface="Times New Roman"/>
                <a:cs typeface="Times New Roman"/>
              </a:rPr>
              <a:t>ри</a:t>
            </a:r>
            <a:r>
              <a:rPr dirty="0" sz="1200" spc="10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0</a:t>
            </a:r>
            <a:r>
              <a:rPr dirty="0" sz="1200" spc="-15">
                <a:latin typeface="Times New Roman"/>
                <a:cs typeface="Times New Roman"/>
              </a:rPr>
              <a:t>,</a:t>
            </a:r>
            <a:r>
              <a:rPr dirty="0" sz="1200" spc="-30">
                <a:latin typeface="Times New Roman"/>
                <a:cs typeface="Times New Roman"/>
              </a:rPr>
              <a:t>2</a:t>
            </a:r>
            <a:r>
              <a:rPr dirty="0" sz="1200">
                <a:latin typeface="Times New Roman"/>
                <a:cs typeface="Times New Roman"/>
              </a:rPr>
              <a:t>5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&lt;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 spc="-30" b="1" i="1">
                <a:latin typeface="Times New Roman"/>
                <a:cs typeface="Times New Roman"/>
              </a:rPr>
              <a:t>I</a:t>
            </a:r>
            <a:r>
              <a:rPr dirty="0" sz="1200" spc="-5" b="1" i="1">
                <a:latin typeface="Times New Roman"/>
                <a:cs typeface="Times New Roman"/>
              </a:rPr>
              <a:t>I</a:t>
            </a:r>
            <a:r>
              <a:rPr dirty="0" sz="1200" spc="80" b="1" i="1">
                <a:latin typeface="Times New Roman"/>
                <a:cs typeface="Times New Roman"/>
              </a:rPr>
              <a:t> </a:t>
            </a:r>
            <a:r>
              <a:rPr dirty="0" sz="1200" b="1" i="1">
                <a:latin typeface="Times New Roman"/>
                <a:cs typeface="Times New Roman"/>
              </a:rPr>
              <a:t>&lt;</a:t>
            </a:r>
            <a:r>
              <a:rPr dirty="0" sz="1200" spc="95" b="1" i="1">
                <a:latin typeface="Times New Roman"/>
                <a:cs typeface="Times New Roman"/>
              </a:rPr>
              <a:t> </a:t>
            </a:r>
            <a:r>
              <a:rPr dirty="0" sz="1200" spc="-30">
                <a:latin typeface="Times New Roman"/>
                <a:cs typeface="Times New Roman"/>
              </a:rPr>
              <a:t>0</a:t>
            </a:r>
            <a:r>
              <a:rPr dirty="0" sz="1200">
                <a:latin typeface="Times New Roman"/>
                <a:cs typeface="Times New Roman"/>
              </a:rPr>
              <a:t>,</a:t>
            </a:r>
            <a:r>
              <a:rPr dirty="0" sz="1200" spc="-35">
                <a:latin typeface="Times New Roman"/>
                <a:cs typeface="Times New Roman"/>
              </a:rPr>
              <a:t>5</a:t>
            </a:r>
            <a:r>
              <a:rPr dirty="0" sz="1200">
                <a:latin typeface="Times New Roman"/>
                <a:cs typeface="Times New Roman"/>
              </a:rPr>
              <a:t>,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кр</a:t>
            </a:r>
            <a:r>
              <a:rPr dirty="0" sz="1200" spc="-15">
                <a:latin typeface="Times New Roman"/>
                <a:cs typeface="Times New Roman"/>
              </a:rPr>
              <a:t>у</a:t>
            </a:r>
            <a:r>
              <a:rPr dirty="0" sz="1200" spc="-5">
                <a:latin typeface="Times New Roman"/>
                <a:cs typeface="Times New Roman"/>
              </a:rPr>
              <a:t>п</a:t>
            </a:r>
            <a:r>
              <a:rPr dirty="0" sz="1200" spc="-25">
                <a:latin typeface="Times New Roman"/>
                <a:cs typeface="Times New Roman"/>
              </a:rPr>
              <a:t>н</a:t>
            </a:r>
            <a:r>
              <a:rPr dirty="0" sz="1200">
                <a:latin typeface="Times New Roman"/>
                <a:cs typeface="Times New Roman"/>
              </a:rPr>
              <a:t>о</a:t>
            </a:r>
            <a:r>
              <a:rPr dirty="0" sz="1200" spc="-20">
                <a:latin typeface="Times New Roman"/>
                <a:cs typeface="Times New Roman"/>
              </a:rPr>
              <a:t>о</a:t>
            </a:r>
            <a:r>
              <a:rPr dirty="0" sz="1200">
                <a:latin typeface="Times New Roman"/>
                <a:cs typeface="Times New Roman"/>
              </a:rPr>
              <a:t>б</a:t>
            </a:r>
            <a:r>
              <a:rPr dirty="0" sz="1200" spc="-25">
                <a:latin typeface="Times New Roman"/>
                <a:cs typeface="Times New Roman"/>
              </a:rPr>
              <a:t>л</a:t>
            </a:r>
            <a:r>
              <a:rPr dirty="0" sz="1200">
                <a:latin typeface="Times New Roman"/>
                <a:cs typeface="Times New Roman"/>
              </a:rPr>
              <a:t>о</a:t>
            </a:r>
            <a:r>
              <a:rPr dirty="0" sz="1200" spc="-20">
                <a:latin typeface="Times New Roman"/>
                <a:cs typeface="Times New Roman"/>
              </a:rPr>
              <a:t>м</a:t>
            </a:r>
            <a:r>
              <a:rPr dirty="0" sz="1200" spc="-10">
                <a:latin typeface="Times New Roman"/>
                <a:cs typeface="Times New Roman"/>
              </a:rPr>
              <a:t>о</a:t>
            </a:r>
            <a:r>
              <a:rPr dirty="0" sz="1200" spc="-5">
                <a:latin typeface="Times New Roman"/>
                <a:cs typeface="Times New Roman"/>
              </a:rPr>
              <a:t>ч</a:t>
            </a:r>
            <a:r>
              <a:rPr dirty="0" sz="1200" spc="-30">
                <a:latin typeface="Times New Roman"/>
                <a:cs typeface="Times New Roman"/>
              </a:rPr>
              <a:t>н</a:t>
            </a:r>
            <a:r>
              <a:rPr dirty="0" sz="1200">
                <a:latin typeface="Times New Roman"/>
                <a:cs typeface="Times New Roman"/>
              </a:rPr>
              <a:t>ые	</a:t>
            </a:r>
            <a:r>
              <a:rPr dirty="0" baseline="4629" sz="1800" spc="-82">
                <a:latin typeface="Times New Roman"/>
                <a:cs typeface="Times New Roman"/>
              </a:rPr>
              <a:t>9</a:t>
            </a:r>
            <a:r>
              <a:rPr dirty="0" baseline="4629" sz="1800">
                <a:latin typeface="Times New Roman"/>
                <a:cs typeface="Times New Roman"/>
              </a:rPr>
              <a:t>0	</a:t>
            </a:r>
            <a:r>
              <a:rPr dirty="0" baseline="4629" sz="1800" spc="-60">
                <a:latin typeface="Times New Roman"/>
                <a:cs typeface="Times New Roman"/>
              </a:rPr>
              <a:t>7</a:t>
            </a:r>
            <a:r>
              <a:rPr dirty="0" baseline="4629" sz="1800">
                <a:latin typeface="Times New Roman"/>
                <a:cs typeface="Times New Roman"/>
              </a:rPr>
              <a:t>0	</a:t>
            </a:r>
            <a:r>
              <a:rPr dirty="0" baseline="4629" sz="1800" spc="-89">
                <a:latin typeface="Times New Roman"/>
                <a:cs typeface="Times New Roman"/>
              </a:rPr>
              <a:t>5</a:t>
            </a:r>
            <a:r>
              <a:rPr dirty="0" baseline="4629" sz="1800">
                <a:latin typeface="Times New Roman"/>
                <a:cs typeface="Times New Roman"/>
              </a:rPr>
              <a:t>5  </a:t>
            </a:r>
            <a:r>
              <a:rPr dirty="0" sz="1200" spc="-10">
                <a:latin typeface="Times New Roman"/>
                <a:cs typeface="Times New Roman"/>
              </a:rPr>
              <a:t>грунты </a:t>
            </a:r>
            <a:r>
              <a:rPr dirty="0" sz="1200">
                <a:latin typeface="Times New Roman"/>
                <a:cs typeface="Times New Roman"/>
              </a:rPr>
              <a:t>с </a:t>
            </a:r>
            <a:r>
              <a:rPr dirty="0" sz="1200" spc="-10">
                <a:latin typeface="Times New Roman"/>
                <a:cs typeface="Times New Roman"/>
              </a:rPr>
              <a:t>глинистым заполнителем, </a:t>
            </a:r>
            <a:r>
              <a:rPr dirty="0" sz="1200" spc="-5">
                <a:latin typeface="Times New Roman"/>
                <a:cs typeface="Times New Roman"/>
              </a:rPr>
              <a:t>пески мелкие и </a:t>
            </a:r>
            <a:r>
              <a:rPr dirty="0" sz="1200" spc="-10">
                <a:latin typeface="Times New Roman"/>
                <a:cs typeface="Times New Roman"/>
              </a:rPr>
              <a:t>пылеватые</a:t>
            </a:r>
            <a:r>
              <a:rPr dirty="0" sz="1200" spc="105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при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r>
              <a:rPr dirty="0" sz="1200" spc="-5" b="1" i="1">
                <a:latin typeface="Times New Roman"/>
                <a:cs typeface="Times New Roman"/>
              </a:rPr>
              <a:t>D </a:t>
            </a:r>
            <a:r>
              <a:rPr dirty="0" sz="1200" b="1" i="1">
                <a:latin typeface="Times New Roman"/>
                <a:cs typeface="Times New Roman"/>
              </a:rPr>
              <a:t>&gt; </a:t>
            </a:r>
            <a:r>
              <a:rPr dirty="0" sz="1200">
                <a:latin typeface="Times New Roman"/>
                <a:cs typeface="Times New Roman"/>
              </a:rPr>
              <a:t>1 </a:t>
            </a:r>
            <a:r>
              <a:rPr dirty="0" sz="1200" spc="-5">
                <a:latin typeface="Times New Roman"/>
                <a:cs typeface="Times New Roman"/>
              </a:rPr>
              <a:t>и </a:t>
            </a:r>
            <a:r>
              <a:rPr dirty="0" sz="1200" spc="-10">
                <a:latin typeface="Times New Roman"/>
                <a:cs typeface="Times New Roman"/>
              </a:rPr>
              <a:t>степени влажности </a:t>
            </a:r>
            <a:r>
              <a:rPr dirty="0" sz="1200" spc="-20">
                <a:latin typeface="Times New Roman"/>
                <a:cs typeface="Times New Roman"/>
              </a:rPr>
              <a:t>0,8 </a:t>
            </a:r>
            <a:r>
              <a:rPr dirty="0" sz="1200" b="1" i="1">
                <a:latin typeface="Times New Roman"/>
                <a:cs typeface="Times New Roman"/>
              </a:rPr>
              <a:t>&lt; </a:t>
            </a:r>
            <a:r>
              <a:rPr dirty="0" sz="1200" spc="80" b="1" i="1">
                <a:latin typeface="Times New Roman"/>
                <a:cs typeface="Times New Roman"/>
              </a:rPr>
              <a:t>Sr&lt;</a:t>
            </a:r>
            <a:r>
              <a:rPr dirty="0" sz="1200" spc="-150" b="1" i="1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0,95</a:t>
            </a:r>
            <a:endParaRPr sz="1200">
              <a:latin typeface="Times New Roman"/>
              <a:cs typeface="Times New Roman"/>
            </a:endParaRPr>
          </a:p>
          <a:p>
            <a:pPr marL="6350" marR="388620" indent="2540">
              <a:lnSpc>
                <a:spcPts val="1340"/>
              </a:lnSpc>
              <a:spcBef>
                <a:spcPts val="204"/>
              </a:spcBef>
              <a:tabLst>
                <a:tab pos="4610735" algn="l"/>
                <a:tab pos="5085715" algn="l"/>
                <a:tab pos="5725795" algn="l"/>
              </a:tabLst>
            </a:pPr>
            <a:r>
              <a:rPr dirty="0" sz="1200" spc="-25">
                <a:latin typeface="Times New Roman"/>
                <a:cs typeface="Times New Roman"/>
              </a:rPr>
              <a:t>С</a:t>
            </a:r>
            <a:r>
              <a:rPr dirty="0" sz="1200" spc="-15">
                <a:latin typeface="Times New Roman"/>
                <a:cs typeface="Times New Roman"/>
              </a:rPr>
              <a:t>у</a:t>
            </a:r>
            <a:r>
              <a:rPr dirty="0" sz="1200" spc="-20">
                <a:latin typeface="Times New Roman"/>
                <a:cs typeface="Times New Roman"/>
              </a:rPr>
              <a:t>п</a:t>
            </a:r>
            <a:r>
              <a:rPr dirty="0" sz="1200" spc="-15">
                <a:latin typeface="Times New Roman"/>
                <a:cs typeface="Times New Roman"/>
              </a:rPr>
              <a:t>е</a:t>
            </a:r>
            <a:r>
              <a:rPr dirty="0" sz="1200" spc="-5">
                <a:latin typeface="Times New Roman"/>
                <a:cs typeface="Times New Roman"/>
              </a:rPr>
              <a:t>с</a:t>
            </a:r>
            <a:r>
              <a:rPr dirty="0" sz="1200" spc="-35">
                <a:latin typeface="Times New Roman"/>
                <a:cs typeface="Times New Roman"/>
              </a:rPr>
              <a:t>и</a:t>
            </a:r>
            <a:r>
              <a:rPr dirty="0" sz="1200">
                <a:latin typeface="Times New Roman"/>
                <a:cs typeface="Times New Roman"/>
              </a:rPr>
              <a:t>,  </a:t>
            </a:r>
            <a:r>
              <a:rPr dirty="0" sz="1200" spc="-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с</a:t>
            </a:r>
            <a:r>
              <a:rPr dirty="0" sz="1200" spc="-20">
                <a:latin typeface="Times New Roman"/>
                <a:cs typeface="Times New Roman"/>
              </a:rPr>
              <a:t>у</a:t>
            </a:r>
            <a:r>
              <a:rPr dirty="0" sz="1200" spc="-5">
                <a:latin typeface="Times New Roman"/>
                <a:cs typeface="Times New Roman"/>
              </a:rPr>
              <a:t>г</a:t>
            </a:r>
            <a:r>
              <a:rPr dirty="0" sz="1200" spc="-20">
                <a:latin typeface="Times New Roman"/>
                <a:cs typeface="Times New Roman"/>
              </a:rPr>
              <a:t>л</a:t>
            </a:r>
            <a:r>
              <a:rPr dirty="0" sz="1200" spc="-5">
                <a:latin typeface="Times New Roman"/>
                <a:cs typeface="Times New Roman"/>
              </a:rPr>
              <a:t>ин</a:t>
            </a:r>
            <a:r>
              <a:rPr dirty="0" sz="1200" spc="-25">
                <a:latin typeface="Times New Roman"/>
                <a:cs typeface="Times New Roman"/>
              </a:rPr>
              <a:t>к</a:t>
            </a:r>
            <a:r>
              <a:rPr dirty="0" sz="1200" spc="-5">
                <a:latin typeface="Times New Roman"/>
                <a:cs typeface="Times New Roman"/>
              </a:rPr>
              <a:t>и</a:t>
            </a:r>
            <a:r>
              <a:rPr dirty="0" sz="1200">
                <a:latin typeface="Times New Roman"/>
                <a:cs typeface="Times New Roman"/>
              </a:rPr>
              <a:t>  </a:t>
            </a:r>
            <a:r>
              <a:rPr dirty="0" sz="1200" spc="-1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и</a:t>
            </a:r>
            <a:r>
              <a:rPr dirty="0" sz="1200">
                <a:latin typeface="Times New Roman"/>
                <a:cs typeface="Times New Roman"/>
              </a:rPr>
              <a:t>  </a:t>
            </a:r>
            <a:r>
              <a:rPr dirty="0" sz="1200" spc="-130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г</a:t>
            </a:r>
            <a:r>
              <a:rPr dirty="0" sz="1200" spc="-5">
                <a:latin typeface="Times New Roman"/>
                <a:cs typeface="Times New Roman"/>
              </a:rPr>
              <a:t>ли</a:t>
            </a:r>
            <a:r>
              <a:rPr dirty="0" sz="1200" spc="-20">
                <a:latin typeface="Times New Roman"/>
                <a:cs typeface="Times New Roman"/>
              </a:rPr>
              <a:t>н</a:t>
            </a:r>
            <a:r>
              <a:rPr dirty="0" sz="1200">
                <a:latin typeface="Times New Roman"/>
                <a:cs typeface="Times New Roman"/>
              </a:rPr>
              <a:t>ы  </a:t>
            </a:r>
            <a:r>
              <a:rPr dirty="0" sz="1200" spc="-12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п</a:t>
            </a:r>
            <a:r>
              <a:rPr dirty="0" sz="1200" spc="-10">
                <a:latin typeface="Times New Roman"/>
                <a:cs typeface="Times New Roman"/>
              </a:rPr>
              <a:t>р</a:t>
            </a:r>
            <a:r>
              <a:rPr dirty="0" sz="1200" spc="-5">
                <a:latin typeface="Times New Roman"/>
                <a:cs typeface="Times New Roman"/>
              </a:rPr>
              <a:t>и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 spc="-35" b="1" i="1">
                <a:latin typeface="Times New Roman"/>
                <a:cs typeface="Times New Roman"/>
              </a:rPr>
              <a:t>I</a:t>
            </a:r>
            <a:r>
              <a:rPr dirty="0" sz="1200" spc="-5" b="1" i="1">
                <a:latin typeface="Times New Roman"/>
                <a:cs typeface="Times New Roman"/>
              </a:rPr>
              <a:t>I</a:t>
            </a:r>
            <a:r>
              <a:rPr dirty="0" sz="1200" b="1" i="1">
                <a:latin typeface="Times New Roman"/>
                <a:cs typeface="Times New Roman"/>
              </a:rPr>
              <a:t>  </a:t>
            </a:r>
            <a:r>
              <a:rPr dirty="0" sz="1200" spc="-135" b="1" i="1">
                <a:latin typeface="Times New Roman"/>
                <a:cs typeface="Times New Roman"/>
              </a:rPr>
              <a:t> </a:t>
            </a:r>
            <a:r>
              <a:rPr dirty="0" sz="1200" b="1" i="1">
                <a:latin typeface="Times New Roman"/>
                <a:cs typeface="Times New Roman"/>
              </a:rPr>
              <a:t>&lt;  </a:t>
            </a:r>
            <a:r>
              <a:rPr dirty="0" sz="1200" spc="-145" b="1" i="1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0</a:t>
            </a:r>
            <a:r>
              <a:rPr dirty="0" sz="1200" spc="-15">
                <a:latin typeface="Times New Roman"/>
                <a:cs typeface="Times New Roman"/>
              </a:rPr>
              <a:t>,2</a:t>
            </a:r>
            <a:r>
              <a:rPr dirty="0" sz="1200" spc="-20">
                <a:latin typeface="Times New Roman"/>
                <a:cs typeface="Times New Roman"/>
              </a:rPr>
              <a:t>5</a:t>
            </a:r>
            <a:r>
              <a:rPr dirty="0" sz="1200">
                <a:latin typeface="Times New Roman"/>
                <a:cs typeface="Times New Roman"/>
              </a:rPr>
              <a:t>,  </a:t>
            </a:r>
            <a:r>
              <a:rPr dirty="0" sz="1200" spc="-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кр</a:t>
            </a:r>
            <a:r>
              <a:rPr dirty="0" sz="1200" spc="-15">
                <a:latin typeface="Times New Roman"/>
                <a:cs typeface="Times New Roman"/>
              </a:rPr>
              <a:t>у</a:t>
            </a:r>
            <a:r>
              <a:rPr dirty="0" sz="1200" spc="-5">
                <a:latin typeface="Times New Roman"/>
                <a:cs typeface="Times New Roman"/>
              </a:rPr>
              <a:t>п</a:t>
            </a:r>
            <a:r>
              <a:rPr dirty="0" sz="1200" spc="-25">
                <a:latin typeface="Times New Roman"/>
                <a:cs typeface="Times New Roman"/>
              </a:rPr>
              <a:t>н</a:t>
            </a:r>
            <a:r>
              <a:rPr dirty="0" sz="1200">
                <a:latin typeface="Times New Roman"/>
                <a:cs typeface="Times New Roman"/>
              </a:rPr>
              <a:t>о</a:t>
            </a:r>
            <a:r>
              <a:rPr dirty="0" sz="1200" spc="-20">
                <a:latin typeface="Times New Roman"/>
                <a:cs typeface="Times New Roman"/>
              </a:rPr>
              <a:t>о</a:t>
            </a:r>
            <a:r>
              <a:rPr dirty="0" sz="1200">
                <a:latin typeface="Times New Roman"/>
                <a:cs typeface="Times New Roman"/>
              </a:rPr>
              <a:t>б</a:t>
            </a:r>
            <a:r>
              <a:rPr dirty="0" sz="1200" spc="-25">
                <a:latin typeface="Times New Roman"/>
                <a:cs typeface="Times New Roman"/>
              </a:rPr>
              <a:t>л</a:t>
            </a:r>
            <a:r>
              <a:rPr dirty="0" sz="1200">
                <a:latin typeface="Times New Roman"/>
                <a:cs typeface="Times New Roman"/>
              </a:rPr>
              <a:t>о</a:t>
            </a:r>
            <a:r>
              <a:rPr dirty="0" sz="1200" spc="-20">
                <a:latin typeface="Times New Roman"/>
                <a:cs typeface="Times New Roman"/>
              </a:rPr>
              <a:t>м</a:t>
            </a:r>
            <a:r>
              <a:rPr dirty="0" sz="1200" spc="-10">
                <a:latin typeface="Times New Roman"/>
                <a:cs typeface="Times New Roman"/>
              </a:rPr>
              <a:t>о</a:t>
            </a:r>
            <a:r>
              <a:rPr dirty="0" sz="1200" spc="-5">
                <a:latin typeface="Times New Roman"/>
                <a:cs typeface="Times New Roman"/>
              </a:rPr>
              <a:t>ч</a:t>
            </a:r>
            <a:r>
              <a:rPr dirty="0" sz="1200" spc="-30">
                <a:latin typeface="Times New Roman"/>
                <a:cs typeface="Times New Roman"/>
              </a:rPr>
              <a:t>н</a:t>
            </a:r>
            <a:r>
              <a:rPr dirty="0" sz="1200">
                <a:latin typeface="Times New Roman"/>
                <a:cs typeface="Times New Roman"/>
              </a:rPr>
              <a:t>ые	</a:t>
            </a:r>
            <a:r>
              <a:rPr dirty="0" baseline="4629" sz="1800" spc="-60">
                <a:latin typeface="Times New Roman"/>
                <a:cs typeface="Times New Roman"/>
              </a:rPr>
              <a:t>7</a:t>
            </a:r>
            <a:r>
              <a:rPr dirty="0" baseline="4629" sz="1800">
                <a:latin typeface="Times New Roman"/>
                <a:cs typeface="Times New Roman"/>
              </a:rPr>
              <a:t>0	</a:t>
            </a:r>
            <a:r>
              <a:rPr dirty="0" baseline="4629" sz="1800" spc="-112">
                <a:latin typeface="Times New Roman"/>
                <a:cs typeface="Times New Roman"/>
              </a:rPr>
              <a:t>5</a:t>
            </a:r>
            <a:r>
              <a:rPr dirty="0" baseline="4629" sz="1800">
                <a:latin typeface="Times New Roman"/>
                <a:cs typeface="Times New Roman"/>
              </a:rPr>
              <a:t>5	</a:t>
            </a:r>
            <a:r>
              <a:rPr dirty="0" baseline="4629" sz="1800" spc="-44">
                <a:latin typeface="Times New Roman"/>
                <a:cs typeface="Times New Roman"/>
              </a:rPr>
              <a:t>4</a:t>
            </a:r>
            <a:r>
              <a:rPr dirty="0" baseline="4629" sz="1800">
                <a:latin typeface="Times New Roman"/>
                <a:cs typeface="Times New Roman"/>
              </a:rPr>
              <a:t>0  </a:t>
            </a:r>
            <a:r>
              <a:rPr dirty="0" sz="1200" spc="-10">
                <a:latin typeface="Times New Roman"/>
                <a:cs typeface="Times New Roman"/>
              </a:rPr>
              <a:t>грунты </a:t>
            </a:r>
            <a:r>
              <a:rPr dirty="0" sz="1200">
                <a:latin typeface="Times New Roman"/>
                <a:cs typeface="Times New Roman"/>
              </a:rPr>
              <a:t>с </a:t>
            </a:r>
            <a:r>
              <a:rPr dirty="0" sz="1200" spc="-10">
                <a:latin typeface="Times New Roman"/>
                <a:cs typeface="Times New Roman"/>
              </a:rPr>
              <a:t>глинистым заполнителем, </a:t>
            </a:r>
            <a:r>
              <a:rPr dirty="0" sz="1200" spc="-5">
                <a:latin typeface="Times New Roman"/>
                <a:cs typeface="Times New Roman"/>
              </a:rPr>
              <a:t>пески мелкие и </a:t>
            </a:r>
            <a:r>
              <a:rPr dirty="0" sz="1200" spc="-10">
                <a:latin typeface="Times New Roman"/>
                <a:cs typeface="Times New Roman"/>
              </a:rPr>
              <a:t>пылеватые</a:t>
            </a:r>
            <a:r>
              <a:rPr dirty="0" sz="1200" spc="105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при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1430"/>
              </a:lnSpc>
            </a:pPr>
            <a:r>
              <a:rPr dirty="0" sz="1200" spc="-5" b="1" i="1">
                <a:latin typeface="Times New Roman"/>
                <a:cs typeface="Times New Roman"/>
              </a:rPr>
              <a:t>D </a:t>
            </a:r>
            <a:r>
              <a:rPr dirty="0" sz="1200" b="1" i="1">
                <a:latin typeface="Times New Roman"/>
                <a:cs typeface="Times New Roman"/>
              </a:rPr>
              <a:t>&gt; </a:t>
            </a:r>
            <a:r>
              <a:rPr dirty="0" sz="1200">
                <a:latin typeface="Times New Roman"/>
                <a:cs typeface="Times New Roman"/>
              </a:rPr>
              <a:t>1 </a:t>
            </a:r>
            <a:r>
              <a:rPr dirty="0" sz="1200" spc="-5">
                <a:latin typeface="Times New Roman"/>
                <a:cs typeface="Times New Roman"/>
              </a:rPr>
              <a:t>и </a:t>
            </a:r>
            <a:r>
              <a:rPr dirty="0" sz="1200" spc="-10">
                <a:latin typeface="Times New Roman"/>
                <a:cs typeface="Times New Roman"/>
              </a:rPr>
              <a:t>степени влажности 0,6 </a:t>
            </a:r>
            <a:r>
              <a:rPr dirty="0" sz="1200" spc="-30" b="1" i="1">
                <a:latin typeface="Times New Roman"/>
                <a:cs typeface="Times New Roman"/>
              </a:rPr>
              <a:t>&lt;Sr </a:t>
            </a:r>
            <a:r>
              <a:rPr dirty="0" sz="1200" b="1" i="1">
                <a:latin typeface="Times New Roman"/>
                <a:cs typeface="Times New Roman"/>
              </a:rPr>
              <a:t>&lt;</a:t>
            </a:r>
            <a:r>
              <a:rPr dirty="0" sz="1200" spc="-110" b="1" i="1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0,8</a:t>
            </a:r>
            <a:endParaRPr sz="1200">
              <a:latin typeface="Times New Roman"/>
              <a:cs typeface="Times New Roman"/>
            </a:endParaRPr>
          </a:p>
          <a:p>
            <a:pPr marL="450215">
              <a:lnSpc>
                <a:spcPct val="100000"/>
              </a:lnSpc>
              <a:spcBef>
                <a:spcPts val="580"/>
              </a:spcBef>
            </a:pPr>
            <a:r>
              <a:rPr dirty="0" sz="1200" spc="-5">
                <a:latin typeface="Times New Roman"/>
                <a:cs typeface="Times New Roman"/>
              </a:rPr>
              <a:t>П</a:t>
            </a:r>
            <a:r>
              <a:rPr dirty="0" sz="1200" spc="-11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р</a:t>
            </a:r>
            <a:r>
              <a:rPr dirty="0" sz="1200" spc="-13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и</a:t>
            </a:r>
            <a:r>
              <a:rPr dirty="0" sz="1200" spc="-1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м</a:t>
            </a:r>
            <a:r>
              <a:rPr dirty="0" sz="1200" spc="-11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е</a:t>
            </a:r>
            <a:r>
              <a:rPr dirty="0" sz="1200" spc="-1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ч</a:t>
            </a:r>
            <a:r>
              <a:rPr dirty="0" sz="1200" spc="-1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а</a:t>
            </a:r>
            <a:r>
              <a:rPr dirty="0" sz="1200" spc="-14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н</a:t>
            </a:r>
            <a:r>
              <a:rPr dirty="0" sz="1200" spc="-13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и</a:t>
            </a:r>
            <a:r>
              <a:rPr dirty="0" sz="1200" spc="-1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я</a:t>
            </a:r>
            <a:endParaRPr sz="1200">
              <a:latin typeface="Times New Roman"/>
              <a:cs typeface="Times New Roman"/>
            </a:endParaRPr>
          </a:p>
          <a:p>
            <a:pPr marL="465455">
              <a:lnSpc>
                <a:spcPct val="100000"/>
              </a:lnSpc>
              <a:spcBef>
                <a:spcPts val="20"/>
              </a:spcBef>
            </a:pPr>
            <a:r>
              <a:rPr dirty="0" sz="1200">
                <a:latin typeface="Times New Roman"/>
                <a:cs typeface="Times New Roman"/>
              </a:rPr>
              <a:t>1 Для </a:t>
            </a:r>
            <a:r>
              <a:rPr dirty="0" sz="1200" spc="-10">
                <a:latin typeface="Times New Roman"/>
                <a:cs typeface="Times New Roman"/>
              </a:rPr>
              <a:t>промежуточных глубин </a:t>
            </a:r>
            <a:r>
              <a:rPr dirty="0" sz="1200" spc="-5">
                <a:latin typeface="Times New Roman"/>
                <a:cs typeface="Times New Roman"/>
              </a:rPr>
              <a:t>промерзания </a:t>
            </a:r>
            <a:r>
              <a:rPr dirty="0" sz="1200" spc="-10">
                <a:latin typeface="Times New Roman"/>
                <a:cs typeface="Times New Roman"/>
              </a:rPr>
              <a:t>т#, принимается</a:t>
            </a:r>
            <a:r>
              <a:rPr dirty="0" sz="1200" spc="-12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интерполяцией.</a:t>
            </a:r>
            <a:endParaRPr sz="1200">
              <a:latin typeface="Times New Roman"/>
              <a:cs typeface="Times New Roman"/>
            </a:endParaRPr>
          </a:p>
          <a:p>
            <a:pPr marL="93345" marR="123189" indent="356870">
              <a:lnSpc>
                <a:spcPts val="1370"/>
              </a:lnSpc>
              <a:spcBef>
                <a:spcPts val="105"/>
              </a:spcBef>
            </a:pPr>
            <a:r>
              <a:rPr dirty="0" sz="1200">
                <a:latin typeface="Times New Roman"/>
                <a:cs typeface="Times New Roman"/>
              </a:rPr>
              <a:t>2 </a:t>
            </a:r>
            <a:r>
              <a:rPr dirty="0" sz="1200" spc="-5">
                <a:latin typeface="Times New Roman"/>
                <a:cs typeface="Times New Roman"/>
              </a:rPr>
              <a:t>Значения </a:t>
            </a:r>
            <a:r>
              <a:rPr dirty="0" sz="1200">
                <a:latin typeface="Times New Roman"/>
                <a:cs typeface="Times New Roman"/>
              </a:rPr>
              <a:t>т# для </a:t>
            </a:r>
            <a:r>
              <a:rPr dirty="0" sz="1200" spc="-15">
                <a:latin typeface="Times New Roman"/>
                <a:cs typeface="Times New Roman"/>
              </a:rPr>
              <a:t>грунтов, </a:t>
            </a:r>
            <a:r>
              <a:rPr dirty="0" sz="1200" spc="-5">
                <a:latin typeface="Times New Roman"/>
                <a:cs typeface="Times New Roman"/>
              </a:rPr>
              <a:t>используемых </a:t>
            </a:r>
            <a:r>
              <a:rPr dirty="0" sz="1200" spc="-10">
                <a:latin typeface="Times New Roman"/>
                <a:cs typeface="Times New Roman"/>
              </a:rPr>
              <a:t>при обратной засыпке </a:t>
            </a:r>
            <a:r>
              <a:rPr dirty="0" sz="1200" spc="-15">
                <a:latin typeface="Times New Roman"/>
                <a:cs typeface="Times New Roman"/>
              </a:rPr>
              <a:t>котлованов,  </a:t>
            </a:r>
            <a:r>
              <a:rPr dirty="0" sz="1200" spc="-10">
                <a:latin typeface="Times New Roman"/>
                <a:cs typeface="Times New Roman"/>
              </a:rPr>
              <a:t>принимается по </a:t>
            </a:r>
            <a:r>
              <a:rPr dirty="0" sz="1200" spc="-5">
                <a:latin typeface="Times New Roman"/>
                <a:cs typeface="Times New Roman"/>
              </a:rPr>
              <a:t>первой </a:t>
            </a:r>
            <a:r>
              <a:rPr dirty="0" sz="1200" spc="-10">
                <a:latin typeface="Times New Roman"/>
                <a:cs typeface="Times New Roman"/>
              </a:rPr>
              <a:t>строке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 spc="-15">
                <a:latin typeface="Times New Roman"/>
                <a:cs typeface="Times New Roman"/>
              </a:rPr>
              <a:t>таблицы.</a:t>
            </a:r>
            <a:endParaRPr sz="1200">
              <a:latin typeface="Times New Roman"/>
              <a:cs typeface="Times New Roman"/>
            </a:endParaRPr>
          </a:p>
          <a:p>
            <a:pPr marL="78105" marR="103505" indent="372110">
              <a:lnSpc>
                <a:spcPts val="1370"/>
              </a:lnSpc>
              <a:spcBef>
                <a:spcPts val="120"/>
              </a:spcBef>
            </a:pPr>
            <a:r>
              <a:rPr dirty="0" sz="1200" b="1" i="1">
                <a:latin typeface="Times New Roman"/>
                <a:cs typeface="Times New Roman"/>
              </a:rPr>
              <a:t>3 В </a:t>
            </a:r>
            <a:r>
              <a:rPr dirty="0" sz="1200" spc="-5" b="1" i="1">
                <a:latin typeface="Times New Roman"/>
                <a:cs typeface="Times New Roman"/>
              </a:rPr>
              <a:t>зависимости </a:t>
            </a:r>
            <a:r>
              <a:rPr dirty="0" sz="1200" spc="-15" b="1" i="1">
                <a:latin typeface="Times New Roman"/>
                <a:cs typeface="Times New Roman"/>
              </a:rPr>
              <a:t>от вида </a:t>
            </a:r>
            <a:r>
              <a:rPr dirty="0" sz="1200" spc="-10" b="1" i="1">
                <a:latin typeface="Times New Roman"/>
                <a:cs typeface="Times New Roman"/>
              </a:rPr>
              <a:t>поверхности </a:t>
            </a:r>
            <a:r>
              <a:rPr dirty="0" sz="1200" spc="-5" b="1" i="1">
                <a:latin typeface="Times New Roman"/>
                <a:cs typeface="Times New Roman"/>
              </a:rPr>
              <a:t>фундамента приведенные значения </a:t>
            </a:r>
            <a:r>
              <a:rPr dirty="0" sz="1200" spc="-110" b="1" i="1">
                <a:latin typeface="Times New Roman"/>
                <a:cs typeface="Times New Roman"/>
              </a:rPr>
              <a:t>хц,  </a:t>
            </a:r>
            <a:r>
              <a:rPr dirty="0" sz="1200" b="1" i="1">
                <a:latin typeface="Times New Roman"/>
                <a:cs typeface="Times New Roman"/>
              </a:rPr>
              <a:t>умножают </a:t>
            </a:r>
            <a:r>
              <a:rPr dirty="0" sz="1200" spc="-5" b="1" i="1">
                <a:latin typeface="Times New Roman"/>
                <a:cs typeface="Times New Roman"/>
              </a:rPr>
              <a:t>на </a:t>
            </a:r>
            <a:r>
              <a:rPr dirty="0" sz="1200" spc="-10" b="1" i="1">
                <a:latin typeface="Times New Roman"/>
                <a:cs typeface="Times New Roman"/>
              </a:rPr>
              <a:t>коэффициент: </a:t>
            </a:r>
            <a:r>
              <a:rPr dirty="0" sz="1200" spc="-15" b="1" i="1">
                <a:latin typeface="Times New Roman"/>
                <a:cs typeface="Times New Roman"/>
              </a:rPr>
              <a:t>для </a:t>
            </a:r>
            <a:r>
              <a:rPr dirty="0" sz="1200" spc="-25" b="1" i="1">
                <a:latin typeface="Times New Roman"/>
                <a:cs typeface="Times New Roman"/>
              </a:rPr>
              <a:t>ж.б. </a:t>
            </a:r>
            <a:r>
              <a:rPr dirty="0" sz="1200" spc="-5" b="1" i="1">
                <a:latin typeface="Times New Roman"/>
                <a:cs typeface="Times New Roman"/>
              </a:rPr>
              <a:t>свай </a:t>
            </a:r>
            <a:r>
              <a:rPr dirty="0" sz="1200" b="1" i="1">
                <a:latin typeface="Times New Roman"/>
                <a:cs typeface="Times New Roman"/>
              </a:rPr>
              <a:t>с </a:t>
            </a:r>
            <a:r>
              <a:rPr dirty="0" sz="1200" spc="-10" b="1" i="1">
                <a:latin typeface="Times New Roman"/>
                <a:cs typeface="Times New Roman"/>
              </a:rPr>
              <a:t>оболочками </a:t>
            </a:r>
            <a:r>
              <a:rPr dirty="0" sz="1200" spc="-5" b="1" i="1">
                <a:latin typeface="Times New Roman"/>
                <a:cs typeface="Times New Roman"/>
              </a:rPr>
              <a:t>противопучинными</a:t>
            </a:r>
            <a:r>
              <a:rPr dirty="0" sz="1200" spc="95" b="1" i="1">
                <a:latin typeface="Times New Roman"/>
                <a:cs typeface="Times New Roman"/>
              </a:rPr>
              <a:t> </a:t>
            </a:r>
            <a:r>
              <a:rPr dirty="0" sz="1200" b="1" i="1">
                <a:latin typeface="Times New Roman"/>
                <a:cs typeface="Times New Roman"/>
              </a:rPr>
              <a:t>ОСПТ</a:t>
            </a:r>
            <a:endParaRPr sz="1200">
              <a:latin typeface="Times New Roman"/>
              <a:cs typeface="Times New Roman"/>
            </a:endParaRPr>
          </a:p>
          <a:p>
            <a:pPr marL="97790">
              <a:lnSpc>
                <a:spcPts val="1295"/>
              </a:lnSpc>
            </a:pPr>
            <a:r>
              <a:rPr dirty="0" sz="1200" spc="-10" b="1" i="1">
                <a:latin typeface="Times New Roman"/>
                <a:cs typeface="Times New Roman"/>
              </a:rPr>
              <a:t>«Reline» </a:t>
            </a:r>
            <a:r>
              <a:rPr dirty="0" sz="1200" b="1" i="1">
                <a:latin typeface="Times New Roman"/>
                <a:cs typeface="Times New Roman"/>
              </a:rPr>
              <a:t>-</a:t>
            </a:r>
            <a:r>
              <a:rPr dirty="0" sz="1200" spc="30" b="1" i="1">
                <a:latin typeface="Times New Roman"/>
                <a:cs typeface="Times New Roman"/>
              </a:rPr>
              <a:t> </a:t>
            </a:r>
            <a:r>
              <a:rPr dirty="0" sz="1200" spc="-35" b="1" i="1">
                <a:latin typeface="Times New Roman"/>
                <a:cs typeface="Times New Roman"/>
              </a:rPr>
              <a:t>0,42.</a:t>
            </a:r>
            <a:endParaRPr sz="1200">
              <a:latin typeface="Times New Roman"/>
              <a:cs typeface="Times New Roman"/>
            </a:endParaRPr>
          </a:p>
          <a:p>
            <a:pPr marL="450850">
              <a:lnSpc>
                <a:spcPts val="1405"/>
              </a:lnSpc>
            </a:pPr>
            <a:r>
              <a:rPr dirty="0" sz="1200" b="1" i="1">
                <a:latin typeface="Times New Roman"/>
                <a:cs typeface="Times New Roman"/>
              </a:rPr>
              <a:t>4 </a:t>
            </a:r>
            <a:r>
              <a:rPr dirty="0" sz="1200">
                <a:latin typeface="Times New Roman"/>
                <a:cs typeface="Times New Roman"/>
              </a:rPr>
              <a:t>Для </a:t>
            </a:r>
            <a:r>
              <a:rPr dirty="0" sz="1200" spc="-10">
                <a:latin typeface="Times New Roman"/>
                <a:cs typeface="Times New Roman"/>
              </a:rPr>
              <a:t>сооружений </a:t>
            </a:r>
            <a:r>
              <a:rPr dirty="0" sz="1200" spc="-5">
                <a:latin typeface="Times New Roman"/>
                <a:cs typeface="Times New Roman"/>
              </a:rPr>
              <a:t>III уровня </a:t>
            </a:r>
            <a:r>
              <a:rPr dirty="0" sz="1200" spc="-10">
                <a:latin typeface="Times New Roman"/>
                <a:cs typeface="Times New Roman"/>
              </a:rPr>
              <a:t>ответственности </a:t>
            </a:r>
            <a:r>
              <a:rPr dirty="0" sz="1200" spc="-5">
                <a:latin typeface="Times New Roman"/>
                <a:cs typeface="Times New Roman"/>
              </a:rPr>
              <a:t>значения </a:t>
            </a:r>
            <a:r>
              <a:rPr dirty="0" sz="1200" spc="-75">
                <a:latin typeface="Times New Roman"/>
                <a:cs typeface="Times New Roman"/>
              </a:rPr>
              <a:t>т/й </a:t>
            </a:r>
            <a:r>
              <a:rPr dirty="0" sz="1200" spc="-5">
                <a:latin typeface="Times New Roman"/>
                <a:cs typeface="Times New Roman"/>
              </a:rPr>
              <a:t>умножают на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коэффициент</a:t>
            </a:r>
            <a:endParaRPr sz="1200">
              <a:latin typeface="Times New Roman"/>
              <a:cs typeface="Times New Roman"/>
            </a:endParaRPr>
          </a:p>
          <a:p>
            <a:pPr marL="97790">
              <a:lnSpc>
                <a:spcPts val="1415"/>
              </a:lnSpc>
            </a:pPr>
            <a:r>
              <a:rPr dirty="0" sz="1200" spc="-30">
                <a:latin typeface="Times New Roman"/>
                <a:cs typeface="Times New Roman"/>
              </a:rPr>
              <a:t>0,9.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50">
              <a:latin typeface="Times New Roman"/>
              <a:cs typeface="Times New Roman"/>
            </a:endParaRPr>
          </a:p>
          <a:p>
            <a:pPr algn="ctr" marL="798830" marR="1359535">
              <a:lnSpc>
                <a:spcPts val="1130"/>
              </a:lnSpc>
            </a:pPr>
            <a:r>
              <a:rPr dirty="0" sz="1050" spc="-30" i="1">
                <a:latin typeface="Courier New"/>
                <a:cs typeface="Courier New"/>
              </a:rPr>
              <a:t>ОАО </a:t>
            </a:r>
            <a:r>
              <a:rPr dirty="0" sz="1050" spc="-35" i="1">
                <a:latin typeface="Courier New"/>
                <a:cs typeface="Courier New"/>
              </a:rPr>
              <a:t>«Фундаментпроект» </a:t>
            </a:r>
            <a:r>
              <a:rPr dirty="0" sz="1050" spc="-55" i="1">
                <a:latin typeface="Courier New"/>
                <a:cs typeface="Courier New"/>
              </a:rPr>
              <a:t>125993, </a:t>
            </a:r>
            <a:r>
              <a:rPr dirty="0" sz="1050" spc="-75" i="1">
                <a:latin typeface="Courier New"/>
                <a:cs typeface="Courier New"/>
              </a:rPr>
              <a:t>г. </a:t>
            </a:r>
            <a:r>
              <a:rPr dirty="0" sz="1050" spc="-45" i="1">
                <a:latin typeface="Courier New"/>
                <a:cs typeface="Courier New"/>
              </a:rPr>
              <a:t>Москва, </a:t>
            </a:r>
            <a:r>
              <a:rPr dirty="0" sz="1050" spc="-35" i="1">
                <a:latin typeface="Courier New"/>
                <a:cs typeface="Courier New"/>
              </a:rPr>
              <a:t>Волоколамское  </a:t>
            </a:r>
            <a:r>
              <a:rPr dirty="0" sz="1050" spc="-45" i="1">
                <a:latin typeface="Courier New"/>
                <a:cs typeface="Courier New"/>
              </a:rPr>
              <a:t>шоссе, </a:t>
            </a:r>
            <a:r>
              <a:rPr dirty="0" sz="1050" spc="-65" i="1">
                <a:latin typeface="Courier New"/>
                <a:cs typeface="Courier New"/>
              </a:rPr>
              <a:t>д. </a:t>
            </a:r>
            <a:r>
              <a:rPr dirty="0" sz="1050" spc="-80" i="1">
                <a:latin typeface="Courier New"/>
                <a:cs typeface="Courier New"/>
              </a:rPr>
              <a:t>1, стр.</a:t>
            </a:r>
            <a:r>
              <a:rPr dirty="0" sz="1050" i="1">
                <a:latin typeface="Courier New"/>
                <a:cs typeface="Courier New"/>
              </a:rPr>
              <a:t> </a:t>
            </a:r>
            <a:r>
              <a:rPr dirty="0" sz="1050" spc="-5" i="1">
                <a:latin typeface="Courier New"/>
                <a:cs typeface="Courier New"/>
              </a:rPr>
              <a:t>1</a:t>
            </a:r>
            <a:endParaRPr sz="1050">
              <a:latin typeface="Courier New"/>
              <a:cs typeface="Courier Ne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37876" y="374806"/>
            <a:ext cx="6282549" cy="99216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436" y="355725"/>
            <a:ext cx="6638290" cy="996569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012190" marR="414655" indent="353060">
              <a:lnSpc>
                <a:spcPts val="1040"/>
              </a:lnSpc>
              <a:spcBef>
                <a:spcPts val="130"/>
              </a:spcBef>
              <a:tabLst>
                <a:tab pos="6151245" algn="l"/>
              </a:tabLst>
            </a:pPr>
            <a:r>
              <a:rPr dirty="0" baseline="2777" sz="1500" spc="-7">
                <a:latin typeface="Times New Roman"/>
                <a:cs typeface="Times New Roman"/>
              </a:rPr>
              <a:t>Метод</a:t>
            </a:r>
            <a:r>
              <a:rPr dirty="0" baseline="2777" sz="1500" spc="-30">
                <a:latin typeface="Times New Roman"/>
                <a:cs typeface="Times New Roman"/>
              </a:rPr>
              <a:t>и</a:t>
            </a:r>
            <a:r>
              <a:rPr dirty="0" baseline="2777" sz="1500">
                <a:latin typeface="Times New Roman"/>
                <a:cs typeface="Times New Roman"/>
              </a:rPr>
              <a:t>ка</a:t>
            </a:r>
            <a:r>
              <a:rPr dirty="0" baseline="2777" sz="1500" spc="-89">
                <a:latin typeface="Times New Roman"/>
                <a:cs typeface="Times New Roman"/>
              </a:rPr>
              <a:t> </a:t>
            </a:r>
            <a:r>
              <a:rPr dirty="0" baseline="2777" sz="1500" spc="22">
                <a:latin typeface="Times New Roman"/>
                <a:cs typeface="Times New Roman"/>
              </a:rPr>
              <a:t>р</a:t>
            </a:r>
            <a:r>
              <a:rPr dirty="0" baseline="2777" sz="1500">
                <a:latin typeface="Times New Roman"/>
                <a:cs typeface="Times New Roman"/>
              </a:rPr>
              <a:t>а</a:t>
            </a:r>
            <a:r>
              <a:rPr dirty="0" baseline="2777" sz="1500" spc="15">
                <a:latin typeface="Times New Roman"/>
                <a:cs typeface="Times New Roman"/>
              </a:rPr>
              <a:t>с</a:t>
            </a:r>
            <a:r>
              <a:rPr dirty="0" baseline="2777" sz="1500">
                <a:latin typeface="Times New Roman"/>
                <a:cs typeface="Times New Roman"/>
              </a:rPr>
              <a:t>ч</a:t>
            </a:r>
            <a:r>
              <a:rPr dirty="0" baseline="2777" sz="1500" spc="15">
                <a:latin typeface="Times New Roman"/>
                <a:cs typeface="Times New Roman"/>
              </a:rPr>
              <a:t>е</a:t>
            </a:r>
            <a:r>
              <a:rPr dirty="0" baseline="2777" sz="1500">
                <a:latin typeface="Times New Roman"/>
                <a:cs typeface="Times New Roman"/>
              </a:rPr>
              <a:t>та</a:t>
            </a:r>
            <a:r>
              <a:rPr dirty="0" baseline="2777" sz="1500" spc="-44">
                <a:latin typeface="Times New Roman"/>
                <a:cs typeface="Times New Roman"/>
              </a:rPr>
              <a:t> </a:t>
            </a:r>
            <a:r>
              <a:rPr dirty="0" baseline="2777" sz="1500">
                <a:latin typeface="Times New Roman"/>
                <a:cs typeface="Times New Roman"/>
              </a:rPr>
              <a:t>же</a:t>
            </a:r>
            <a:r>
              <a:rPr dirty="0" baseline="2777" sz="1500" spc="-22">
                <a:latin typeface="Times New Roman"/>
                <a:cs typeface="Times New Roman"/>
              </a:rPr>
              <a:t>л</a:t>
            </a:r>
            <a:r>
              <a:rPr dirty="0" baseline="2777" sz="1500">
                <a:latin typeface="Times New Roman"/>
                <a:cs typeface="Times New Roman"/>
              </a:rPr>
              <a:t>езо</a:t>
            </a:r>
            <a:r>
              <a:rPr dirty="0" baseline="2777" sz="1500" spc="-22">
                <a:latin typeface="Times New Roman"/>
                <a:cs typeface="Times New Roman"/>
              </a:rPr>
              <a:t>б</a:t>
            </a:r>
            <a:r>
              <a:rPr dirty="0" baseline="2777" sz="1500">
                <a:latin typeface="Times New Roman"/>
                <a:cs typeface="Times New Roman"/>
              </a:rPr>
              <a:t>етонных</a:t>
            </a:r>
            <a:r>
              <a:rPr dirty="0" baseline="2777" sz="1500" spc="22">
                <a:latin typeface="Times New Roman"/>
                <a:cs typeface="Times New Roman"/>
              </a:rPr>
              <a:t> </a:t>
            </a:r>
            <a:r>
              <a:rPr dirty="0" baseline="2777" sz="1500" spc="-7">
                <a:latin typeface="Times New Roman"/>
                <a:cs typeface="Times New Roman"/>
              </a:rPr>
              <a:t>с</a:t>
            </a:r>
            <a:r>
              <a:rPr dirty="0" baseline="2777" sz="1500" spc="-37">
                <a:latin typeface="Times New Roman"/>
                <a:cs typeface="Times New Roman"/>
              </a:rPr>
              <a:t>в</a:t>
            </a:r>
            <a:r>
              <a:rPr dirty="0" baseline="2777" sz="1500" spc="-7">
                <a:latin typeface="Times New Roman"/>
                <a:cs typeface="Times New Roman"/>
              </a:rPr>
              <a:t>ай</a:t>
            </a:r>
            <a:r>
              <a:rPr dirty="0" baseline="2777" sz="1500" spc="-30">
                <a:latin typeface="Times New Roman"/>
                <a:cs typeface="Times New Roman"/>
              </a:rPr>
              <a:t> </a:t>
            </a:r>
            <a:r>
              <a:rPr dirty="0" baseline="2777" sz="1500">
                <a:latin typeface="Times New Roman"/>
                <a:cs typeface="Times New Roman"/>
              </a:rPr>
              <a:t>с </a:t>
            </a:r>
            <a:r>
              <a:rPr dirty="0" baseline="2777" sz="1500" spc="-22">
                <a:latin typeface="Times New Roman"/>
                <a:cs typeface="Times New Roman"/>
              </a:rPr>
              <a:t>обо</a:t>
            </a:r>
            <a:r>
              <a:rPr dirty="0" baseline="2777" sz="1500">
                <a:latin typeface="Times New Roman"/>
                <a:cs typeface="Times New Roman"/>
              </a:rPr>
              <a:t>л</a:t>
            </a:r>
            <a:r>
              <a:rPr dirty="0" baseline="2777" sz="1500" spc="-30">
                <a:latin typeface="Times New Roman"/>
                <a:cs typeface="Times New Roman"/>
              </a:rPr>
              <a:t>о</a:t>
            </a:r>
            <a:r>
              <a:rPr dirty="0" baseline="2777" sz="1500" spc="-22">
                <a:latin typeface="Times New Roman"/>
                <a:cs typeface="Times New Roman"/>
              </a:rPr>
              <a:t>чк</a:t>
            </a:r>
            <a:r>
              <a:rPr dirty="0" baseline="2777" sz="1500" spc="-7">
                <a:latin typeface="Times New Roman"/>
                <a:cs typeface="Times New Roman"/>
              </a:rPr>
              <a:t>ой</a:t>
            </a:r>
            <a:r>
              <a:rPr dirty="0" baseline="2777" sz="1500">
                <a:latin typeface="Times New Roman"/>
                <a:cs typeface="Times New Roman"/>
              </a:rPr>
              <a:t>	</a:t>
            </a:r>
            <a:r>
              <a:rPr dirty="0" sz="1000">
                <a:latin typeface="Times New Roman"/>
                <a:cs typeface="Times New Roman"/>
              </a:rPr>
              <a:t>6  </a:t>
            </a:r>
            <a:r>
              <a:rPr dirty="0" sz="1000" spc="-5">
                <a:latin typeface="Times New Roman"/>
                <a:cs typeface="Times New Roman"/>
              </a:rPr>
              <a:t>противопучинной ОСПТ </a:t>
            </a:r>
            <a:r>
              <a:rPr dirty="0" sz="1000">
                <a:latin typeface="Times New Roman"/>
                <a:cs typeface="Times New Roman"/>
              </a:rPr>
              <a:t>«Reline» </a:t>
            </a:r>
            <a:r>
              <a:rPr dirty="0" sz="1000" spc="-5">
                <a:latin typeface="Times New Roman"/>
                <a:cs typeface="Times New Roman"/>
              </a:rPr>
              <a:t>по </a:t>
            </a:r>
            <a:r>
              <a:rPr dirty="0" sz="1000">
                <a:latin typeface="Times New Roman"/>
                <a:cs typeface="Times New Roman"/>
              </a:rPr>
              <a:t>ТУ</a:t>
            </a:r>
            <a:r>
              <a:rPr dirty="0" sz="1000" spc="2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2247-007-75457705-2014</a:t>
            </a:r>
            <a:endParaRPr sz="1000">
              <a:latin typeface="Times New Roman"/>
              <a:cs typeface="Times New Roman"/>
            </a:endParaRPr>
          </a:p>
          <a:p>
            <a:pPr marL="1741170">
              <a:lnSpc>
                <a:spcPts val="1110"/>
              </a:lnSpc>
            </a:pPr>
            <a:r>
              <a:rPr dirty="0" sz="1000" spc="-5">
                <a:latin typeface="Times New Roman"/>
                <a:cs typeface="Times New Roman"/>
              </a:rPr>
              <a:t>на воздействие </a:t>
            </a:r>
            <a:r>
              <a:rPr dirty="0" sz="1000" spc="-10">
                <a:latin typeface="Times New Roman"/>
                <a:cs typeface="Times New Roman"/>
              </a:rPr>
              <a:t>сил </a:t>
            </a:r>
            <a:r>
              <a:rPr dirty="0" sz="1000" spc="-5">
                <a:latin typeface="Times New Roman"/>
                <a:cs typeface="Times New Roman"/>
              </a:rPr>
              <a:t>морозного</a:t>
            </a:r>
            <a:r>
              <a:rPr dirty="0" sz="1000" spc="2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пучения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23495" indent="415290">
              <a:lnSpc>
                <a:spcPts val="1200"/>
              </a:lnSpc>
              <a:spcBef>
                <a:spcPts val="745"/>
              </a:spcBef>
              <a:tabLst>
                <a:tab pos="1051560" algn="l"/>
              </a:tabLst>
            </a:pPr>
            <a:r>
              <a:rPr dirty="0" sz="1200" spc="-5" b="1">
                <a:latin typeface="Times New Roman"/>
                <a:cs typeface="Times New Roman"/>
              </a:rPr>
              <a:t>2.	</a:t>
            </a:r>
            <a:r>
              <a:rPr dirty="0" sz="1200" spc="-10" b="1">
                <a:latin typeface="Times New Roman"/>
                <a:cs typeface="Times New Roman"/>
              </a:rPr>
              <a:t>Методика </a:t>
            </a:r>
            <a:r>
              <a:rPr dirty="0" sz="1200" spc="-5" b="1">
                <a:latin typeface="Times New Roman"/>
                <a:cs typeface="Times New Roman"/>
              </a:rPr>
              <a:t>расчета </a:t>
            </a:r>
            <a:r>
              <a:rPr dirty="0" sz="1200" b="1">
                <a:latin typeface="Times New Roman"/>
                <a:cs typeface="Times New Roman"/>
              </a:rPr>
              <a:t>ж.б. </a:t>
            </a:r>
            <a:r>
              <a:rPr dirty="0" sz="1200" spc="-10" b="1">
                <a:latin typeface="Times New Roman"/>
                <a:cs typeface="Times New Roman"/>
              </a:rPr>
              <a:t>свай </a:t>
            </a:r>
            <a:r>
              <a:rPr dirty="0" sz="1200" b="1">
                <a:latin typeface="Times New Roman"/>
                <a:cs typeface="Times New Roman"/>
              </a:rPr>
              <a:t>с </a:t>
            </a:r>
            <a:r>
              <a:rPr dirty="0" sz="1200" spc="-15" b="1">
                <a:latin typeface="Times New Roman"/>
                <a:cs typeface="Times New Roman"/>
              </a:rPr>
              <a:t>оболочками </a:t>
            </a:r>
            <a:r>
              <a:rPr dirty="0" sz="1200" spc="-5" b="1">
                <a:latin typeface="Times New Roman"/>
                <a:cs typeface="Times New Roman"/>
              </a:rPr>
              <a:t>противопучинными ОСПТ </a:t>
            </a:r>
            <a:r>
              <a:rPr dirty="0" sz="1200" b="1">
                <a:latin typeface="Times New Roman"/>
                <a:cs typeface="Times New Roman"/>
              </a:rPr>
              <a:t>«Reline» </a:t>
            </a:r>
            <a:r>
              <a:rPr dirty="0" sz="1200" spc="-25" b="1">
                <a:latin typeface="Times New Roman"/>
                <a:cs typeface="Times New Roman"/>
              </a:rPr>
              <a:t>по  </a:t>
            </a:r>
            <a:r>
              <a:rPr dirty="0" sz="1200" spc="-10" b="1">
                <a:latin typeface="Times New Roman"/>
                <a:cs typeface="Times New Roman"/>
              </a:rPr>
              <a:t>устойчивости </a:t>
            </a:r>
            <a:r>
              <a:rPr dirty="0" sz="1200" spc="-5" b="1">
                <a:latin typeface="Times New Roman"/>
                <a:cs typeface="Times New Roman"/>
              </a:rPr>
              <a:t>и </a:t>
            </a:r>
            <a:r>
              <a:rPr dirty="0" sz="1200" spc="-10" b="1">
                <a:latin typeface="Times New Roman"/>
                <a:cs typeface="Times New Roman"/>
              </a:rPr>
              <a:t>прочности </a:t>
            </a:r>
            <a:r>
              <a:rPr dirty="0" sz="1200" spc="-5" b="1">
                <a:latin typeface="Times New Roman"/>
                <a:cs typeface="Times New Roman"/>
              </a:rPr>
              <a:t>на </a:t>
            </a:r>
            <a:r>
              <a:rPr dirty="0" sz="1200" spc="-10" b="1">
                <a:latin typeface="Times New Roman"/>
                <a:cs typeface="Times New Roman"/>
              </a:rPr>
              <a:t>воздействие сил морозного пучения </a:t>
            </a:r>
            <a:r>
              <a:rPr dirty="0" sz="1200" b="1">
                <a:latin typeface="Times New Roman"/>
                <a:cs typeface="Times New Roman"/>
              </a:rPr>
              <a:t>в </a:t>
            </a:r>
            <a:r>
              <a:rPr dirty="0" sz="1200" spc="-5" b="1">
                <a:latin typeface="Times New Roman"/>
                <a:cs typeface="Times New Roman"/>
              </a:rPr>
              <a:t>соответствии </a:t>
            </a:r>
            <a:r>
              <a:rPr dirty="0" sz="1200" b="1">
                <a:latin typeface="Times New Roman"/>
                <a:cs typeface="Times New Roman"/>
              </a:rPr>
              <a:t>с </a:t>
            </a:r>
            <a:r>
              <a:rPr dirty="0" sz="1200" spc="-20" b="1">
                <a:latin typeface="Times New Roman"/>
                <a:cs typeface="Times New Roman"/>
              </a:rPr>
              <a:t>СП  </a:t>
            </a:r>
            <a:r>
              <a:rPr dirty="0" sz="1200" spc="-5" b="1">
                <a:latin typeface="Times New Roman"/>
                <a:cs typeface="Times New Roman"/>
              </a:rPr>
              <a:t>25.13330.2012.</a:t>
            </a:r>
            <a:endParaRPr sz="1200">
              <a:latin typeface="Times New Roman"/>
              <a:cs typeface="Times New Roman"/>
            </a:endParaRPr>
          </a:p>
          <a:p>
            <a:pPr marR="488315" indent="439420">
              <a:lnSpc>
                <a:spcPct val="129900"/>
              </a:lnSpc>
              <a:spcBef>
                <a:spcPts val="25"/>
              </a:spcBef>
            </a:pPr>
            <a:r>
              <a:rPr dirty="0" sz="1200" spc="-5" i="1">
                <a:latin typeface="Times New Roman"/>
                <a:cs typeface="Times New Roman"/>
              </a:rPr>
              <a:t>Примечание: </a:t>
            </a:r>
            <a:r>
              <a:rPr dirty="0" sz="1200" spc="-15" i="1">
                <a:latin typeface="Times New Roman"/>
                <a:cs typeface="Times New Roman"/>
              </a:rPr>
              <a:t>Пункты, </a:t>
            </a:r>
            <a:r>
              <a:rPr dirty="0" sz="1200" spc="-5" i="1">
                <a:latin typeface="Times New Roman"/>
                <a:cs typeface="Times New Roman"/>
              </a:rPr>
              <a:t>ссылки </a:t>
            </a:r>
            <a:r>
              <a:rPr dirty="0" sz="1200" spc="5" i="1">
                <a:latin typeface="Times New Roman"/>
                <a:cs typeface="Times New Roman"/>
              </a:rPr>
              <a:t>на </a:t>
            </a:r>
            <a:r>
              <a:rPr dirty="0" sz="1200" spc="-10" i="1">
                <a:latin typeface="Times New Roman"/>
                <a:cs typeface="Times New Roman"/>
              </a:rPr>
              <a:t>пункты </a:t>
            </a:r>
            <a:r>
              <a:rPr dirty="0" sz="1200" i="1">
                <a:latin typeface="Times New Roman"/>
                <a:cs typeface="Times New Roman"/>
              </a:rPr>
              <a:t>и </a:t>
            </a:r>
            <a:r>
              <a:rPr dirty="0" sz="1200" spc="-10" i="1">
                <a:latin typeface="Times New Roman"/>
                <a:cs typeface="Times New Roman"/>
              </a:rPr>
              <a:t>номера </a:t>
            </a:r>
            <a:r>
              <a:rPr dirty="0" sz="1200" spc="-25" i="1">
                <a:latin typeface="Times New Roman"/>
                <a:cs typeface="Times New Roman"/>
              </a:rPr>
              <a:t>формул </a:t>
            </a:r>
            <a:r>
              <a:rPr dirty="0" sz="1200" spc="-10" i="1">
                <a:latin typeface="Times New Roman"/>
                <a:cs typeface="Times New Roman"/>
              </a:rPr>
              <a:t>соответствуют </a:t>
            </a:r>
            <a:r>
              <a:rPr dirty="0" sz="1200" spc="-5" i="1">
                <a:latin typeface="Times New Roman"/>
                <a:cs typeface="Times New Roman"/>
              </a:rPr>
              <a:t>пунктам </a:t>
            </a:r>
            <a:r>
              <a:rPr dirty="0" sz="1200" i="1">
                <a:latin typeface="Times New Roman"/>
                <a:cs typeface="Times New Roman"/>
              </a:rPr>
              <a:t>и  </a:t>
            </a:r>
            <a:r>
              <a:rPr dirty="0" sz="1200" spc="-10" i="1">
                <a:latin typeface="Times New Roman"/>
                <a:cs typeface="Times New Roman"/>
              </a:rPr>
              <a:t>номерам </a:t>
            </a:r>
            <a:r>
              <a:rPr dirty="0" sz="1200" spc="-25" i="1">
                <a:latin typeface="Times New Roman"/>
                <a:cs typeface="Times New Roman"/>
              </a:rPr>
              <a:t>формул</a:t>
            </a:r>
            <a:r>
              <a:rPr dirty="0" sz="1200" spc="-170" i="1">
                <a:latin typeface="Times New Roman"/>
                <a:cs typeface="Times New Roman"/>
              </a:rPr>
              <a:t> </a:t>
            </a:r>
            <a:r>
              <a:rPr dirty="0" sz="1200" spc="-15" i="1">
                <a:latin typeface="Times New Roman"/>
                <a:cs typeface="Times New Roman"/>
              </a:rPr>
              <a:t>СП25.13330.2012.</a:t>
            </a:r>
            <a:endParaRPr sz="1200">
              <a:latin typeface="Times New Roman"/>
              <a:cs typeface="Times New Roman"/>
            </a:endParaRPr>
          </a:p>
          <a:p>
            <a:pPr algn="just" marL="2540" marR="488315" indent="448309">
              <a:lnSpc>
                <a:spcPts val="1870"/>
              </a:lnSpc>
              <a:spcBef>
                <a:spcPts val="114"/>
              </a:spcBef>
            </a:pPr>
            <a:r>
              <a:rPr dirty="0" sz="1200" spc="-25">
                <a:latin typeface="Times New Roman"/>
                <a:cs typeface="Times New Roman"/>
              </a:rPr>
              <a:t>7.4.1 </a:t>
            </a:r>
            <a:r>
              <a:rPr dirty="0" sz="1200">
                <a:latin typeface="Times New Roman"/>
                <a:cs typeface="Times New Roman"/>
              </a:rPr>
              <a:t>Расчет </a:t>
            </a:r>
            <a:r>
              <a:rPr dirty="0" sz="1200" spc="-5">
                <a:latin typeface="Times New Roman"/>
                <a:cs typeface="Times New Roman"/>
              </a:rPr>
              <a:t>оснований и </a:t>
            </a:r>
            <a:r>
              <a:rPr dirty="0" sz="1200" spc="-15">
                <a:latin typeface="Times New Roman"/>
                <a:cs typeface="Times New Roman"/>
              </a:rPr>
              <a:t>фундаментов </a:t>
            </a:r>
            <a:r>
              <a:rPr dirty="0" sz="1200" spc="-10">
                <a:latin typeface="Times New Roman"/>
                <a:cs typeface="Times New Roman"/>
              </a:rPr>
              <a:t>по </a:t>
            </a:r>
            <a:r>
              <a:rPr dirty="0" sz="1200">
                <a:latin typeface="Times New Roman"/>
                <a:cs typeface="Times New Roman"/>
              </a:rPr>
              <a:t>устойчивости </a:t>
            </a:r>
            <a:r>
              <a:rPr dirty="0" sz="1200" spc="-5">
                <a:latin typeface="Times New Roman"/>
                <a:cs typeface="Times New Roman"/>
              </a:rPr>
              <a:t>и </a:t>
            </a:r>
            <a:r>
              <a:rPr dirty="0" sz="1200">
                <a:latin typeface="Times New Roman"/>
                <a:cs typeface="Times New Roman"/>
              </a:rPr>
              <a:t>прочности </a:t>
            </a:r>
            <a:r>
              <a:rPr dirty="0" sz="1200" spc="-5">
                <a:latin typeface="Times New Roman"/>
                <a:cs typeface="Times New Roman"/>
              </a:rPr>
              <a:t>на воздействие</a:t>
            </a:r>
            <a:r>
              <a:rPr dirty="0" sz="1200" spc="-215">
                <a:latin typeface="Times New Roman"/>
                <a:cs typeface="Times New Roman"/>
              </a:rPr>
              <a:t> </a:t>
            </a:r>
            <a:r>
              <a:rPr dirty="0" sz="1200" spc="-15">
                <a:latin typeface="Times New Roman"/>
                <a:cs typeface="Times New Roman"/>
              </a:rPr>
              <a:t>сил  </a:t>
            </a:r>
            <a:r>
              <a:rPr dirty="0" sz="1200" spc="-10">
                <a:latin typeface="Times New Roman"/>
                <a:cs typeface="Times New Roman"/>
              </a:rPr>
              <a:t>морозного</a:t>
            </a:r>
            <a:r>
              <a:rPr dirty="0" sz="1200" spc="-1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пучения</a:t>
            </a:r>
            <a:r>
              <a:rPr dirty="0" sz="1200" spc="-11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грунтов</a:t>
            </a:r>
            <a:r>
              <a:rPr dirty="0" sz="1200" spc="-7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следует</a:t>
            </a:r>
            <a:r>
              <a:rPr dirty="0" sz="1200" spc="-14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производить</a:t>
            </a:r>
            <a:r>
              <a:rPr dirty="0" sz="1200" spc="-11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как</a:t>
            </a:r>
            <a:r>
              <a:rPr dirty="0" sz="1200" spc="-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для</a:t>
            </a:r>
            <a:r>
              <a:rPr dirty="0" sz="1200" spc="-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условий</a:t>
            </a:r>
            <a:r>
              <a:rPr dirty="0" sz="1200" spc="-12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эксплуатации</a:t>
            </a:r>
            <a:r>
              <a:rPr dirty="0" sz="1200" spc="-9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сооружения,</a:t>
            </a:r>
            <a:r>
              <a:rPr dirty="0" sz="1200" spc="-120">
                <a:latin typeface="Times New Roman"/>
                <a:cs typeface="Times New Roman"/>
              </a:rPr>
              <a:t> </a:t>
            </a:r>
            <a:r>
              <a:rPr dirty="0" sz="1200" spc="5">
                <a:latin typeface="Times New Roman"/>
                <a:cs typeface="Times New Roman"/>
              </a:rPr>
              <a:t>так  </a:t>
            </a:r>
            <a:r>
              <a:rPr dirty="0" sz="1200" spc="-5">
                <a:latin typeface="Times New Roman"/>
                <a:cs typeface="Times New Roman"/>
              </a:rPr>
              <a:t>и </a:t>
            </a:r>
            <a:r>
              <a:rPr dirty="0" sz="1200">
                <a:latin typeface="Times New Roman"/>
                <a:cs typeface="Times New Roman"/>
              </a:rPr>
              <a:t>для условий </a:t>
            </a:r>
            <a:r>
              <a:rPr dirty="0" sz="1200" spc="-5">
                <a:latin typeface="Times New Roman"/>
                <a:cs typeface="Times New Roman"/>
              </a:rPr>
              <a:t>периода </a:t>
            </a:r>
            <a:r>
              <a:rPr dirty="0" sz="1200" spc="-10">
                <a:latin typeface="Times New Roman"/>
                <a:cs typeface="Times New Roman"/>
              </a:rPr>
              <a:t>строительства, </a:t>
            </a:r>
            <a:r>
              <a:rPr dirty="0" sz="1200">
                <a:latin typeface="Times New Roman"/>
                <a:cs typeface="Times New Roman"/>
              </a:rPr>
              <a:t>если до </a:t>
            </a:r>
            <a:r>
              <a:rPr dirty="0" sz="1200" spc="-10">
                <a:latin typeface="Times New Roman"/>
                <a:cs typeface="Times New Roman"/>
              </a:rPr>
              <a:t>передачи </a:t>
            </a:r>
            <a:r>
              <a:rPr dirty="0" sz="1200">
                <a:latin typeface="Times New Roman"/>
                <a:cs typeface="Times New Roman"/>
              </a:rPr>
              <a:t>на </a:t>
            </a:r>
            <a:r>
              <a:rPr dirty="0" sz="1200" spc="-10">
                <a:latin typeface="Times New Roman"/>
                <a:cs typeface="Times New Roman"/>
              </a:rPr>
              <a:t>фундаменты </a:t>
            </a:r>
            <a:r>
              <a:rPr dirty="0" sz="1200" spc="-5">
                <a:latin typeface="Times New Roman"/>
                <a:cs typeface="Times New Roman"/>
              </a:rPr>
              <a:t>проектных нагрузок  </a:t>
            </a:r>
            <a:r>
              <a:rPr dirty="0" sz="1200" spc="-10">
                <a:latin typeface="Times New Roman"/>
                <a:cs typeface="Times New Roman"/>
              </a:rPr>
              <a:t>возможно </a:t>
            </a:r>
            <a:r>
              <a:rPr dirty="0" sz="1200" spc="-5">
                <a:latin typeface="Times New Roman"/>
                <a:cs typeface="Times New Roman"/>
              </a:rPr>
              <a:t>промерзание </a:t>
            </a:r>
            <a:r>
              <a:rPr dirty="0" sz="1200" spc="-10">
                <a:latin typeface="Times New Roman"/>
                <a:cs typeface="Times New Roman"/>
              </a:rPr>
              <a:t>грунтов слоя </a:t>
            </a:r>
            <a:r>
              <a:rPr dirty="0" sz="1200" spc="-5">
                <a:latin typeface="Times New Roman"/>
                <a:cs typeface="Times New Roman"/>
              </a:rPr>
              <a:t>сезонного оттаивания </a:t>
            </a:r>
            <a:r>
              <a:rPr dirty="0" sz="1200" spc="-10">
                <a:latin typeface="Times New Roman"/>
                <a:cs typeface="Times New Roman"/>
              </a:rPr>
              <a:t>(промерзания), </a:t>
            </a:r>
            <a:r>
              <a:rPr dirty="0" sz="1200" spc="-5">
                <a:latin typeface="Times New Roman"/>
                <a:cs typeface="Times New Roman"/>
              </a:rPr>
              <a:t>при</a:t>
            </a:r>
            <a:r>
              <a:rPr dirty="0" sz="1200" spc="-14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несливающейся  мерзлоте </a:t>
            </a:r>
            <a:r>
              <a:rPr dirty="0" sz="1200">
                <a:latin typeface="Times New Roman"/>
                <a:cs typeface="Times New Roman"/>
              </a:rPr>
              <a:t>- </a:t>
            </a:r>
            <a:r>
              <a:rPr dirty="0" sz="1200" spc="-5">
                <a:latin typeface="Times New Roman"/>
                <a:cs typeface="Times New Roman"/>
              </a:rPr>
              <a:t>талого </a:t>
            </a:r>
            <a:r>
              <a:rPr dirty="0" sz="1200" spc="-15">
                <a:latin typeface="Times New Roman"/>
                <a:cs typeface="Times New Roman"/>
              </a:rPr>
              <a:t>слоя </a:t>
            </a:r>
            <a:r>
              <a:rPr dirty="0" sz="1200" spc="-10">
                <a:latin typeface="Times New Roman"/>
                <a:cs typeface="Times New Roman"/>
              </a:rPr>
              <a:t>со </a:t>
            </a:r>
            <a:r>
              <a:rPr dirty="0" sz="1200" spc="-5">
                <a:latin typeface="Times New Roman"/>
                <a:cs typeface="Times New Roman"/>
              </a:rPr>
              <a:t>стороны многолетнемерзлых </a:t>
            </a:r>
            <a:r>
              <a:rPr dirty="0" sz="1200" spc="-20">
                <a:latin typeface="Times New Roman"/>
                <a:cs typeface="Times New Roman"/>
              </a:rPr>
              <a:t>грунтов. </a:t>
            </a:r>
            <a:r>
              <a:rPr dirty="0" sz="1200" spc="-5">
                <a:latin typeface="Times New Roman"/>
                <a:cs typeface="Times New Roman"/>
              </a:rPr>
              <a:t>При </a:t>
            </a:r>
            <a:r>
              <a:rPr dirty="0" sz="1200" spc="-10">
                <a:latin typeface="Times New Roman"/>
                <a:cs typeface="Times New Roman"/>
              </a:rPr>
              <a:t>необходимости </a:t>
            </a:r>
            <a:r>
              <a:rPr dirty="0" sz="1200" spc="-5">
                <a:latin typeface="Times New Roman"/>
                <a:cs typeface="Times New Roman"/>
              </a:rPr>
              <a:t>в</a:t>
            </a:r>
            <a:r>
              <a:rPr dirty="0" sz="1200" spc="2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проекте</a:t>
            </a:r>
            <a:endParaRPr sz="1200">
              <a:latin typeface="Times New Roman"/>
              <a:cs typeface="Times New Roman"/>
            </a:endParaRPr>
          </a:p>
          <a:p>
            <a:pPr marL="2540" marR="485775" indent="-2540">
              <a:lnSpc>
                <a:spcPts val="1870"/>
              </a:lnSpc>
              <a:spcBef>
                <a:spcPts val="10"/>
              </a:spcBef>
            </a:pPr>
            <a:r>
              <a:rPr dirty="0" sz="1200">
                <a:latin typeface="Times New Roman"/>
                <a:cs typeface="Times New Roman"/>
              </a:rPr>
              <a:t>должны </a:t>
            </a:r>
            <a:r>
              <a:rPr dirty="0" sz="1200" spc="-10">
                <a:latin typeface="Times New Roman"/>
                <a:cs typeface="Times New Roman"/>
              </a:rPr>
              <a:t>быть </a:t>
            </a:r>
            <a:r>
              <a:rPr dirty="0" sz="1200" spc="-5">
                <a:latin typeface="Times New Roman"/>
                <a:cs typeface="Times New Roman"/>
              </a:rPr>
              <a:t>предусмотрены </a:t>
            </a:r>
            <a:r>
              <a:rPr dirty="0" sz="1200">
                <a:latin typeface="Times New Roman"/>
                <a:cs typeface="Times New Roman"/>
              </a:rPr>
              <a:t>мероприятия </a:t>
            </a:r>
            <a:r>
              <a:rPr dirty="0" sz="1200" spc="-10">
                <a:latin typeface="Times New Roman"/>
                <a:cs typeface="Times New Roman"/>
              </a:rPr>
              <a:t>по </a:t>
            </a:r>
            <a:r>
              <a:rPr dirty="0" sz="1200" spc="-5">
                <a:latin typeface="Times New Roman"/>
                <a:cs typeface="Times New Roman"/>
              </a:rPr>
              <a:t>предотвращению выпучивания </a:t>
            </a:r>
            <a:r>
              <a:rPr dirty="0" sz="1200" spc="-10">
                <a:latin typeface="Times New Roman"/>
                <a:cs typeface="Times New Roman"/>
              </a:rPr>
              <a:t>фундаментов </a:t>
            </a:r>
            <a:r>
              <a:rPr dirty="0" sz="1200" spc="-5">
                <a:latin typeface="Times New Roman"/>
                <a:cs typeface="Times New Roman"/>
              </a:rPr>
              <a:t>в  </a:t>
            </a:r>
            <a:r>
              <a:rPr dirty="0" sz="1200" spc="-10">
                <a:latin typeface="Times New Roman"/>
                <a:cs typeface="Times New Roman"/>
              </a:rPr>
              <a:t>период</a:t>
            </a:r>
            <a:r>
              <a:rPr dirty="0" sz="1200" spc="-12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строительства.</a:t>
            </a:r>
            <a:endParaRPr sz="1200">
              <a:latin typeface="Times New Roman"/>
              <a:cs typeface="Times New Roman"/>
            </a:endParaRPr>
          </a:p>
          <a:p>
            <a:pPr marL="450850">
              <a:lnSpc>
                <a:spcPct val="100000"/>
              </a:lnSpc>
              <a:spcBef>
                <a:spcPts val="275"/>
              </a:spcBef>
            </a:pPr>
            <a:r>
              <a:rPr dirty="0" sz="1200" spc="-10">
                <a:latin typeface="Times New Roman"/>
                <a:cs typeface="Times New Roman"/>
              </a:rPr>
              <a:t>7.4.2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Устойчивость</a:t>
            </a:r>
            <a:r>
              <a:rPr dirty="0" sz="1200" spc="6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фундаментов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на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действие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касательных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сил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морозного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пучения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30"/>
              </a:spcBef>
            </a:pPr>
            <a:r>
              <a:rPr dirty="0" sz="1200" spc="-10">
                <a:latin typeface="Times New Roman"/>
                <a:cs typeface="Times New Roman"/>
              </a:rPr>
              <a:t>грунтов</a:t>
            </a:r>
            <a:r>
              <a:rPr dirty="0" sz="1200" spc="-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надлежит</a:t>
            </a:r>
            <a:r>
              <a:rPr dirty="0" sz="1200" spc="-1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проверять</a:t>
            </a:r>
            <a:r>
              <a:rPr dirty="0" sz="1200" spc="-114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по</a:t>
            </a:r>
            <a:r>
              <a:rPr dirty="0" sz="1200" spc="-14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условию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5571490">
              <a:lnSpc>
                <a:spcPct val="100000"/>
              </a:lnSpc>
            </a:pPr>
            <a:r>
              <a:rPr dirty="0" sz="1200" spc="-15">
                <a:latin typeface="Times New Roman"/>
                <a:cs typeface="Times New Roman"/>
              </a:rPr>
              <a:t>(7.29)</a:t>
            </a:r>
            <a:endParaRPr sz="1200">
              <a:latin typeface="Times New Roman"/>
              <a:cs typeface="Times New Roman"/>
            </a:endParaRPr>
          </a:p>
          <a:p>
            <a:pPr marR="492759" indent="444500">
              <a:lnSpc>
                <a:spcPct val="129900"/>
              </a:lnSpc>
              <a:spcBef>
                <a:spcPts val="150"/>
              </a:spcBef>
            </a:pPr>
            <a:r>
              <a:rPr dirty="0" sz="1200" spc="-15">
                <a:latin typeface="Times New Roman"/>
                <a:cs typeface="Times New Roman"/>
              </a:rPr>
              <a:t>где </a:t>
            </a:r>
            <a:r>
              <a:rPr dirty="0" sz="1200" spc="-130">
                <a:latin typeface="Times New Roman"/>
                <a:cs typeface="Times New Roman"/>
              </a:rPr>
              <a:t>Тд,- </a:t>
            </a:r>
            <a:r>
              <a:rPr dirty="0" sz="1200">
                <a:latin typeface="Times New Roman"/>
                <a:cs typeface="Times New Roman"/>
              </a:rPr>
              <a:t>расчетная </a:t>
            </a:r>
            <a:r>
              <a:rPr dirty="0" sz="1200" spc="-10">
                <a:latin typeface="Times New Roman"/>
                <a:cs typeface="Times New Roman"/>
              </a:rPr>
              <a:t>удельная </a:t>
            </a:r>
            <a:r>
              <a:rPr dirty="0" sz="1200" spc="-5">
                <a:latin typeface="Times New Roman"/>
                <a:cs typeface="Times New Roman"/>
              </a:rPr>
              <a:t>касательная </a:t>
            </a:r>
            <a:r>
              <a:rPr dirty="0" sz="1200">
                <a:latin typeface="Times New Roman"/>
                <a:cs typeface="Times New Roman"/>
              </a:rPr>
              <a:t>сила </a:t>
            </a:r>
            <a:r>
              <a:rPr dirty="0" sz="1200" spc="-5">
                <a:latin typeface="Times New Roman"/>
                <a:cs typeface="Times New Roman"/>
              </a:rPr>
              <a:t>пучения, кПа, принимаемая </a:t>
            </a:r>
            <a:r>
              <a:rPr dirty="0" sz="1200" spc="-20">
                <a:latin typeface="Times New Roman"/>
                <a:cs typeface="Times New Roman"/>
              </a:rPr>
              <a:t>согласно  </a:t>
            </a:r>
            <a:r>
              <a:rPr dirty="0" sz="1200" spc="-5">
                <a:latin typeface="Times New Roman"/>
                <a:cs typeface="Times New Roman"/>
              </a:rPr>
              <a:t>указаниям</a:t>
            </a:r>
            <a:r>
              <a:rPr dirty="0" sz="1200" spc="-90">
                <a:latin typeface="Times New Roman"/>
                <a:cs typeface="Times New Roman"/>
              </a:rPr>
              <a:t> </a:t>
            </a:r>
            <a:r>
              <a:rPr dirty="0" sz="1200" spc="-15">
                <a:latin typeface="Times New Roman"/>
                <a:cs typeface="Times New Roman"/>
              </a:rPr>
              <a:t>7.4.3;</a:t>
            </a:r>
            <a:endParaRPr sz="1200">
              <a:latin typeface="Times New Roman"/>
              <a:cs typeface="Times New Roman"/>
            </a:endParaRPr>
          </a:p>
          <a:p>
            <a:pPr marL="2540" marR="488950" indent="441959">
              <a:lnSpc>
                <a:spcPct val="129900"/>
              </a:lnSpc>
            </a:pPr>
            <a:r>
              <a:rPr dirty="0" sz="1200" spc="-100" b="1" i="1">
                <a:latin typeface="Times New Roman"/>
                <a:cs typeface="Times New Roman"/>
              </a:rPr>
              <a:t>Aj,,</a:t>
            </a:r>
            <a:r>
              <a:rPr dirty="0" sz="1200" spc="-160" b="1" i="1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-</a:t>
            </a:r>
            <a:r>
              <a:rPr dirty="0" sz="1200" spc="-1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площадь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 spc="-15">
                <a:latin typeface="Times New Roman"/>
                <a:cs typeface="Times New Roman"/>
              </a:rPr>
              <a:t>боковой</a:t>
            </a:r>
            <a:r>
              <a:rPr dirty="0" sz="1200" spc="-1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поверхности</a:t>
            </a:r>
            <a:r>
              <a:rPr dirty="0" sz="1200" spc="-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смерзания</a:t>
            </a:r>
            <a:r>
              <a:rPr dirty="0" sz="1200" spc="-8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фундамента</a:t>
            </a:r>
            <a:r>
              <a:rPr dirty="0" sz="1200" spc="-12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в</a:t>
            </a:r>
            <a:r>
              <a:rPr dirty="0" sz="1200" spc="-9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пределах</a:t>
            </a:r>
            <a:r>
              <a:rPr dirty="0" sz="1200" spc="-1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расчетной</a:t>
            </a:r>
            <a:r>
              <a:rPr dirty="0" sz="1200" spc="-105">
                <a:latin typeface="Times New Roman"/>
                <a:cs typeface="Times New Roman"/>
              </a:rPr>
              <a:t> </a:t>
            </a:r>
            <a:r>
              <a:rPr dirty="0" sz="1200" spc="-15">
                <a:latin typeface="Times New Roman"/>
                <a:cs typeface="Times New Roman"/>
              </a:rPr>
              <a:t>глубины  </a:t>
            </a:r>
            <a:r>
              <a:rPr dirty="0" sz="1200" spc="-5">
                <a:latin typeface="Times New Roman"/>
                <a:cs typeface="Times New Roman"/>
              </a:rPr>
              <a:t>сезонного</a:t>
            </a:r>
            <a:r>
              <a:rPr dirty="0" sz="1200" spc="-1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промерзания-оттаивания</a:t>
            </a:r>
            <a:r>
              <a:rPr dirty="0" sz="1200" spc="-10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грунта,</a:t>
            </a:r>
            <a:r>
              <a:rPr dirty="0" sz="1200" spc="-95">
                <a:latin typeface="Times New Roman"/>
                <a:cs typeface="Times New Roman"/>
              </a:rPr>
              <a:t> </a:t>
            </a:r>
            <a:r>
              <a:rPr dirty="0" sz="1200" spc="-80">
                <a:latin typeface="Times New Roman"/>
                <a:cs typeface="Times New Roman"/>
              </a:rPr>
              <a:t>м2;</a:t>
            </a:r>
            <a:endParaRPr sz="1200">
              <a:latin typeface="Times New Roman"/>
              <a:cs typeface="Times New Roman"/>
            </a:endParaRPr>
          </a:p>
          <a:p>
            <a:pPr marL="2540" indent="445770">
              <a:lnSpc>
                <a:spcPct val="100000"/>
              </a:lnSpc>
              <a:spcBef>
                <a:spcPts val="430"/>
              </a:spcBef>
            </a:pPr>
            <a:r>
              <a:rPr dirty="0" sz="1200" b="1" i="1">
                <a:latin typeface="Times New Roman"/>
                <a:cs typeface="Times New Roman"/>
              </a:rPr>
              <a:t>F</a:t>
            </a:r>
            <a:r>
              <a:rPr dirty="0" sz="1200" spc="-190" b="1" i="1">
                <a:latin typeface="Times New Roman"/>
                <a:cs typeface="Times New Roman"/>
              </a:rPr>
              <a:t> </a:t>
            </a:r>
            <a:r>
              <a:rPr dirty="0" sz="1200" b="1" i="1">
                <a:latin typeface="Times New Roman"/>
                <a:cs typeface="Times New Roman"/>
              </a:rPr>
              <a:t>-</a:t>
            </a:r>
            <a:r>
              <a:rPr dirty="0" sz="1200" spc="-30" b="1" i="1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расчетная</a:t>
            </a:r>
            <a:r>
              <a:rPr dirty="0" sz="1200" spc="-8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нагрузка</a:t>
            </a:r>
            <a:r>
              <a:rPr dirty="0" sz="1200" spc="-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на</a:t>
            </a:r>
            <a:r>
              <a:rPr dirty="0" sz="1200" spc="-75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фундамент,</a:t>
            </a:r>
            <a:r>
              <a:rPr dirty="0" sz="1200" spc="-6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кН,</a:t>
            </a:r>
            <a:r>
              <a:rPr dirty="0" sz="1200" spc="-7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принимаемая</a:t>
            </a:r>
            <a:r>
              <a:rPr dirty="0" sz="1200" spc="-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с</a:t>
            </a:r>
            <a:r>
              <a:rPr dirty="0" sz="1200" spc="-11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коэффициентом</a:t>
            </a:r>
            <a:r>
              <a:rPr dirty="0" sz="1200" spc="-8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0,9</a:t>
            </a:r>
            <a:r>
              <a:rPr dirty="0" sz="1200" spc="-7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по</a:t>
            </a:r>
            <a:r>
              <a:rPr dirty="0" sz="1200" spc="-8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наиболее</a:t>
            </a:r>
            <a:endParaRPr sz="1200">
              <a:latin typeface="Times New Roman"/>
              <a:cs typeface="Times New Roman"/>
            </a:endParaRPr>
          </a:p>
          <a:p>
            <a:pPr marL="2540" marR="499109">
              <a:lnSpc>
                <a:spcPct val="129900"/>
              </a:lnSpc>
              <a:spcBef>
                <a:spcPts val="10"/>
              </a:spcBef>
            </a:pPr>
            <a:r>
              <a:rPr dirty="0" sz="1200" spc="10">
                <a:latin typeface="Times New Roman"/>
                <a:cs typeface="Times New Roman"/>
              </a:rPr>
              <a:t>невыгодному сочетанию </a:t>
            </a:r>
            <a:r>
              <a:rPr dirty="0" sz="1200" spc="15">
                <a:latin typeface="Times New Roman"/>
                <a:cs typeface="Times New Roman"/>
              </a:rPr>
              <a:t>нагрузок </a:t>
            </a:r>
            <a:r>
              <a:rPr dirty="0" sz="1200" spc="-5">
                <a:latin typeface="Times New Roman"/>
                <a:cs typeface="Times New Roman"/>
              </a:rPr>
              <a:t>и </a:t>
            </a:r>
            <a:r>
              <a:rPr dirty="0" sz="1200" spc="15">
                <a:latin typeface="Times New Roman"/>
                <a:cs typeface="Times New Roman"/>
              </a:rPr>
              <a:t>воздействий, </a:t>
            </a:r>
            <a:r>
              <a:rPr dirty="0" sz="1200" spc="10">
                <a:latin typeface="Times New Roman"/>
                <a:cs typeface="Times New Roman"/>
              </a:rPr>
              <a:t>включая </a:t>
            </a:r>
            <a:r>
              <a:rPr dirty="0" sz="1200" spc="15">
                <a:latin typeface="Times New Roman"/>
                <a:cs typeface="Times New Roman"/>
              </a:rPr>
              <a:t>выдергивающие </a:t>
            </a:r>
            <a:r>
              <a:rPr dirty="0" sz="1200" spc="10">
                <a:latin typeface="Times New Roman"/>
                <a:cs typeface="Times New Roman"/>
              </a:rPr>
              <a:t>(ветровые,  </a:t>
            </a:r>
            <a:r>
              <a:rPr dirty="0" sz="1200" spc="-5">
                <a:latin typeface="Times New Roman"/>
                <a:cs typeface="Times New Roman"/>
              </a:rPr>
              <a:t>крановые</a:t>
            </a:r>
            <a:r>
              <a:rPr dirty="0" sz="1200" spc="-114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и</a:t>
            </a:r>
            <a:r>
              <a:rPr dirty="0" sz="1200" spc="-15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т.п.);</a:t>
            </a:r>
            <a:endParaRPr sz="1200">
              <a:latin typeface="Times New Roman"/>
              <a:cs typeface="Times New Roman"/>
            </a:endParaRPr>
          </a:p>
          <a:p>
            <a:pPr marL="2540" marR="497205" indent="448309">
              <a:lnSpc>
                <a:spcPct val="128499"/>
              </a:lnSpc>
              <a:spcBef>
                <a:spcPts val="20"/>
              </a:spcBef>
            </a:pPr>
            <a:r>
              <a:rPr dirty="0" sz="1200" spc="-30" i="1">
                <a:latin typeface="Times New Roman"/>
                <a:cs typeface="Times New Roman"/>
              </a:rPr>
              <a:t>Frf </a:t>
            </a:r>
            <a:r>
              <a:rPr dirty="0" sz="1200" b="1" i="1">
                <a:latin typeface="Times New Roman"/>
                <a:cs typeface="Times New Roman"/>
              </a:rPr>
              <a:t>- </a:t>
            </a:r>
            <a:r>
              <a:rPr dirty="0" sz="1200" spc="15">
                <a:latin typeface="Times New Roman"/>
                <a:cs typeface="Times New Roman"/>
              </a:rPr>
              <a:t>расчетное </a:t>
            </a:r>
            <a:r>
              <a:rPr dirty="0" sz="1200" spc="10">
                <a:latin typeface="Times New Roman"/>
                <a:cs typeface="Times New Roman"/>
              </a:rPr>
              <a:t>значение силы, удерживающей </a:t>
            </a:r>
            <a:r>
              <a:rPr dirty="0" sz="1200" spc="15">
                <a:latin typeface="Times New Roman"/>
                <a:cs typeface="Times New Roman"/>
              </a:rPr>
              <a:t>фундамент </a:t>
            </a:r>
            <a:r>
              <a:rPr dirty="0" sz="1200">
                <a:latin typeface="Times New Roman"/>
                <a:cs typeface="Times New Roman"/>
              </a:rPr>
              <a:t>от </a:t>
            </a:r>
            <a:r>
              <a:rPr dirty="0" sz="1200" spc="15">
                <a:latin typeface="Times New Roman"/>
                <a:cs typeface="Times New Roman"/>
              </a:rPr>
              <a:t>выпучивания, </a:t>
            </a:r>
            <a:r>
              <a:rPr dirty="0" sz="1200" spc="-10">
                <a:latin typeface="Times New Roman"/>
                <a:cs typeface="Times New Roman"/>
              </a:rPr>
              <a:t>кН,  </a:t>
            </a:r>
            <a:r>
              <a:rPr dirty="0" sz="1200" spc="-5">
                <a:latin typeface="Times New Roman"/>
                <a:cs typeface="Times New Roman"/>
              </a:rPr>
              <a:t>принимаемое</a:t>
            </a:r>
            <a:r>
              <a:rPr dirty="0" sz="1200" spc="-12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по</a:t>
            </a:r>
            <a:r>
              <a:rPr dirty="0" sz="1200" spc="-114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указаниям</a:t>
            </a:r>
            <a:r>
              <a:rPr dirty="0" sz="1200" spc="-8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7.4.4;</a:t>
            </a:r>
            <a:endParaRPr sz="1200">
              <a:latin typeface="Times New Roman"/>
              <a:cs typeface="Times New Roman"/>
            </a:endParaRPr>
          </a:p>
          <a:p>
            <a:pPr marL="524510">
              <a:lnSpc>
                <a:spcPct val="100000"/>
              </a:lnSpc>
              <a:spcBef>
                <a:spcPts val="430"/>
              </a:spcBef>
            </a:pPr>
            <a:r>
              <a:rPr dirty="0" sz="1200" spc="5">
                <a:latin typeface="Times New Roman"/>
                <a:cs typeface="Times New Roman"/>
              </a:rPr>
              <a:t>У-</a:t>
            </a:r>
            <a:r>
              <a:rPr dirty="0" sz="1200" spc="-15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коэффициент</a:t>
            </a:r>
            <a:r>
              <a:rPr dirty="0" sz="1200" spc="-16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условий</a:t>
            </a:r>
            <a:r>
              <a:rPr dirty="0" sz="1200" spc="-14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работы,</a:t>
            </a:r>
            <a:r>
              <a:rPr dirty="0" sz="1200" spc="-9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принимаемый</a:t>
            </a:r>
            <a:r>
              <a:rPr dirty="0" sz="1200" spc="-1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равным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 spc="-45">
                <a:latin typeface="Times New Roman"/>
                <a:cs typeface="Times New Roman"/>
              </a:rPr>
              <a:t>1,0;</a:t>
            </a:r>
            <a:endParaRPr sz="1200">
              <a:latin typeface="Times New Roman"/>
              <a:cs typeface="Times New Roman"/>
            </a:endParaRPr>
          </a:p>
          <a:p>
            <a:pPr marR="484505" indent="520700">
              <a:lnSpc>
                <a:spcPct val="129900"/>
              </a:lnSpc>
            </a:pPr>
            <a:r>
              <a:rPr dirty="0" sz="1200" spc="-50">
                <a:latin typeface="Times New Roman"/>
                <a:cs typeface="Times New Roman"/>
              </a:rPr>
              <a:t>У</a:t>
            </a:r>
            <a:r>
              <a:rPr dirty="0" sz="1200" spc="-50" b="1" i="1">
                <a:latin typeface="Times New Roman"/>
                <a:cs typeface="Times New Roman"/>
              </a:rPr>
              <a:t>п</a:t>
            </a:r>
            <a:r>
              <a:rPr dirty="0" sz="1200" spc="-50">
                <a:latin typeface="Times New Roman"/>
                <a:cs typeface="Times New Roman"/>
              </a:rPr>
              <a:t>- </a:t>
            </a:r>
            <a:r>
              <a:rPr dirty="0" sz="1200" spc="-5">
                <a:latin typeface="Times New Roman"/>
                <a:cs typeface="Times New Roman"/>
              </a:rPr>
              <a:t>коэффициент </a:t>
            </a:r>
            <a:r>
              <a:rPr dirty="0" sz="1200">
                <a:latin typeface="Times New Roman"/>
                <a:cs typeface="Times New Roman"/>
              </a:rPr>
              <a:t>надежности </a:t>
            </a:r>
            <a:r>
              <a:rPr dirty="0" sz="1200" spc="-10">
                <a:latin typeface="Times New Roman"/>
                <a:cs typeface="Times New Roman"/>
              </a:rPr>
              <a:t>по назначению сооружения, </a:t>
            </a:r>
            <a:r>
              <a:rPr dirty="0" sz="1200" spc="-5">
                <a:latin typeface="Times New Roman"/>
                <a:cs typeface="Times New Roman"/>
              </a:rPr>
              <a:t>принимаемый </a:t>
            </a:r>
            <a:r>
              <a:rPr dirty="0" sz="1200">
                <a:latin typeface="Times New Roman"/>
                <a:cs typeface="Times New Roman"/>
              </a:rPr>
              <a:t>равным </a:t>
            </a:r>
            <a:r>
              <a:rPr dirty="0" sz="1200" spc="-35">
                <a:latin typeface="Times New Roman"/>
                <a:cs typeface="Times New Roman"/>
              </a:rPr>
              <a:t>1,1, </a:t>
            </a:r>
            <a:r>
              <a:rPr dirty="0" sz="1200">
                <a:latin typeface="Times New Roman"/>
                <a:cs typeface="Times New Roman"/>
              </a:rPr>
              <a:t>а  для</a:t>
            </a:r>
            <a:r>
              <a:rPr dirty="0" sz="1200" spc="-114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фундаментов</a:t>
            </a:r>
            <a:r>
              <a:rPr dirty="0" sz="1200" spc="-10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опор</a:t>
            </a:r>
            <a:r>
              <a:rPr dirty="0" sz="1200" spc="-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мостов</a:t>
            </a:r>
            <a:r>
              <a:rPr dirty="0" sz="1200" spc="-95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-1,3.</a:t>
            </a:r>
            <a:endParaRPr sz="1200">
              <a:latin typeface="Times New Roman"/>
              <a:cs typeface="Times New Roman"/>
            </a:endParaRPr>
          </a:p>
          <a:p>
            <a:pPr marR="30480" indent="457200">
              <a:lnSpc>
                <a:spcPct val="129400"/>
              </a:lnSpc>
              <a:spcBef>
                <a:spcPts val="35"/>
              </a:spcBef>
              <a:tabLst>
                <a:tab pos="1297305" algn="l"/>
              </a:tabLst>
            </a:pPr>
            <a:r>
              <a:rPr dirty="0" sz="1200" spc="-15">
                <a:latin typeface="Times New Roman"/>
                <a:cs typeface="Times New Roman"/>
              </a:rPr>
              <a:t>7.4.3	</a:t>
            </a:r>
            <a:r>
              <a:rPr dirty="0" sz="1200" spc="-5">
                <a:latin typeface="Times New Roman"/>
                <a:cs typeface="Times New Roman"/>
              </a:rPr>
              <a:t>Расчетную </a:t>
            </a:r>
            <a:r>
              <a:rPr dirty="0" sz="1200" spc="-10">
                <a:latin typeface="Times New Roman"/>
                <a:cs typeface="Times New Roman"/>
              </a:rPr>
              <a:t>удельную </a:t>
            </a:r>
            <a:r>
              <a:rPr dirty="0" sz="1200" spc="-5">
                <a:latin typeface="Times New Roman"/>
                <a:cs typeface="Times New Roman"/>
              </a:rPr>
              <a:t>касательную </a:t>
            </a:r>
            <a:r>
              <a:rPr dirty="0" sz="1200">
                <a:latin typeface="Times New Roman"/>
                <a:cs typeface="Times New Roman"/>
              </a:rPr>
              <a:t>силу </a:t>
            </a:r>
            <a:r>
              <a:rPr dirty="0" sz="1200" spc="-5">
                <a:latin typeface="Times New Roman"/>
                <a:cs typeface="Times New Roman"/>
              </a:rPr>
              <a:t>морозного пучения </a:t>
            </a:r>
            <a:r>
              <a:rPr dirty="0" sz="1200" spc="-90" i="1">
                <a:latin typeface="Times New Roman"/>
                <a:cs typeface="Times New Roman"/>
              </a:rPr>
              <a:t>хт, </a:t>
            </a:r>
            <a:r>
              <a:rPr dirty="0" sz="1200" spc="-5">
                <a:latin typeface="Times New Roman"/>
                <a:cs typeface="Times New Roman"/>
              </a:rPr>
              <a:t>кПа, </a:t>
            </a:r>
            <a:r>
              <a:rPr dirty="0" sz="1200" spc="-10">
                <a:latin typeface="Times New Roman"/>
                <a:cs typeface="Times New Roman"/>
              </a:rPr>
              <a:t>следует  определять, как правило, </a:t>
            </a:r>
            <a:r>
              <a:rPr dirty="0" sz="1200" spc="-5">
                <a:latin typeface="Times New Roman"/>
                <a:cs typeface="Times New Roman"/>
              </a:rPr>
              <a:t>опытным </a:t>
            </a:r>
            <a:r>
              <a:rPr dirty="0" sz="1200" spc="-15">
                <a:latin typeface="Times New Roman"/>
                <a:cs typeface="Times New Roman"/>
              </a:rPr>
              <a:t>путем. </a:t>
            </a:r>
            <a:r>
              <a:rPr dirty="0" sz="1200">
                <a:latin typeface="Times New Roman"/>
                <a:cs typeface="Times New Roman"/>
              </a:rPr>
              <a:t>Для </a:t>
            </a:r>
            <a:r>
              <a:rPr dirty="0" sz="1200" spc="-10">
                <a:latin typeface="Times New Roman"/>
                <a:cs typeface="Times New Roman"/>
              </a:rPr>
              <a:t>сооружений </a:t>
            </a:r>
            <a:r>
              <a:rPr dirty="0" sz="1200">
                <a:latin typeface="Times New Roman"/>
                <a:cs typeface="Times New Roman"/>
              </a:rPr>
              <a:t>II </a:t>
            </a:r>
            <a:r>
              <a:rPr dirty="0" sz="1200" spc="-5">
                <a:latin typeface="Times New Roman"/>
                <a:cs typeface="Times New Roman"/>
              </a:rPr>
              <a:t>и </a:t>
            </a:r>
            <a:r>
              <a:rPr dirty="0" sz="1200">
                <a:latin typeface="Times New Roman"/>
                <a:cs typeface="Times New Roman"/>
              </a:rPr>
              <a:t>III уровней </a:t>
            </a:r>
            <a:r>
              <a:rPr dirty="0" sz="1200" spc="-5">
                <a:latin typeface="Times New Roman"/>
                <a:cs typeface="Times New Roman"/>
              </a:rPr>
              <a:t>ответственности  значения </a:t>
            </a:r>
            <a:r>
              <a:rPr dirty="0" sz="1200" spc="-5" i="1">
                <a:latin typeface="Times New Roman"/>
                <a:cs typeface="Times New Roman"/>
              </a:rPr>
              <a:t>хт </a:t>
            </a:r>
            <a:r>
              <a:rPr dirty="0" sz="1200">
                <a:latin typeface="Times New Roman"/>
                <a:cs typeface="Times New Roman"/>
              </a:rPr>
              <a:t>допускается </a:t>
            </a:r>
            <a:r>
              <a:rPr dirty="0" sz="1200" spc="-10">
                <a:latin typeface="Times New Roman"/>
                <a:cs typeface="Times New Roman"/>
              </a:rPr>
              <a:t>принимать по </a:t>
            </a:r>
            <a:r>
              <a:rPr dirty="0" sz="1200" spc="-5">
                <a:latin typeface="Times New Roman"/>
                <a:cs typeface="Times New Roman"/>
              </a:rPr>
              <a:t>таблице </a:t>
            </a:r>
            <a:r>
              <a:rPr dirty="0" sz="1200" spc="-20">
                <a:latin typeface="Times New Roman"/>
                <a:cs typeface="Times New Roman"/>
              </a:rPr>
              <a:t>7.8 </a:t>
            </a:r>
            <a:r>
              <a:rPr dirty="0" sz="1200" spc="-5">
                <a:latin typeface="Times New Roman"/>
                <a:cs typeface="Times New Roman"/>
              </a:rPr>
              <a:t>в </a:t>
            </a:r>
            <a:r>
              <a:rPr dirty="0" sz="1200">
                <a:latin typeface="Times New Roman"/>
                <a:cs typeface="Times New Roman"/>
              </a:rPr>
              <a:t>зависимости от </a:t>
            </a:r>
            <a:r>
              <a:rPr dirty="0" sz="1200" spc="-5">
                <a:latin typeface="Times New Roman"/>
                <a:cs typeface="Times New Roman"/>
              </a:rPr>
              <a:t>состава, </a:t>
            </a:r>
            <a:r>
              <a:rPr dirty="0" sz="1200">
                <a:latin typeface="Times New Roman"/>
                <a:cs typeface="Times New Roman"/>
              </a:rPr>
              <a:t>влажности </a:t>
            </a:r>
            <a:r>
              <a:rPr dirty="0" sz="1200" spc="-5">
                <a:latin typeface="Times New Roman"/>
                <a:cs typeface="Times New Roman"/>
              </a:rPr>
              <a:t>и  </a:t>
            </a:r>
            <a:r>
              <a:rPr dirty="0" sz="1200" spc="-15">
                <a:latin typeface="Times New Roman"/>
                <a:cs typeface="Times New Roman"/>
              </a:rPr>
              <a:t>глубины</a:t>
            </a:r>
            <a:r>
              <a:rPr dirty="0" sz="1200" spc="-10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сезонного</a:t>
            </a:r>
            <a:r>
              <a:rPr dirty="0" sz="1200" spc="-11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промерзания</a:t>
            </a:r>
            <a:r>
              <a:rPr dirty="0" sz="1200" spc="-13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и</a:t>
            </a:r>
            <a:r>
              <a:rPr dirty="0" sz="1200" spc="-10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оттаивания</a:t>
            </a:r>
            <a:r>
              <a:rPr dirty="0" sz="1200" spc="-15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грунтов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 spc="-105" b="1" i="1">
                <a:latin typeface="Times New Roman"/>
                <a:cs typeface="Times New Roman"/>
              </a:rPr>
              <a:t>dth.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algn="ctr" marL="741680" marR="1781810">
              <a:lnSpc>
                <a:spcPts val="1130"/>
              </a:lnSpc>
              <a:spcBef>
                <a:spcPts val="985"/>
              </a:spcBef>
            </a:pPr>
            <a:r>
              <a:rPr dirty="0" sz="1050" spc="-30" i="1">
                <a:latin typeface="Courier New"/>
                <a:cs typeface="Courier New"/>
              </a:rPr>
              <a:t>ОАО </a:t>
            </a:r>
            <a:r>
              <a:rPr dirty="0" sz="1050" spc="-35" i="1">
                <a:latin typeface="Courier New"/>
                <a:cs typeface="Courier New"/>
              </a:rPr>
              <a:t>«Фундаментпроект» </a:t>
            </a:r>
            <a:r>
              <a:rPr dirty="0" sz="1050" spc="-55" i="1">
                <a:latin typeface="Courier New"/>
                <a:cs typeface="Courier New"/>
              </a:rPr>
              <a:t>125993, </a:t>
            </a:r>
            <a:r>
              <a:rPr dirty="0" sz="1050" spc="-75" i="1">
                <a:latin typeface="Courier New"/>
                <a:cs typeface="Courier New"/>
              </a:rPr>
              <a:t>г. </a:t>
            </a:r>
            <a:r>
              <a:rPr dirty="0" sz="1050" spc="-45" i="1">
                <a:latin typeface="Courier New"/>
                <a:cs typeface="Courier New"/>
              </a:rPr>
              <a:t>Москва, </a:t>
            </a:r>
            <a:r>
              <a:rPr dirty="0" sz="1050" spc="-35" i="1">
                <a:latin typeface="Courier New"/>
                <a:cs typeface="Courier New"/>
              </a:rPr>
              <a:t>Волоколамское  </a:t>
            </a:r>
            <a:r>
              <a:rPr dirty="0" sz="1050" spc="-45" i="1">
                <a:latin typeface="Courier New"/>
                <a:cs typeface="Courier New"/>
              </a:rPr>
              <a:t>шоссе, </a:t>
            </a:r>
            <a:r>
              <a:rPr dirty="0" sz="1050" spc="-65" i="1">
                <a:latin typeface="Courier New"/>
                <a:cs typeface="Courier New"/>
              </a:rPr>
              <a:t>д. </a:t>
            </a:r>
            <a:r>
              <a:rPr dirty="0" sz="1050" spc="-80" i="1">
                <a:latin typeface="Courier New"/>
                <a:cs typeface="Courier New"/>
              </a:rPr>
              <a:t>1, стр.</a:t>
            </a:r>
            <a:r>
              <a:rPr dirty="0" sz="1050" i="1">
                <a:latin typeface="Courier New"/>
                <a:cs typeface="Courier New"/>
              </a:rPr>
              <a:t> </a:t>
            </a:r>
            <a:r>
              <a:rPr dirty="0" sz="1050" spc="-5" i="1">
                <a:latin typeface="Courier New"/>
                <a:cs typeface="Courier New"/>
              </a:rPr>
              <a:t>1</a:t>
            </a:r>
            <a:endParaRPr sz="1050">
              <a:latin typeface="Courier New"/>
              <a:cs typeface="Courier Ne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07953" y="377853"/>
            <a:ext cx="6203331" cy="99216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3297" y="352766"/>
            <a:ext cx="6291580" cy="996569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087755" indent="353060">
              <a:lnSpc>
                <a:spcPts val="1040"/>
              </a:lnSpc>
              <a:spcBef>
                <a:spcPts val="130"/>
              </a:spcBef>
              <a:tabLst>
                <a:tab pos="6227445" algn="l"/>
              </a:tabLst>
            </a:pPr>
            <a:r>
              <a:rPr dirty="0" baseline="2777" sz="1500" spc="-7">
                <a:latin typeface="Times New Roman"/>
                <a:cs typeface="Times New Roman"/>
              </a:rPr>
              <a:t>Метод</a:t>
            </a:r>
            <a:r>
              <a:rPr dirty="0" baseline="2777" sz="1500" spc="-30">
                <a:latin typeface="Times New Roman"/>
                <a:cs typeface="Times New Roman"/>
              </a:rPr>
              <a:t>и</a:t>
            </a:r>
            <a:r>
              <a:rPr dirty="0" baseline="2777" sz="1500">
                <a:latin typeface="Times New Roman"/>
                <a:cs typeface="Times New Roman"/>
              </a:rPr>
              <a:t>ка</a:t>
            </a:r>
            <a:r>
              <a:rPr dirty="0" baseline="2777" sz="1500" spc="-89">
                <a:latin typeface="Times New Roman"/>
                <a:cs typeface="Times New Roman"/>
              </a:rPr>
              <a:t> </a:t>
            </a:r>
            <a:r>
              <a:rPr dirty="0" baseline="2777" sz="1500" spc="22">
                <a:latin typeface="Times New Roman"/>
                <a:cs typeface="Times New Roman"/>
              </a:rPr>
              <a:t>р</a:t>
            </a:r>
            <a:r>
              <a:rPr dirty="0" baseline="2777" sz="1500">
                <a:latin typeface="Times New Roman"/>
                <a:cs typeface="Times New Roman"/>
              </a:rPr>
              <a:t>а</a:t>
            </a:r>
            <a:r>
              <a:rPr dirty="0" baseline="2777" sz="1500" spc="15">
                <a:latin typeface="Times New Roman"/>
                <a:cs typeface="Times New Roman"/>
              </a:rPr>
              <a:t>с</a:t>
            </a:r>
            <a:r>
              <a:rPr dirty="0" baseline="2777" sz="1500">
                <a:latin typeface="Times New Roman"/>
                <a:cs typeface="Times New Roman"/>
              </a:rPr>
              <a:t>ч</a:t>
            </a:r>
            <a:r>
              <a:rPr dirty="0" baseline="2777" sz="1500" spc="15">
                <a:latin typeface="Times New Roman"/>
                <a:cs typeface="Times New Roman"/>
              </a:rPr>
              <a:t>е</a:t>
            </a:r>
            <a:r>
              <a:rPr dirty="0" baseline="2777" sz="1500">
                <a:latin typeface="Times New Roman"/>
                <a:cs typeface="Times New Roman"/>
              </a:rPr>
              <a:t>та</a:t>
            </a:r>
            <a:r>
              <a:rPr dirty="0" baseline="2777" sz="1500" spc="-44">
                <a:latin typeface="Times New Roman"/>
                <a:cs typeface="Times New Roman"/>
              </a:rPr>
              <a:t> </a:t>
            </a:r>
            <a:r>
              <a:rPr dirty="0" baseline="2777" sz="1500">
                <a:latin typeface="Times New Roman"/>
                <a:cs typeface="Times New Roman"/>
              </a:rPr>
              <a:t>же</a:t>
            </a:r>
            <a:r>
              <a:rPr dirty="0" baseline="2777" sz="1500" spc="-22">
                <a:latin typeface="Times New Roman"/>
                <a:cs typeface="Times New Roman"/>
              </a:rPr>
              <a:t>л</a:t>
            </a:r>
            <a:r>
              <a:rPr dirty="0" baseline="2777" sz="1500">
                <a:latin typeface="Times New Roman"/>
                <a:cs typeface="Times New Roman"/>
              </a:rPr>
              <a:t>езо</a:t>
            </a:r>
            <a:r>
              <a:rPr dirty="0" baseline="2777" sz="1500" spc="-22">
                <a:latin typeface="Times New Roman"/>
                <a:cs typeface="Times New Roman"/>
              </a:rPr>
              <a:t>б</a:t>
            </a:r>
            <a:r>
              <a:rPr dirty="0" baseline="2777" sz="1500">
                <a:latin typeface="Times New Roman"/>
                <a:cs typeface="Times New Roman"/>
              </a:rPr>
              <a:t>етонных</a:t>
            </a:r>
            <a:r>
              <a:rPr dirty="0" baseline="2777" sz="1500" spc="22">
                <a:latin typeface="Times New Roman"/>
                <a:cs typeface="Times New Roman"/>
              </a:rPr>
              <a:t> </a:t>
            </a:r>
            <a:r>
              <a:rPr dirty="0" baseline="2777" sz="1500" spc="-7">
                <a:latin typeface="Times New Roman"/>
                <a:cs typeface="Times New Roman"/>
              </a:rPr>
              <a:t>с</a:t>
            </a:r>
            <a:r>
              <a:rPr dirty="0" baseline="2777" sz="1500" spc="-37">
                <a:latin typeface="Times New Roman"/>
                <a:cs typeface="Times New Roman"/>
              </a:rPr>
              <a:t>в</a:t>
            </a:r>
            <a:r>
              <a:rPr dirty="0" baseline="2777" sz="1500" spc="-7">
                <a:latin typeface="Times New Roman"/>
                <a:cs typeface="Times New Roman"/>
              </a:rPr>
              <a:t>ай</a:t>
            </a:r>
            <a:r>
              <a:rPr dirty="0" baseline="2777" sz="1500" spc="-30">
                <a:latin typeface="Times New Roman"/>
                <a:cs typeface="Times New Roman"/>
              </a:rPr>
              <a:t> </a:t>
            </a:r>
            <a:r>
              <a:rPr dirty="0" baseline="2777" sz="1500">
                <a:latin typeface="Times New Roman"/>
                <a:cs typeface="Times New Roman"/>
              </a:rPr>
              <a:t>с </a:t>
            </a:r>
            <a:r>
              <a:rPr dirty="0" baseline="2777" sz="1500" spc="-22">
                <a:latin typeface="Times New Roman"/>
                <a:cs typeface="Times New Roman"/>
              </a:rPr>
              <a:t>обо</a:t>
            </a:r>
            <a:r>
              <a:rPr dirty="0" baseline="2777" sz="1500">
                <a:latin typeface="Times New Roman"/>
                <a:cs typeface="Times New Roman"/>
              </a:rPr>
              <a:t>л</a:t>
            </a:r>
            <a:r>
              <a:rPr dirty="0" baseline="2777" sz="1500" spc="-30">
                <a:latin typeface="Times New Roman"/>
                <a:cs typeface="Times New Roman"/>
              </a:rPr>
              <a:t>о</a:t>
            </a:r>
            <a:r>
              <a:rPr dirty="0" baseline="2777" sz="1500" spc="-22">
                <a:latin typeface="Times New Roman"/>
                <a:cs typeface="Times New Roman"/>
              </a:rPr>
              <a:t>чк</a:t>
            </a:r>
            <a:r>
              <a:rPr dirty="0" baseline="2777" sz="1500" spc="-7">
                <a:latin typeface="Times New Roman"/>
                <a:cs typeface="Times New Roman"/>
              </a:rPr>
              <a:t>ой</a:t>
            </a:r>
            <a:r>
              <a:rPr dirty="0" baseline="2777" sz="1500">
                <a:latin typeface="Times New Roman"/>
                <a:cs typeface="Times New Roman"/>
              </a:rPr>
              <a:t>	</a:t>
            </a:r>
            <a:r>
              <a:rPr dirty="0" sz="1000">
                <a:latin typeface="Times New Roman"/>
                <a:cs typeface="Times New Roman"/>
              </a:rPr>
              <a:t>7  </a:t>
            </a:r>
            <a:r>
              <a:rPr dirty="0" sz="1000" spc="-5">
                <a:latin typeface="Times New Roman"/>
                <a:cs typeface="Times New Roman"/>
              </a:rPr>
              <a:t>противопучинной ОСПТ </a:t>
            </a:r>
            <a:r>
              <a:rPr dirty="0" sz="1000">
                <a:latin typeface="Times New Roman"/>
                <a:cs typeface="Times New Roman"/>
              </a:rPr>
              <a:t>«Reline» </a:t>
            </a:r>
            <a:r>
              <a:rPr dirty="0" sz="1000" spc="-5">
                <a:latin typeface="Times New Roman"/>
                <a:cs typeface="Times New Roman"/>
              </a:rPr>
              <a:t>по </a:t>
            </a:r>
            <a:r>
              <a:rPr dirty="0" sz="1000">
                <a:latin typeface="Times New Roman"/>
                <a:cs typeface="Times New Roman"/>
              </a:rPr>
              <a:t>ТУ</a:t>
            </a:r>
            <a:r>
              <a:rPr dirty="0" sz="1000" spc="2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2247-007-75457705-2014</a:t>
            </a:r>
            <a:endParaRPr sz="1000">
              <a:latin typeface="Times New Roman"/>
              <a:cs typeface="Times New Roman"/>
            </a:endParaRPr>
          </a:p>
          <a:p>
            <a:pPr algn="ctr" marR="546100">
              <a:lnSpc>
                <a:spcPts val="1110"/>
              </a:lnSpc>
            </a:pPr>
            <a:r>
              <a:rPr dirty="0" sz="1000" spc="-5">
                <a:latin typeface="Times New Roman"/>
                <a:cs typeface="Times New Roman"/>
              </a:rPr>
              <a:t>на воздействие </a:t>
            </a:r>
            <a:r>
              <a:rPr dirty="0" sz="1000" spc="-10">
                <a:latin typeface="Times New Roman"/>
                <a:cs typeface="Times New Roman"/>
              </a:rPr>
              <a:t>сил </a:t>
            </a:r>
            <a:r>
              <a:rPr dirty="0" sz="1000" spc="-5">
                <a:latin typeface="Times New Roman"/>
                <a:cs typeface="Times New Roman"/>
              </a:rPr>
              <a:t>морозного</a:t>
            </a:r>
            <a:r>
              <a:rPr dirty="0" sz="1000" spc="2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пучения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Times New Roman"/>
              <a:cs typeface="Times New Roman"/>
            </a:endParaRPr>
          </a:p>
          <a:p>
            <a:pPr marL="512445">
              <a:lnSpc>
                <a:spcPct val="100000"/>
              </a:lnSpc>
            </a:pPr>
            <a:r>
              <a:rPr dirty="0" sz="1200" spc="-10">
                <a:latin typeface="Times New Roman"/>
                <a:cs typeface="Times New Roman"/>
              </a:rPr>
              <a:t>Таблица</a:t>
            </a:r>
            <a:r>
              <a:rPr dirty="0" sz="1200" spc="-145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7.8</a:t>
            </a:r>
            <a:endParaRPr sz="1200">
              <a:latin typeface="Times New Roman"/>
              <a:cs typeface="Times New Roman"/>
            </a:endParaRPr>
          </a:p>
          <a:p>
            <a:pPr marL="822325" marR="39370" indent="3243580">
              <a:lnSpc>
                <a:spcPts val="1340"/>
              </a:lnSpc>
              <a:spcBef>
                <a:spcPts val="730"/>
              </a:spcBef>
              <a:tabLst>
                <a:tab pos="3885565" algn="l"/>
              </a:tabLst>
            </a:pPr>
            <a:r>
              <a:rPr dirty="0" sz="1200" spc="-5">
                <a:latin typeface="Times New Roman"/>
                <a:cs typeface="Times New Roman"/>
              </a:rPr>
              <a:t>Значения </a:t>
            </a:r>
            <a:r>
              <a:rPr dirty="0" sz="1200" spc="-114">
                <a:latin typeface="Times New Roman"/>
                <a:cs typeface="Times New Roman"/>
              </a:rPr>
              <a:t>х</a:t>
            </a:r>
            <a:r>
              <a:rPr dirty="0" sz="1200" spc="-114" b="1" i="1">
                <a:latin typeface="Times New Roman"/>
                <a:cs typeface="Times New Roman"/>
              </a:rPr>
              <a:t>fh, </a:t>
            </a:r>
            <a:r>
              <a:rPr dirty="0" sz="1200" spc="-15">
                <a:latin typeface="Times New Roman"/>
                <a:cs typeface="Times New Roman"/>
              </a:rPr>
              <a:t>кПа, </a:t>
            </a:r>
            <a:r>
              <a:rPr dirty="0" sz="1200" spc="-5">
                <a:latin typeface="Times New Roman"/>
                <a:cs typeface="Times New Roman"/>
              </a:rPr>
              <a:t>при </a:t>
            </a:r>
            <a:r>
              <a:rPr dirty="0" sz="1200" spc="-15">
                <a:latin typeface="Times New Roman"/>
                <a:cs typeface="Times New Roman"/>
              </a:rPr>
              <a:t>глубине  </a:t>
            </a:r>
            <a:r>
              <a:rPr dirty="0" baseline="-30092" sz="1800" spc="-15">
                <a:latin typeface="Times New Roman"/>
                <a:cs typeface="Times New Roman"/>
              </a:rPr>
              <a:t>Грунты </a:t>
            </a:r>
            <a:r>
              <a:rPr dirty="0" baseline="-30092" sz="1800" spc="-7">
                <a:latin typeface="Times New Roman"/>
                <a:cs typeface="Times New Roman"/>
              </a:rPr>
              <a:t>и</a:t>
            </a:r>
            <a:r>
              <a:rPr dirty="0" baseline="-30092" sz="1800" spc="60">
                <a:latin typeface="Times New Roman"/>
                <a:cs typeface="Times New Roman"/>
              </a:rPr>
              <a:t> </a:t>
            </a:r>
            <a:r>
              <a:rPr dirty="0" baseline="-30092" sz="1800" spc="-15">
                <a:latin typeface="Times New Roman"/>
                <a:cs typeface="Times New Roman"/>
              </a:rPr>
              <a:t>степень</a:t>
            </a:r>
            <a:r>
              <a:rPr dirty="0" baseline="-30092" sz="1800" spc="7">
                <a:latin typeface="Times New Roman"/>
                <a:cs typeface="Times New Roman"/>
              </a:rPr>
              <a:t> </a:t>
            </a:r>
            <a:r>
              <a:rPr dirty="0" baseline="-30092" sz="1800" spc="-15">
                <a:latin typeface="Times New Roman"/>
                <a:cs typeface="Times New Roman"/>
              </a:rPr>
              <a:t>водонасыщения	</a:t>
            </a:r>
            <a:r>
              <a:rPr dirty="0" sz="1200" spc="-10">
                <a:latin typeface="Times New Roman"/>
                <a:cs typeface="Times New Roman"/>
              </a:rPr>
              <a:t>сезонного </a:t>
            </a:r>
            <a:r>
              <a:rPr dirty="0" sz="1200" spc="-5">
                <a:latin typeface="Times New Roman"/>
                <a:cs typeface="Times New Roman"/>
              </a:rPr>
              <a:t>промерзания </a:t>
            </a:r>
            <a:r>
              <a:rPr dirty="0" sz="1200">
                <a:latin typeface="Times New Roman"/>
                <a:cs typeface="Times New Roman"/>
              </a:rPr>
              <a:t>-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оттаивания</a:t>
            </a:r>
            <a:endParaRPr sz="1200">
              <a:latin typeface="Times New Roman"/>
              <a:cs typeface="Times New Roman"/>
            </a:endParaRPr>
          </a:p>
          <a:p>
            <a:pPr marL="4902200">
              <a:lnSpc>
                <a:spcPts val="1385"/>
              </a:lnSpc>
            </a:pPr>
            <a:r>
              <a:rPr dirty="0" sz="1200" spc="-70" i="1">
                <a:latin typeface="Times New Roman"/>
                <a:cs typeface="Times New Roman"/>
              </a:rPr>
              <a:t>dth,</a:t>
            </a:r>
            <a:r>
              <a:rPr dirty="0" sz="1200" spc="-40" i="1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м</a:t>
            </a:r>
            <a:endParaRPr sz="1200">
              <a:latin typeface="Times New Roman"/>
              <a:cs typeface="Times New Roman"/>
            </a:endParaRPr>
          </a:p>
          <a:p>
            <a:pPr marL="4173220">
              <a:lnSpc>
                <a:spcPts val="1415"/>
              </a:lnSpc>
              <a:tabLst>
                <a:tab pos="4952365" algn="l"/>
                <a:tab pos="5763895" algn="l"/>
              </a:tabLst>
            </a:pPr>
            <a:r>
              <a:rPr dirty="0" sz="1200" spc="-35">
                <a:latin typeface="Times New Roman"/>
                <a:cs typeface="Times New Roman"/>
              </a:rPr>
              <a:t>1,0	</a:t>
            </a:r>
            <a:r>
              <a:rPr dirty="0" sz="1200" spc="-15">
                <a:latin typeface="Times New Roman"/>
                <a:cs typeface="Times New Roman"/>
              </a:rPr>
              <a:t>2,0	</a:t>
            </a:r>
            <a:r>
              <a:rPr dirty="0" sz="1200" spc="-20">
                <a:latin typeface="Times New Roman"/>
                <a:cs typeface="Times New Roman"/>
              </a:rPr>
              <a:t>3,0</a:t>
            </a:r>
            <a:endParaRPr sz="1200">
              <a:latin typeface="Times New Roman"/>
              <a:cs typeface="Times New Roman"/>
            </a:endParaRPr>
          </a:p>
          <a:p>
            <a:pPr marL="15240" marR="353695">
              <a:lnSpc>
                <a:spcPts val="1340"/>
              </a:lnSpc>
              <a:spcBef>
                <a:spcPts val="175"/>
              </a:spcBef>
              <a:tabLst>
                <a:tab pos="4153535" algn="l"/>
                <a:tab pos="4946650" algn="l"/>
                <a:tab pos="5781675" algn="l"/>
              </a:tabLst>
            </a:pPr>
            <a:r>
              <a:rPr dirty="0" sz="1200" spc="-5">
                <a:latin typeface="Times New Roman"/>
                <a:cs typeface="Times New Roman"/>
              </a:rPr>
              <a:t>Гл</a:t>
            </a:r>
            <a:r>
              <a:rPr dirty="0" sz="1200" spc="-20">
                <a:latin typeface="Times New Roman"/>
                <a:cs typeface="Times New Roman"/>
              </a:rPr>
              <a:t>и</a:t>
            </a:r>
            <a:r>
              <a:rPr dirty="0" sz="1200" spc="-5">
                <a:latin typeface="Times New Roman"/>
                <a:cs typeface="Times New Roman"/>
              </a:rPr>
              <a:t>ни</a:t>
            </a:r>
            <a:r>
              <a:rPr dirty="0" sz="1200" spc="-25">
                <a:latin typeface="Times New Roman"/>
                <a:cs typeface="Times New Roman"/>
              </a:rPr>
              <a:t>с</a:t>
            </a:r>
            <a:r>
              <a:rPr dirty="0" sz="1200">
                <a:latin typeface="Times New Roman"/>
                <a:cs typeface="Times New Roman"/>
              </a:rPr>
              <a:t>т</a:t>
            </a:r>
            <a:r>
              <a:rPr dirty="0" sz="1200" spc="-15">
                <a:latin typeface="Times New Roman"/>
                <a:cs typeface="Times New Roman"/>
              </a:rPr>
              <a:t>ы</a:t>
            </a:r>
            <a:r>
              <a:rPr dirty="0" sz="1200">
                <a:latin typeface="Times New Roman"/>
                <a:cs typeface="Times New Roman"/>
              </a:rPr>
              <a:t>е  </a:t>
            </a:r>
            <a:r>
              <a:rPr dirty="0" sz="1200" spc="-6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при</a:t>
            </a:r>
            <a:r>
              <a:rPr dirty="0" sz="1200">
                <a:latin typeface="Times New Roman"/>
                <a:cs typeface="Times New Roman"/>
              </a:rPr>
              <a:t>  </a:t>
            </a:r>
            <a:r>
              <a:rPr dirty="0" sz="1200" spc="-7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п</a:t>
            </a:r>
            <a:r>
              <a:rPr dirty="0" sz="1200" spc="-20">
                <a:latin typeface="Times New Roman"/>
                <a:cs typeface="Times New Roman"/>
              </a:rPr>
              <a:t>о</a:t>
            </a:r>
            <a:r>
              <a:rPr dirty="0" sz="1200">
                <a:latin typeface="Times New Roman"/>
                <a:cs typeface="Times New Roman"/>
              </a:rPr>
              <a:t>к</a:t>
            </a:r>
            <a:r>
              <a:rPr dirty="0" sz="1200" spc="-15">
                <a:latin typeface="Times New Roman"/>
                <a:cs typeface="Times New Roman"/>
              </a:rPr>
              <a:t>а</a:t>
            </a:r>
            <a:r>
              <a:rPr dirty="0" sz="1200">
                <a:latin typeface="Times New Roman"/>
                <a:cs typeface="Times New Roman"/>
              </a:rPr>
              <a:t>з</a:t>
            </a:r>
            <a:r>
              <a:rPr dirty="0" sz="1200" spc="-20">
                <a:latin typeface="Times New Roman"/>
                <a:cs typeface="Times New Roman"/>
              </a:rPr>
              <a:t>а</a:t>
            </a:r>
            <a:r>
              <a:rPr dirty="0" sz="1200">
                <a:latin typeface="Times New Roman"/>
                <a:cs typeface="Times New Roman"/>
              </a:rPr>
              <a:t>т</a:t>
            </a:r>
            <a:r>
              <a:rPr dirty="0" sz="1200" spc="-25">
                <a:latin typeface="Times New Roman"/>
                <a:cs typeface="Times New Roman"/>
              </a:rPr>
              <a:t>е</a:t>
            </a:r>
            <a:r>
              <a:rPr dirty="0" sz="1200">
                <a:latin typeface="Times New Roman"/>
                <a:cs typeface="Times New Roman"/>
              </a:rPr>
              <a:t>ле  </a:t>
            </a:r>
            <a:r>
              <a:rPr dirty="0" sz="1200" spc="-10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т</a:t>
            </a:r>
            <a:r>
              <a:rPr dirty="0" sz="1200" spc="-15">
                <a:latin typeface="Times New Roman"/>
                <a:cs typeface="Times New Roman"/>
              </a:rPr>
              <a:t>е</a:t>
            </a:r>
            <a:r>
              <a:rPr dirty="0" sz="1200">
                <a:latin typeface="Times New Roman"/>
                <a:cs typeface="Times New Roman"/>
              </a:rPr>
              <a:t>кучести  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 spc="-145">
                <a:latin typeface="Times New Roman"/>
                <a:cs typeface="Times New Roman"/>
              </a:rPr>
              <a:t>//</a:t>
            </a:r>
            <a:r>
              <a:rPr dirty="0" sz="1200">
                <a:latin typeface="Times New Roman"/>
                <a:cs typeface="Times New Roman"/>
              </a:rPr>
              <a:t>_ 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&gt;  </a:t>
            </a:r>
            <a:r>
              <a:rPr dirty="0" sz="1200" spc="-65">
                <a:latin typeface="Times New Roman"/>
                <a:cs typeface="Times New Roman"/>
              </a:rPr>
              <a:t> </a:t>
            </a:r>
            <a:r>
              <a:rPr dirty="0" sz="1200" spc="-35">
                <a:latin typeface="Times New Roman"/>
                <a:cs typeface="Times New Roman"/>
              </a:rPr>
              <a:t>0</a:t>
            </a:r>
            <a:r>
              <a:rPr dirty="0" sz="1200" spc="-15">
                <a:latin typeface="Times New Roman"/>
                <a:cs typeface="Times New Roman"/>
              </a:rPr>
              <a:t>,</a:t>
            </a:r>
            <a:r>
              <a:rPr dirty="0" sz="1200" spc="-40">
                <a:latin typeface="Times New Roman"/>
                <a:cs typeface="Times New Roman"/>
              </a:rPr>
              <a:t>5</a:t>
            </a:r>
            <a:r>
              <a:rPr dirty="0" sz="1200">
                <a:latin typeface="Times New Roman"/>
                <a:cs typeface="Times New Roman"/>
              </a:rPr>
              <a:t>,  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п</a:t>
            </a:r>
            <a:r>
              <a:rPr dirty="0" sz="1200">
                <a:latin typeface="Times New Roman"/>
                <a:cs typeface="Times New Roman"/>
              </a:rPr>
              <a:t>е</a:t>
            </a:r>
            <a:r>
              <a:rPr dirty="0" sz="1200" spc="-25">
                <a:latin typeface="Times New Roman"/>
                <a:cs typeface="Times New Roman"/>
              </a:rPr>
              <a:t>с</a:t>
            </a:r>
            <a:r>
              <a:rPr dirty="0" sz="1200" spc="-5">
                <a:latin typeface="Times New Roman"/>
                <a:cs typeface="Times New Roman"/>
              </a:rPr>
              <a:t>ки</a:t>
            </a:r>
            <a:r>
              <a:rPr dirty="0" sz="1200">
                <a:latin typeface="Times New Roman"/>
                <a:cs typeface="Times New Roman"/>
              </a:rPr>
              <a:t>	</a:t>
            </a:r>
            <a:r>
              <a:rPr dirty="0" sz="1200" spc="-60">
                <a:latin typeface="Times New Roman"/>
                <a:cs typeface="Times New Roman"/>
              </a:rPr>
              <a:t>13</a:t>
            </a:r>
            <a:r>
              <a:rPr dirty="0" sz="1200">
                <a:latin typeface="Times New Roman"/>
                <a:cs typeface="Times New Roman"/>
              </a:rPr>
              <a:t>0	</a:t>
            </a:r>
            <a:r>
              <a:rPr dirty="0" sz="1200" spc="-60">
                <a:latin typeface="Times New Roman"/>
                <a:cs typeface="Times New Roman"/>
              </a:rPr>
              <a:t>11</a:t>
            </a:r>
            <a:r>
              <a:rPr dirty="0" sz="1200">
                <a:latin typeface="Times New Roman"/>
                <a:cs typeface="Times New Roman"/>
              </a:rPr>
              <a:t>0	</a:t>
            </a:r>
            <a:r>
              <a:rPr dirty="0" sz="1200" spc="-35">
                <a:latin typeface="Times New Roman"/>
                <a:cs typeface="Times New Roman"/>
              </a:rPr>
              <a:t>9</a:t>
            </a:r>
            <a:r>
              <a:rPr dirty="0" sz="1200">
                <a:latin typeface="Times New Roman"/>
                <a:cs typeface="Times New Roman"/>
              </a:rPr>
              <a:t>0  </a:t>
            </a:r>
            <a:r>
              <a:rPr dirty="0" sz="1200" spc="-5">
                <a:latin typeface="Times New Roman"/>
                <a:cs typeface="Times New Roman"/>
              </a:rPr>
              <a:t>мелкие и </a:t>
            </a:r>
            <a:r>
              <a:rPr dirty="0" sz="1200" spc="-10">
                <a:latin typeface="Times New Roman"/>
                <a:cs typeface="Times New Roman"/>
              </a:rPr>
              <a:t>пылеватые </a:t>
            </a:r>
            <a:r>
              <a:rPr dirty="0" sz="1200" spc="-5">
                <a:latin typeface="Times New Roman"/>
                <a:cs typeface="Times New Roman"/>
              </a:rPr>
              <a:t>при </a:t>
            </a:r>
            <a:r>
              <a:rPr dirty="0" sz="1200" spc="-10">
                <a:latin typeface="Times New Roman"/>
                <a:cs typeface="Times New Roman"/>
              </a:rPr>
              <a:t>степени влажности </a:t>
            </a:r>
            <a:r>
              <a:rPr dirty="0" sz="1200" i="1">
                <a:latin typeface="Times New Roman"/>
                <a:cs typeface="Times New Roman"/>
              </a:rPr>
              <a:t>S </a:t>
            </a:r>
            <a:r>
              <a:rPr dirty="0" sz="1200" spc="-5" i="1">
                <a:latin typeface="Times New Roman"/>
                <a:cs typeface="Times New Roman"/>
              </a:rPr>
              <a:t>r </a:t>
            </a:r>
            <a:r>
              <a:rPr dirty="0" sz="1200" b="1" i="1">
                <a:latin typeface="Times New Roman"/>
                <a:cs typeface="Times New Roman"/>
              </a:rPr>
              <a:t>&gt;</a:t>
            </a:r>
            <a:r>
              <a:rPr dirty="0" sz="1200" spc="-190" b="1" i="1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0,95</a:t>
            </a:r>
            <a:endParaRPr sz="1200">
              <a:latin typeface="Times New Roman"/>
              <a:cs typeface="Times New Roman"/>
            </a:endParaRPr>
          </a:p>
          <a:p>
            <a:pPr marL="15240" marR="353695">
              <a:lnSpc>
                <a:spcPct val="102099"/>
              </a:lnSpc>
              <a:spcBef>
                <a:spcPts val="65"/>
              </a:spcBef>
              <a:tabLst>
                <a:tab pos="4153535" algn="l"/>
                <a:tab pos="4971415" algn="l"/>
                <a:tab pos="5781675" algn="l"/>
              </a:tabLst>
            </a:pPr>
            <a:r>
              <a:rPr dirty="0" sz="1200" spc="-5">
                <a:latin typeface="Times New Roman"/>
                <a:cs typeface="Times New Roman"/>
              </a:rPr>
              <a:t>Гл</a:t>
            </a:r>
            <a:r>
              <a:rPr dirty="0" sz="1200" spc="-20">
                <a:latin typeface="Times New Roman"/>
                <a:cs typeface="Times New Roman"/>
              </a:rPr>
              <a:t>и</a:t>
            </a:r>
            <a:r>
              <a:rPr dirty="0" sz="1200" spc="-5">
                <a:latin typeface="Times New Roman"/>
                <a:cs typeface="Times New Roman"/>
              </a:rPr>
              <a:t>ни</a:t>
            </a:r>
            <a:r>
              <a:rPr dirty="0" sz="1200" spc="-25">
                <a:latin typeface="Times New Roman"/>
                <a:cs typeface="Times New Roman"/>
              </a:rPr>
              <a:t>с</a:t>
            </a:r>
            <a:r>
              <a:rPr dirty="0" sz="1200">
                <a:latin typeface="Times New Roman"/>
                <a:cs typeface="Times New Roman"/>
              </a:rPr>
              <a:t>т</a:t>
            </a:r>
            <a:r>
              <a:rPr dirty="0" sz="1200" spc="-15">
                <a:latin typeface="Times New Roman"/>
                <a:cs typeface="Times New Roman"/>
              </a:rPr>
              <a:t>ы</a:t>
            </a:r>
            <a:r>
              <a:rPr dirty="0" sz="1200">
                <a:latin typeface="Times New Roman"/>
                <a:cs typeface="Times New Roman"/>
              </a:rPr>
              <a:t>е</a:t>
            </a:r>
            <a:r>
              <a:rPr dirty="0" sz="1200" spc="10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п</a:t>
            </a:r>
            <a:r>
              <a:rPr dirty="0" sz="1200" spc="-5">
                <a:latin typeface="Times New Roman"/>
                <a:cs typeface="Times New Roman"/>
              </a:rPr>
              <a:t>ри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0</a:t>
            </a:r>
            <a:r>
              <a:rPr dirty="0" sz="1200" spc="-15">
                <a:latin typeface="Times New Roman"/>
                <a:cs typeface="Times New Roman"/>
              </a:rPr>
              <a:t>,</a:t>
            </a:r>
            <a:r>
              <a:rPr dirty="0" sz="1200" spc="-30">
                <a:latin typeface="Times New Roman"/>
                <a:cs typeface="Times New Roman"/>
              </a:rPr>
              <a:t>2</a:t>
            </a:r>
            <a:r>
              <a:rPr dirty="0" sz="1200">
                <a:latin typeface="Times New Roman"/>
                <a:cs typeface="Times New Roman"/>
              </a:rPr>
              <a:t>5 </a:t>
            </a:r>
            <a:r>
              <a:rPr dirty="0" sz="1200" spc="-1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&lt;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 spc="-85">
                <a:latin typeface="Times New Roman"/>
                <a:cs typeface="Times New Roman"/>
              </a:rPr>
              <a:t>/</a:t>
            </a:r>
            <a:r>
              <a:rPr dirty="0" sz="1200" spc="-90">
                <a:latin typeface="Times New Roman"/>
                <a:cs typeface="Times New Roman"/>
              </a:rPr>
              <a:t>/</a:t>
            </a:r>
            <a:r>
              <a:rPr dirty="0" sz="1200">
                <a:latin typeface="Times New Roman"/>
                <a:cs typeface="Times New Roman"/>
              </a:rPr>
              <a:t>.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&lt;</a:t>
            </a:r>
            <a:r>
              <a:rPr dirty="0" sz="1200" spc="100">
                <a:latin typeface="Times New Roman"/>
                <a:cs typeface="Times New Roman"/>
              </a:rPr>
              <a:t> </a:t>
            </a:r>
            <a:r>
              <a:rPr dirty="0" sz="1200" spc="-30">
                <a:latin typeface="Times New Roman"/>
                <a:cs typeface="Times New Roman"/>
              </a:rPr>
              <a:t>0</a:t>
            </a:r>
            <a:r>
              <a:rPr dirty="0" sz="1200">
                <a:latin typeface="Times New Roman"/>
                <a:cs typeface="Times New Roman"/>
              </a:rPr>
              <a:t>,</a:t>
            </a:r>
            <a:r>
              <a:rPr dirty="0" sz="1200" spc="-35">
                <a:latin typeface="Times New Roman"/>
                <a:cs typeface="Times New Roman"/>
              </a:rPr>
              <a:t>5</a:t>
            </a:r>
            <a:r>
              <a:rPr dirty="0" sz="1200">
                <a:latin typeface="Times New Roman"/>
                <a:cs typeface="Times New Roman"/>
              </a:rPr>
              <a:t>,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пе</a:t>
            </a:r>
            <a:r>
              <a:rPr dirty="0" sz="1200" spc="-25">
                <a:latin typeface="Times New Roman"/>
                <a:cs typeface="Times New Roman"/>
              </a:rPr>
              <a:t>с</a:t>
            </a:r>
            <a:r>
              <a:rPr dirty="0" sz="1200" spc="-5">
                <a:latin typeface="Times New Roman"/>
                <a:cs typeface="Times New Roman"/>
              </a:rPr>
              <a:t>ки</a:t>
            </a:r>
            <a:r>
              <a:rPr dirty="0" sz="1200" spc="10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м</a:t>
            </a:r>
            <a:r>
              <a:rPr dirty="0" sz="1200">
                <a:latin typeface="Times New Roman"/>
                <a:cs typeface="Times New Roman"/>
              </a:rPr>
              <a:t>е</a:t>
            </a:r>
            <a:r>
              <a:rPr dirty="0" sz="1200" spc="-20">
                <a:latin typeface="Times New Roman"/>
                <a:cs typeface="Times New Roman"/>
              </a:rPr>
              <a:t>л</a:t>
            </a:r>
            <a:r>
              <a:rPr dirty="0" sz="1200" spc="-5">
                <a:latin typeface="Times New Roman"/>
                <a:cs typeface="Times New Roman"/>
              </a:rPr>
              <a:t>к</a:t>
            </a:r>
            <a:r>
              <a:rPr dirty="0" sz="1200" spc="-30">
                <a:latin typeface="Times New Roman"/>
                <a:cs typeface="Times New Roman"/>
              </a:rPr>
              <a:t>и</a:t>
            </a:r>
            <a:r>
              <a:rPr dirty="0" sz="1200">
                <a:latin typeface="Times New Roman"/>
                <a:cs typeface="Times New Roman"/>
              </a:rPr>
              <a:t>е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и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п</a:t>
            </a:r>
            <a:r>
              <a:rPr dirty="0" sz="1200" spc="-15">
                <a:latin typeface="Times New Roman"/>
                <a:cs typeface="Times New Roman"/>
              </a:rPr>
              <a:t>ыл</a:t>
            </a:r>
            <a:r>
              <a:rPr dirty="0" sz="1200" spc="-5">
                <a:latin typeface="Times New Roman"/>
                <a:cs typeface="Times New Roman"/>
              </a:rPr>
              <a:t>е</a:t>
            </a:r>
            <a:r>
              <a:rPr dirty="0" sz="1200" spc="-25">
                <a:latin typeface="Times New Roman"/>
                <a:cs typeface="Times New Roman"/>
              </a:rPr>
              <a:t>в</a:t>
            </a:r>
            <a:r>
              <a:rPr dirty="0" sz="1200">
                <a:latin typeface="Times New Roman"/>
                <a:cs typeface="Times New Roman"/>
              </a:rPr>
              <a:t>а</a:t>
            </a:r>
            <a:r>
              <a:rPr dirty="0" sz="1200" spc="-20">
                <a:latin typeface="Times New Roman"/>
                <a:cs typeface="Times New Roman"/>
              </a:rPr>
              <a:t>ты</a:t>
            </a:r>
            <a:r>
              <a:rPr dirty="0" sz="1200">
                <a:latin typeface="Times New Roman"/>
                <a:cs typeface="Times New Roman"/>
              </a:rPr>
              <a:t>е	</a:t>
            </a:r>
            <a:r>
              <a:rPr dirty="0" baseline="4629" sz="1800" spc="-89">
                <a:latin typeface="Times New Roman"/>
                <a:cs typeface="Times New Roman"/>
              </a:rPr>
              <a:t>10</a:t>
            </a:r>
            <a:r>
              <a:rPr dirty="0" baseline="4629" sz="1800">
                <a:latin typeface="Times New Roman"/>
                <a:cs typeface="Times New Roman"/>
              </a:rPr>
              <a:t>0	</a:t>
            </a:r>
            <a:r>
              <a:rPr dirty="0" baseline="4629" sz="1800" spc="-60">
                <a:latin typeface="Times New Roman"/>
                <a:cs typeface="Times New Roman"/>
              </a:rPr>
              <a:t>9</a:t>
            </a:r>
            <a:r>
              <a:rPr dirty="0" baseline="4629" sz="1800">
                <a:latin typeface="Times New Roman"/>
                <a:cs typeface="Times New Roman"/>
              </a:rPr>
              <a:t>0	</a:t>
            </a:r>
            <a:r>
              <a:rPr dirty="0" baseline="4629" sz="1800" spc="-52">
                <a:latin typeface="Times New Roman"/>
                <a:cs typeface="Times New Roman"/>
              </a:rPr>
              <a:t>7</a:t>
            </a:r>
            <a:r>
              <a:rPr dirty="0" baseline="4629" sz="1800">
                <a:latin typeface="Times New Roman"/>
                <a:cs typeface="Times New Roman"/>
              </a:rPr>
              <a:t>0  </a:t>
            </a:r>
            <a:r>
              <a:rPr dirty="0" sz="1200" spc="-5">
                <a:latin typeface="Times New Roman"/>
                <a:cs typeface="Times New Roman"/>
              </a:rPr>
              <a:t>при </a:t>
            </a:r>
            <a:r>
              <a:rPr dirty="0" sz="1200" spc="-20">
                <a:latin typeface="Times New Roman"/>
                <a:cs typeface="Times New Roman"/>
              </a:rPr>
              <a:t>0,8 </a:t>
            </a:r>
            <a:r>
              <a:rPr dirty="0" sz="1200" b="1" i="1">
                <a:latin typeface="Times New Roman"/>
                <a:cs typeface="Times New Roman"/>
              </a:rPr>
              <a:t>&lt; </a:t>
            </a:r>
            <a:r>
              <a:rPr dirty="0" sz="1200" i="1">
                <a:latin typeface="Times New Roman"/>
                <a:cs typeface="Times New Roman"/>
              </a:rPr>
              <a:t>S </a:t>
            </a:r>
            <a:r>
              <a:rPr dirty="0" sz="1200" spc="-5" i="1">
                <a:latin typeface="Times New Roman"/>
                <a:cs typeface="Times New Roman"/>
              </a:rPr>
              <a:t>r </a:t>
            </a:r>
            <a:r>
              <a:rPr dirty="0" sz="1200" b="1" i="1">
                <a:latin typeface="Times New Roman"/>
                <a:cs typeface="Times New Roman"/>
              </a:rPr>
              <a:t>&lt; </a:t>
            </a:r>
            <a:r>
              <a:rPr dirty="0" sz="1200" spc="-15">
                <a:latin typeface="Times New Roman"/>
                <a:cs typeface="Times New Roman"/>
              </a:rPr>
              <a:t>0,95, </a:t>
            </a:r>
            <a:r>
              <a:rPr dirty="0" sz="1200" spc="-10">
                <a:latin typeface="Times New Roman"/>
                <a:cs typeface="Times New Roman"/>
              </a:rPr>
              <a:t>крупнообломочные </a:t>
            </a:r>
            <a:r>
              <a:rPr dirty="0" sz="1200">
                <a:latin typeface="Times New Roman"/>
                <a:cs typeface="Times New Roman"/>
              </a:rPr>
              <a:t>с</a:t>
            </a:r>
            <a:r>
              <a:rPr dirty="0" sz="1200" spc="15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заполнителем</a:t>
            </a:r>
            <a:endParaRPr sz="1200">
              <a:latin typeface="Times New Roman"/>
              <a:cs typeface="Times New Roman"/>
            </a:endParaRPr>
          </a:p>
          <a:p>
            <a:pPr marL="19050">
              <a:lnSpc>
                <a:spcPts val="1340"/>
              </a:lnSpc>
            </a:pPr>
            <a:r>
              <a:rPr dirty="0" sz="1200" spc="-15">
                <a:latin typeface="Times New Roman"/>
                <a:cs typeface="Times New Roman"/>
              </a:rPr>
              <a:t>(глинистым, </a:t>
            </a:r>
            <a:r>
              <a:rPr dirty="0" sz="1200" spc="-10">
                <a:latin typeface="Times New Roman"/>
                <a:cs typeface="Times New Roman"/>
              </a:rPr>
              <a:t>мелкопесчаным </a:t>
            </a:r>
            <a:r>
              <a:rPr dirty="0" sz="1200" spc="-5">
                <a:latin typeface="Times New Roman"/>
                <a:cs typeface="Times New Roman"/>
              </a:rPr>
              <a:t>и </a:t>
            </a:r>
            <a:r>
              <a:rPr dirty="0" sz="1200" spc="-10">
                <a:latin typeface="Times New Roman"/>
                <a:cs typeface="Times New Roman"/>
              </a:rPr>
              <a:t>пылеватым) свыше </a:t>
            </a:r>
            <a:r>
              <a:rPr dirty="0" sz="1200" spc="-15">
                <a:latin typeface="Times New Roman"/>
                <a:cs typeface="Times New Roman"/>
              </a:rPr>
              <a:t>30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 marL="17780" marR="352425" indent="-2540">
              <a:lnSpc>
                <a:spcPct val="102099"/>
              </a:lnSpc>
              <a:spcBef>
                <a:spcPts val="90"/>
              </a:spcBef>
              <a:tabLst>
                <a:tab pos="4185285" algn="l"/>
                <a:tab pos="4970780" algn="l"/>
                <a:tab pos="5784850" algn="l"/>
              </a:tabLst>
            </a:pPr>
            <a:r>
              <a:rPr dirty="0" sz="1200" spc="-5">
                <a:latin typeface="Times New Roman"/>
                <a:cs typeface="Times New Roman"/>
              </a:rPr>
              <a:t>Гл</a:t>
            </a:r>
            <a:r>
              <a:rPr dirty="0" sz="1200" spc="-20">
                <a:latin typeface="Times New Roman"/>
                <a:cs typeface="Times New Roman"/>
              </a:rPr>
              <a:t>и</a:t>
            </a:r>
            <a:r>
              <a:rPr dirty="0" sz="1200" spc="-5">
                <a:latin typeface="Times New Roman"/>
                <a:cs typeface="Times New Roman"/>
              </a:rPr>
              <a:t>ни</a:t>
            </a:r>
            <a:r>
              <a:rPr dirty="0" sz="1200" spc="-25">
                <a:latin typeface="Times New Roman"/>
                <a:cs typeface="Times New Roman"/>
              </a:rPr>
              <a:t>с</a:t>
            </a:r>
            <a:r>
              <a:rPr dirty="0" sz="1200">
                <a:latin typeface="Times New Roman"/>
                <a:cs typeface="Times New Roman"/>
              </a:rPr>
              <a:t>т</a:t>
            </a:r>
            <a:r>
              <a:rPr dirty="0" sz="1200" spc="-15">
                <a:latin typeface="Times New Roman"/>
                <a:cs typeface="Times New Roman"/>
              </a:rPr>
              <a:t>ы</a:t>
            </a:r>
            <a:r>
              <a:rPr dirty="0" sz="1200">
                <a:latin typeface="Times New Roman"/>
                <a:cs typeface="Times New Roman"/>
              </a:rPr>
              <a:t>е </a:t>
            </a:r>
            <a:r>
              <a:rPr dirty="0" sz="1200" spc="-12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при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 spc="-85">
                <a:latin typeface="Times New Roman"/>
                <a:cs typeface="Times New Roman"/>
              </a:rPr>
              <a:t>/</a:t>
            </a:r>
            <a:r>
              <a:rPr dirty="0" sz="1200" spc="-90">
                <a:latin typeface="Times New Roman"/>
                <a:cs typeface="Times New Roman"/>
              </a:rPr>
              <a:t>/</a:t>
            </a:r>
            <a:r>
              <a:rPr dirty="0" sz="1200">
                <a:latin typeface="Times New Roman"/>
                <a:cs typeface="Times New Roman"/>
              </a:rPr>
              <a:t>. </a:t>
            </a:r>
            <a:r>
              <a:rPr dirty="0" sz="1200" spc="-1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&lt; </a:t>
            </a:r>
            <a:r>
              <a:rPr dirty="0" sz="1200" spc="-100">
                <a:latin typeface="Times New Roman"/>
                <a:cs typeface="Times New Roman"/>
              </a:rPr>
              <a:t> </a:t>
            </a:r>
            <a:r>
              <a:rPr dirty="0" sz="1200" spc="-30">
                <a:latin typeface="Times New Roman"/>
                <a:cs typeface="Times New Roman"/>
              </a:rPr>
              <a:t>0</a:t>
            </a:r>
            <a:r>
              <a:rPr dirty="0" sz="1200">
                <a:latin typeface="Times New Roman"/>
                <a:cs typeface="Times New Roman"/>
              </a:rPr>
              <a:t>,</a:t>
            </a:r>
            <a:r>
              <a:rPr dirty="0" sz="1200" spc="-35">
                <a:latin typeface="Times New Roman"/>
                <a:cs typeface="Times New Roman"/>
              </a:rPr>
              <a:t>2</a:t>
            </a:r>
            <a:r>
              <a:rPr dirty="0" sz="1200" spc="-30">
                <a:latin typeface="Times New Roman"/>
                <a:cs typeface="Times New Roman"/>
              </a:rPr>
              <a:t>5</a:t>
            </a:r>
            <a:r>
              <a:rPr dirty="0" sz="1200">
                <a:latin typeface="Times New Roman"/>
                <a:cs typeface="Times New Roman"/>
              </a:rPr>
              <a:t>, </a:t>
            </a:r>
            <a:r>
              <a:rPr dirty="0" sz="1200" spc="-8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п</a:t>
            </a:r>
            <a:r>
              <a:rPr dirty="0" sz="1200" spc="-20">
                <a:latin typeface="Times New Roman"/>
                <a:cs typeface="Times New Roman"/>
              </a:rPr>
              <a:t>е</a:t>
            </a:r>
            <a:r>
              <a:rPr dirty="0" sz="1200">
                <a:latin typeface="Times New Roman"/>
                <a:cs typeface="Times New Roman"/>
              </a:rPr>
              <a:t>с</a:t>
            </a:r>
            <a:r>
              <a:rPr dirty="0" sz="1200" spc="-15">
                <a:latin typeface="Times New Roman"/>
                <a:cs typeface="Times New Roman"/>
              </a:rPr>
              <a:t>к</a:t>
            </a:r>
            <a:r>
              <a:rPr dirty="0" sz="1200" spc="-5">
                <a:latin typeface="Times New Roman"/>
                <a:cs typeface="Times New Roman"/>
              </a:rPr>
              <a:t>и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1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ме</a:t>
            </a:r>
            <a:r>
              <a:rPr dirty="0" sz="1200" spc="-15">
                <a:latin typeface="Times New Roman"/>
                <a:cs typeface="Times New Roman"/>
              </a:rPr>
              <a:t>л</a:t>
            </a:r>
            <a:r>
              <a:rPr dirty="0" sz="1200" spc="-5">
                <a:latin typeface="Times New Roman"/>
                <a:cs typeface="Times New Roman"/>
              </a:rPr>
              <a:t>к</a:t>
            </a:r>
            <a:r>
              <a:rPr dirty="0" sz="1200" spc="-15">
                <a:latin typeface="Times New Roman"/>
                <a:cs typeface="Times New Roman"/>
              </a:rPr>
              <a:t>и</a:t>
            </a:r>
            <a:r>
              <a:rPr dirty="0" sz="1200">
                <a:latin typeface="Times New Roman"/>
                <a:cs typeface="Times New Roman"/>
              </a:rPr>
              <a:t>е </a:t>
            </a:r>
            <a:r>
              <a:rPr dirty="0" sz="1200" spc="-12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и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14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п</a:t>
            </a:r>
            <a:r>
              <a:rPr dirty="0" sz="1200">
                <a:latin typeface="Times New Roman"/>
                <a:cs typeface="Times New Roman"/>
              </a:rPr>
              <a:t>ы</a:t>
            </a:r>
            <a:r>
              <a:rPr dirty="0" sz="1200" spc="-25">
                <a:latin typeface="Times New Roman"/>
                <a:cs typeface="Times New Roman"/>
              </a:rPr>
              <a:t>л</a:t>
            </a:r>
            <a:r>
              <a:rPr dirty="0" sz="1200" spc="-5">
                <a:latin typeface="Times New Roman"/>
                <a:cs typeface="Times New Roman"/>
              </a:rPr>
              <a:t>ев</a:t>
            </a:r>
            <a:r>
              <a:rPr dirty="0" sz="1200" spc="-20">
                <a:latin typeface="Times New Roman"/>
                <a:cs typeface="Times New Roman"/>
              </a:rPr>
              <a:t>а</a:t>
            </a:r>
            <a:r>
              <a:rPr dirty="0" sz="1200">
                <a:latin typeface="Times New Roman"/>
                <a:cs typeface="Times New Roman"/>
              </a:rPr>
              <a:t>т</a:t>
            </a:r>
            <a:r>
              <a:rPr dirty="0" sz="1200" spc="-20">
                <a:latin typeface="Times New Roman"/>
                <a:cs typeface="Times New Roman"/>
              </a:rPr>
              <a:t>ы</a:t>
            </a:r>
            <a:r>
              <a:rPr dirty="0" sz="1200">
                <a:latin typeface="Times New Roman"/>
                <a:cs typeface="Times New Roman"/>
              </a:rPr>
              <a:t>е </a:t>
            </a:r>
            <a:r>
              <a:rPr dirty="0" sz="1200" spc="-12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п</a:t>
            </a:r>
            <a:r>
              <a:rPr dirty="0" sz="1200" spc="-5">
                <a:latin typeface="Times New Roman"/>
                <a:cs typeface="Times New Roman"/>
              </a:rPr>
              <a:t>ри</a:t>
            </a:r>
            <a:r>
              <a:rPr dirty="0" sz="1200">
                <a:latin typeface="Times New Roman"/>
                <a:cs typeface="Times New Roman"/>
              </a:rPr>
              <a:t>	</a:t>
            </a:r>
            <a:r>
              <a:rPr dirty="0" baseline="4629" sz="1800" spc="-97">
                <a:latin typeface="Times New Roman"/>
                <a:cs typeface="Times New Roman"/>
              </a:rPr>
              <a:t>8</a:t>
            </a:r>
            <a:r>
              <a:rPr dirty="0" baseline="4629" sz="1800">
                <a:latin typeface="Times New Roman"/>
                <a:cs typeface="Times New Roman"/>
              </a:rPr>
              <a:t>0	</a:t>
            </a:r>
            <a:r>
              <a:rPr dirty="0" baseline="4629" sz="1800" spc="-52">
                <a:latin typeface="Times New Roman"/>
                <a:cs typeface="Times New Roman"/>
              </a:rPr>
              <a:t>7</a:t>
            </a:r>
            <a:r>
              <a:rPr dirty="0" baseline="4629" sz="1800">
                <a:latin typeface="Times New Roman"/>
                <a:cs typeface="Times New Roman"/>
              </a:rPr>
              <a:t>0	</a:t>
            </a:r>
            <a:r>
              <a:rPr dirty="0" baseline="4629" sz="1800" spc="-82">
                <a:latin typeface="Times New Roman"/>
                <a:cs typeface="Times New Roman"/>
              </a:rPr>
              <a:t>5</a:t>
            </a:r>
            <a:r>
              <a:rPr dirty="0" baseline="4629" sz="1800">
                <a:latin typeface="Times New Roman"/>
                <a:cs typeface="Times New Roman"/>
              </a:rPr>
              <a:t>0  </a:t>
            </a:r>
            <a:r>
              <a:rPr dirty="0" sz="1200" spc="-10">
                <a:latin typeface="Times New Roman"/>
                <a:cs typeface="Times New Roman"/>
              </a:rPr>
              <a:t>0,6 </a:t>
            </a:r>
            <a:r>
              <a:rPr dirty="0" sz="1200">
                <a:latin typeface="Times New Roman"/>
                <a:cs typeface="Times New Roman"/>
              </a:rPr>
              <a:t>&lt; </a:t>
            </a:r>
            <a:r>
              <a:rPr dirty="0" sz="1200" i="1">
                <a:latin typeface="Times New Roman"/>
                <a:cs typeface="Times New Roman"/>
              </a:rPr>
              <a:t>S </a:t>
            </a:r>
            <a:r>
              <a:rPr dirty="0" sz="1200" spc="-5" i="1">
                <a:latin typeface="Times New Roman"/>
                <a:cs typeface="Times New Roman"/>
              </a:rPr>
              <a:t>r </a:t>
            </a:r>
            <a:r>
              <a:rPr dirty="0" sz="1200" i="1">
                <a:latin typeface="Times New Roman"/>
                <a:cs typeface="Times New Roman"/>
              </a:rPr>
              <a:t>&lt; </a:t>
            </a:r>
            <a:r>
              <a:rPr dirty="0" sz="1200" spc="-15">
                <a:latin typeface="Times New Roman"/>
                <a:cs typeface="Times New Roman"/>
              </a:rPr>
              <a:t>0,8, </a:t>
            </a:r>
            <a:r>
              <a:rPr dirty="0" sz="1200">
                <a:latin typeface="Times New Roman"/>
                <a:cs typeface="Times New Roman"/>
              </a:rPr>
              <a:t>а </a:t>
            </a:r>
            <a:r>
              <a:rPr dirty="0" sz="1200" spc="-10">
                <a:latin typeface="Times New Roman"/>
                <a:cs typeface="Times New Roman"/>
              </a:rPr>
              <a:t>также крупнообломочные </a:t>
            </a:r>
            <a:r>
              <a:rPr dirty="0" sz="1200">
                <a:latin typeface="Times New Roman"/>
                <a:cs typeface="Times New Roman"/>
              </a:rPr>
              <a:t>с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заполнителем</a:t>
            </a:r>
            <a:endParaRPr sz="1200">
              <a:latin typeface="Times New Roman"/>
              <a:cs typeface="Times New Roman"/>
            </a:endParaRPr>
          </a:p>
          <a:p>
            <a:pPr marL="17780">
              <a:lnSpc>
                <a:spcPts val="1340"/>
              </a:lnSpc>
            </a:pPr>
            <a:r>
              <a:rPr dirty="0" sz="1200" spc="-10">
                <a:latin typeface="Times New Roman"/>
                <a:cs typeface="Times New Roman"/>
              </a:rPr>
              <a:t>(глинистым, мелкопесчаным </a:t>
            </a:r>
            <a:r>
              <a:rPr dirty="0" sz="1200" spc="-5">
                <a:latin typeface="Times New Roman"/>
                <a:cs typeface="Times New Roman"/>
              </a:rPr>
              <a:t>и </a:t>
            </a:r>
            <a:r>
              <a:rPr dirty="0" sz="1200" spc="-10">
                <a:latin typeface="Times New Roman"/>
                <a:cs typeface="Times New Roman"/>
              </a:rPr>
              <a:t>пылеватым) от </a:t>
            </a:r>
            <a:r>
              <a:rPr dirty="0" sz="1200" spc="-45">
                <a:latin typeface="Times New Roman"/>
                <a:cs typeface="Times New Roman"/>
              </a:rPr>
              <a:t>10 </a:t>
            </a:r>
            <a:r>
              <a:rPr dirty="0" sz="1200">
                <a:latin typeface="Times New Roman"/>
                <a:cs typeface="Times New Roman"/>
              </a:rPr>
              <a:t>до </a:t>
            </a:r>
            <a:r>
              <a:rPr dirty="0" sz="1200" spc="-15">
                <a:latin typeface="Times New Roman"/>
                <a:cs typeface="Times New Roman"/>
              </a:rPr>
              <a:t>30</a:t>
            </a:r>
            <a:r>
              <a:rPr dirty="0" sz="1200" spc="-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 marL="372110">
              <a:lnSpc>
                <a:spcPct val="100000"/>
              </a:lnSpc>
              <a:spcBef>
                <a:spcPts val="620"/>
              </a:spcBef>
            </a:pPr>
            <a:r>
              <a:rPr dirty="0" sz="1200" b="1">
                <a:latin typeface="Times New Roman"/>
                <a:cs typeface="Times New Roman"/>
              </a:rPr>
              <a:t>П</a:t>
            </a:r>
            <a:r>
              <a:rPr dirty="0" sz="1200" spc="-195" b="1">
                <a:latin typeface="Times New Roman"/>
                <a:cs typeface="Times New Roman"/>
              </a:rPr>
              <a:t> </a:t>
            </a:r>
            <a:r>
              <a:rPr dirty="0" sz="1200" spc="60" b="1">
                <a:latin typeface="Times New Roman"/>
                <a:cs typeface="Times New Roman"/>
              </a:rPr>
              <a:t>римечания</a:t>
            </a:r>
            <a:endParaRPr sz="1200">
              <a:latin typeface="Times New Roman"/>
              <a:cs typeface="Times New Roman"/>
            </a:endParaRPr>
          </a:p>
          <a:p>
            <a:pPr marL="104139" marR="125730" indent="28321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1 </a:t>
            </a:r>
            <a:r>
              <a:rPr dirty="0" sz="1200" spc="-10">
                <a:latin typeface="Times New Roman"/>
                <a:cs typeface="Times New Roman"/>
              </a:rPr>
              <a:t>Приведенные </a:t>
            </a:r>
            <a:r>
              <a:rPr dirty="0" sz="1200" spc="-5">
                <a:latin typeface="Times New Roman"/>
                <a:cs typeface="Times New Roman"/>
              </a:rPr>
              <a:t>в таблице значения </a:t>
            </a:r>
            <a:r>
              <a:rPr dirty="0" sz="1200" spc="-85">
                <a:latin typeface="Times New Roman"/>
                <a:cs typeface="Times New Roman"/>
              </a:rPr>
              <a:t>х</a:t>
            </a:r>
            <a:r>
              <a:rPr dirty="0" sz="1200" spc="-85" b="1" i="1">
                <a:latin typeface="Times New Roman"/>
                <a:cs typeface="Times New Roman"/>
              </a:rPr>
              <a:t>fh </a:t>
            </a:r>
            <a:r>
              <a:rPr dirty="0" sz="1200" spc="-5">
                <a:latin typeface="Times New Roman"/>
                <a:cs typeface="Times New Roman"/>
              </a:rPr>
              <a:t>относятся </a:t>
            </a:r>
            <a:r>
              <a:rPr dirty="0" sz="1200">
                <a:latin typeface="Times New Roman"/>
                <a:cs typeface="Times New Roman"/>
              </a:rPr>
              <a:t>к </a:t>
            </a:r>
            <a:r>
              <a:rPr dirty="0" sz="1200" spc="-5">
                <a:latin typeface="Times New Roman"/>
                <a:cs typeface="Times New Roman"/>
              </a:rPr>
              <a:t>поверхности </a:t>
            </a:r>
            <a:r>
              <a:rPr dirty="0" sz="1200" spc="-10">
                <a:latin typeface="Times New Roman"/>
                <a:cs typeface="Times New Roman"/>
              </a:rPr>
              <a:t>бетонного </a:t>
            </a:r>
            <a:r>
              <a:rPr dirty="0" sz="1200" spc="-20">
                <a:latin typeface="Times New Roman"/>
                <a:cs typeface="Times New Roman"/>
              </a:rPr>
              <a:t>фундамента.  </a:t>
            </a:r>
            <a:r>
              <a:rPr dirty="0" sz="1200" spc="-10">
                <a:latin typeface="Times New Roman"/>
                <a:cs typeface="Times New Roman"/>
              </a:rPr>
              <a:t>Для </a:t>
            </a:r>
            <a:r>
              <a:rPr dirty="0" sz="1200" spc="-15">
                <a:latin typeface="Times New Roman"/>
                <a:cs typeface="Times New Roman"/>
              </a:rPr>
              <a:t>фундаментов </a:t>
            </a:r>
            <a:r>
              <a:rPr dirty="0" sz="1200" spc="-5">
                <a:latin typeface="Times New Roman"/>
                <a:cs typeface="Times New Roman"/>
              </a:rPr>
              <a:t>из других </a:t>
            </a:r>
            <a:r>
              <a:rPr dirty="0" sz="1200" spc="-10">
                <a:latin typeface="Times New Roman"/>
                <a:cs typeface="Times New Roman"/>
              </a:rPr>
              <a:t>материалов </a:t>
            </a:r>
            <a:r>
              <a:rPr dirty="0" sz="1200" spc="-5">
                <a:latin typeface="Times New Roman"/>
                <a:cs typeface="Times New Roman"/>
              </a:rPr>
              <a:t>табличные значения </a:t>
            </a:r>
            <a:r>
              <a:rPr dirty="0" sz="1200" spc="-85">
                <a:latin typeface="Times New Roman"/>
                <a:cs typeface="Times New Roman"/>
              </a:rPr>
              <a:t>х//, </a:t>
            </a:r>
            <a:r>
              <a:rPr dirty="0" sz="1200" spc="-5">
                <a:latin typeface="Times New Roman"/>
                <a:cs typeface="Times New Roman"/>
              </a:rPr>
              <a:t>должны умножаться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 spc="-15">
                <a:latin typeface="Times New Roman"/>
                <a:cs typeface="Times New Roman"/>
              </a:rPr>
              <a:t>на</a:t>
            </a:r>
            <a:endParaRPr sz="1200">
              <a:latin typeface="Times New Roman"/>
              <a:cs typeface="Times New Roman"/>
            </a:endParaRPr>
          </a:p>
          <a:p>
            <a:pPr marL="104139">
              <a:lnSpc>
                <a:spcPts val="1390"/>
              </a:lnSpc>
              <a:spcBef>
                <a:spcPts val="30"/>
              </a:spcBef>
            </a:pPr>
            <a:r>
              <a:rPr dirty="0" sz="1200" spc="-5">
                <a:latin typeface="Times New Roman"/>
                <a:cs typeface="Times New Roman"/>
              </a:rPr>
              <a:t>коэффициент </a:t>
            </a:r>
            <a:r>
              <a:rPr dirty="0" sz="1200" spc="-60">
                <a:latin typeface="Times New Roman"/>
                <a:cs typeface="Times New Roman"/>
              </a:rPr>
              <a:t>уал </a:t>
            </a:r>
            <a:r>
              <a:rPr dirty="0" sz="1200" spc="-5">
                <a:latin typeface="Times New Roman"/>
                <a:cs typeface="Times New Roman"/>
              </a:rPr>
              <a:t>значения </a:t>
            </a:r>
            <a:r>
              <a:rPr dirty="0" sz="1200" spc="-10">
                <a:latin typeface="Times New Roman"/>
                <a:cs typeface="Times New Roman"/>
              </a:rPr>
              <a:t>которого </a:t>
            </a:r>
            <a:r>
              <a:rPr dirty="0" sz="1200" spc="-5">
                <a:latin typeface="Times New Roman"/>
                <a:cs typeface="Times New Roman"/>
              </a:rPr>
              <a:t>даны в </a:t>
            </a:r>
            <a:r>
              <a:rPr dirty="0" sz="1200" spc="-10">
                <a:latin typeface="Times New Roman"/>
                <a:cs typeface="Times New Roman"/>
              </a:rPr>
              <a:t>приложении </a:t>
            </a:r>
            <a:r>
              <a:rPr dirty="0" sz="1200" spc="-15">
                <a:latin typeface="Times New Roman"/>
                <a:cs typeface="Times New Roman"/>
              </a:rPr>
              <a:t>«В»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 spc="-15">
                <a:latin typeface="Times New Roman"/>
                <a:cs typeface="Times New Roman"/>
              </a:rPr>
              <a:t>СП25.13330.2012.</a:t>
            </a:r>
            <a:endParaRPr sz="1200">
              <a:latin typeface="Times New Roman"/>
              <a:cs typeface="Times New Roman"/>
            </a:endParaRPr>
          </a:p>
          <a:p>
            <a:pPr marL="106680" marR="124460" indent="265430">
              <a:lnSpc>
                <a:spcPts val="1370"/>
              </a:lnSpc>
              <a:spcBef>
                <a:spcPts val="50"/>
              </a:spcBef>
            </a:pPr>
            <a:r>
              <a:rPr dirty="0" sz="1200">
                <a:latin typeface="Times New Roman"/>
                <a:cs typeface="Times New Roman"/>
              </a:rPr>
              <a:t>2 Для </a:t>
            </a:r>
            <a:r>
              <a:rPr dirty="0" sz="1200" spc="-5">
                <a:latin typeface="Times New Roman"/>
                <a:cs typeface="Times New Roman"/>
              </a:rPr>
              <a:t>поверхностей </a:t>
            </a:r>
            <a:r>
              <a:rPr dirty="0" sz="1200" spc="-15">
                <a:latin typeface="Times New Roman"/>
                <a:cs typeface="Times New Roman"/>
              </a:rPr>
              <a:t>фундаментов, </a:t>
            </a:r>
            <a:r>
              <a:rPr dirty="0" sz="1200" spc="-5">
                <a:latin typeface="Times New Roman"/>
                <a:cs typeface="Times New Roman"/>
              </a:rPr>
              <a:t>покрытых </a:t>
            </a:r>
            <a:r>
              <a:rPr dirty="0" sz="1200" spc="-10">
                <a:latin typeface="Times New Roman"/>
                <a:cs typeface="Times New Roman"/>
              </a:rPr>
              <a:t>специальными составами, уменьшающими  </a:t>
            </a:r>
            <a:r>
              <a:rPr dirty="0" sz="1200" spc="-5">
                <a:latin typeface="Times New Roman"/>
                <a:cs typeface="Times New Roman"/>
              </a:rPr>
              <a:t>силы </a:t>
            </a:r>
            <a:r>
              <a:rPr dirty="0" sz="1200" spc="-15">
                <a:latin typeface="Times New Roman"/>
                <a:cs typeface="Times New Roman"/>
              </a:rPr>
              <a:t>смерзания, </a:t>
            </a:r>
            <a:r>
              <a:rPr dirty="0" sz="1200">
                <a:latin typeface="Times New Roman"/>
                <a:cs typeface="Times New Roman"/>
              </a:rPr>
              <a:t>а </a:t>
            </a:r>
            <a:r>
              <a:rPr dirty="0" sz="1200" spc="-10">
                <a:latin typeface="Times New Roman"/>
                <a:cs typeface="Times New Roman"/>
              </a:rPr>
              <a:t>также </a:t>
            </a:r>
            <a:r>
              <a:rPr dirty="0" sz="1200" spc="-5">
                <a:latin typeface="Times New Roman"/>
                <a:cs typeface="Times New Roman"/>
              </a:rPr>
              <a:t>при </a:t>
            </a:r>
            <a:r>
              <a:rPr dirty="0" sz="1200" spc="-10">
                <a:latin typeface="Times New Roman"/>
                <a:cs typeface="Times New Roman"/>
              </a:rPr>
              <a:t>применении других противопучинных мероприятий,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значение</a:t>
            </a:r>
            <a:endParaRPr sz="1200">
              <a:latin typeface="Times New Roman"/>
              <a:cs typeface="Times New Roman"/>
            </a:endParaRPr>
          </a:p>
          <a:p>
            <a:pPr marL="104139">
              <a:lnSpc>
                <a:spcPts val="1405"/>
              </a:lnSpc>
            </a:pPr>
            <a:r>
              <a:rPr dirty="0" sz="1200" spc="20">
                <a:latin typeface="Times New Roman"/>
                <a:cs typeface="Times New Roman"/>
              </a:rPr>
              <a:t>х</a:t>
            </a:r>
            <a:r>
              <a:rPr dirty="0" sz="1200" spc="20" b="1" i="1">
                <a:latin typeface="Times New Roman"/>
                <a:cs typeface="Times New Roman"/>
              </a:rPr>
              <a:t>fh</a:t>
            </a:r>
            <a:r>
              <a:rPr dirty="0" sz="1000" spc="20" b="1">
                <a:latin typeface="Arial"/>
                <a:cs typeface="Arial"/>
              </a:rPr>
              <a:t>следует </a:t>
            </a:r>
            <a:r>
              <a:rPr dirty="0" sz="1000" spc="35" b="1">
                <a:latin typeface="Arial"/>
                <a:cs typeface="Arial"/>
              </a:rPr>
              <a:t>принимать </a:t>
            </a:r>
            <a:r>
              <a:rPr dirty="0" sz="1000" spc="20" b="1">
                <a:latin typeface="Arial"/>
                <a:cs typeface="Arial"/>
              </a:rPr>
              <a:t>на </a:t>
            </a:r>
            <a:r>
              <a:rPr dirty="0" sz="1000" spc="35" b="1">
                <a:latin typeface="Arial"/>
                <a:cs typeface="Arial"/>
              </a:rPr>
              <a:t>основании </a:t>
            </a:r>
            <a:r>
              <a:rPr dirty="0" sz="1000" spc="25" b="1">
                <a:latin typeface="Arial"/>
                <a:cs typeface="Arial"/>
              </a:rPr>
              <a:t>опытных</a:t>
            </a:r>
            <a:r>
              <a:rPr dirty="0" sz="1000" spc="-80" b="1">
                <a:latin typeface="Arial"/>
                <a:cs typeface="Arial"/>
              </a:rPr>
              <a:t> </a:t>
            </a:r>
            <a:r>
              <a:rPr dirty="0" sz="1000" spc="35" b="1">
                <a:latin typeface="Arial"/>
                <a:cs typeface="Arial"/>
              </a:rPr>
              <a:t>данных.</a:t>
            </a:r>
            <a:endParaRPr sz="1000">
              <a:latin typeface="Arial"/>
              <a:cs typeface="Arial"/>
            </a:endParaRPr>
          </a:p>
          <a:p>
            <a:pPr marL="108585" marR="127635" indent="295910">
              <a:lnSpc>
                <a:spcPts val="1460"/>
              </a:lnSpc>
              <a:spcBef>
                <a:spcPts val="15"/>
              </a:spcBef>
            </a:pPr>
            <a:r>
              <a:rPr dirty="0" sz="1200" spc="15" b="1" i="1">
                <a:latin typeface="Times New Roman"/>
                <a:cs typeface="Times New Roman"/>
              </a:rPr>
              <a:t>По </a:t>
            </a:r>
            <a:r>
              <a:rPr dirty="0" sz="1200" spc="5" b="1" i="1">
                <a:latin typeface="Times New Roman"/>
                <a:cs typeface="Times New Roman"/>
              </a:rPr>
              <a:t>результатам </a:t>
            </a:r>
            <a:r>
              <a:rPr dirty="0" sz="1200" spc="-5" b="1" i="1">
                <a:latin typeface="Times New Roman"/>
                <a:cs typeface="Times New Roman"/>
              </a:rPr>
              <a:t>опытных </a:t>
            </a:r>
            <a:r>
              <a:rPr dirty="0" sz="1200" spc="-20" b="1" i="1">
                <a:latin typeface="Times New Roman"/>
                <a:cs typeface="Times New Roman"/>
              </a:rPr>
              <a:t>данных, для ж.б. </a:t>
            </a:r>
            <a:r>
              <a:rPr dirty="0" sz="1200" spc="-5" b="1" i="1">
                <a:latin typeface="Times New Roman"/>
                <a:cs typeface="Times New Roman"/>
              </a:rPr>
              <a:t>свай </a:t>
            </a:r>
            <a:r>
              <a:rPr dirty="0" sz="1200" b="1" i="1">
                <a:latin typeface="Times New Roman"/>
                <a:cs typeface="Times New Roman"/>
              </a:rPr>
              <a:t>с </a:t>
            </a:r>
            <a:r>
              <a:rPr dirty="0" sz="1200" spc="-5" b="1" i="1">
                <a:latin typeface="Times New Roman"/>
                <a:cs typeface="Times New Roman"/>
              </a:rPr>
              <a:t>оболочками </a:t>
            </a:r>
            <a:r>
              <a:rPr dirty="0" sz="1200" spc="-10" b="1" i="1">
                <a:latin typeface="Times New Roman"/>
                <a:cs typeface="Times New Roman"/>
              </a:rPr>
              <a:t>противопучинными  </a:t>
            </a:r>
            <a:r>
              <a:rPr dirty="0" sz="1200" spc="10" b="1" i="1">
                <a:latin typeface="Times New Roman"/>
                <a:cs typeface="Times New Roman"/>
              </a:rPr>
              <a:t>ОСПТ </a:t>
            </a:r>
            <a:r>
              <a:rPr dirty="0" sz="1200" spc="-20" b="1" i="1">
                <a:latin typeface="Times New Roman"/>
                <a:cs typeface="Times New Roman"/>
              </a:rPr>
              <a:t>«Reline», </a:t>
            </a:r>
            <a:r>
              <a:rPr dirty="0" sz="1200" spc="-5" b="1" i="1">
                <a:latin typeface="Times New Roman"/>
                <a:cs typeface="Times New Roman"/>
              </a:rPr>
              <a:t>приведенные значения </a:t>
            </a:r>
            <a:r>
              <a:rPr dirty="0" sz="1200" spc="-70" b="1" i="1">
                <a:latin typeface="Times New Roman"/>
                <a:cs typeface="Times New Roman"/>
              </a:rPr>
              <a:t>хщ </a:t>
            </a:r>
            <a:r>
              <a:rPr dirty="0" sz="1200" spc="-10" b="1" i="1">
                <a:latin typeface="Times New Roman"/>
                <a:cs typeface="Times New Roman"/>
              </a:rPr>
              <a:t>следует </a:t>
            </a:r>
            <a:r>
              <a:rPr dirty="0" sz="1200" spc="5" b="1" i="1">
                <a:latin typeface="Times New Roman"/>
                <a:cs typeface="Times New Roman"/>
              </a:rPr>
              <a:t>умножать </a:t>
            </a:r>
            <a:r>
              <a:rPr dirty="0" sz="1200" spc="-5" b="1" i="1">
                <a:latin typeface="Times New Roman"/>
                <a:cs typeface="Times New Roman"/>
              </a:rPr>
              <a:t>на </a:t>
            </a:r>
            <a:r>
              <a:rPr dirty="0" sz="1200" spc="-10" b="1" i="1">
                <a:latin typeface="Times New Roman"/>
                <a:cs typeface="Times New Roman"/>
              </a:rPr>
              <a:t>коэффициент </a:t>
            </a:r>
            <a:r>
              <a:rPr dirty="0" sz="1200">
                <a:latin typeface="Times New Roman"/>
                <a:cs typeface="Times New Roman"/>
              </a:rPr>
              <a:t>-</a:t>
            </a:r>
            <a:r>
              <a:rPr dirty="0" sz="1200" spc="-195">
                <a:latin typeface="Times New Roman"/>
                <a:cs typeface="Times New Roman"/>
              </a:rPr>
              <a:t> </a:t>
            </a:r>
            <a:r>
              <a:rPr dirty="0" sz="1200" spc="-35" b="1" i="1">
                <a:latin typeface="Times New Roman"/>
                <a:cs typeface="Times New Roman"/>
              </a:rPr>
              <a:t>0,42.</a:t>
            </a:r>
            <a:endParaRPr sz="1200">
              <a:latin typeface="Times New Roman"/>
              <a:cs typeface="Times New Roman"/>
            </a:endParaRPr>
          </a:p>
          <a:p>
            <a:pPr marR="22225" indent="539750">
              <a:lnSpc>
                <a:spcPct val="108300"/>
              </a:lnSpc>
              <a:spcBef>
                <a:spcPts val="445"/>
              </a:spcBef>
            </a:pPr>
            <a:r>
              <a:rPr dirty="0" sz="1200" spc="-15">
                <a:latin typeface="Times New Roman"/>
                <a:cs typeface="Times New Roman"/>
              </a:rPr>
              <a:t>7.4.4. </a:t>
            </a:r>
            <a:r>
              <a:rPr dirty="0" sz="1200" spc="-5">
                <a:latin typeface="Times New Roman"/>
                <a:cs typeface="Times New Roman"/>
              </a:rPr>
              <a:t>Расчетное </a:t>
            </a:r>
            <a:r>
              <a:rPr dirty="0" sz="1200" spc="-10">
                <a:latin typeface="Times New Roman"/>
                <a:cs typeface="Times New Roman"/>
              </a:rPr>
              <a:t>значение </a:t>
            </a:r>
            <a:r>
              <a:rPr dirty="0" sz="1200" spc="-5">
                <a:latin typeface="Times New Roman"/>
                <a:cs typeface="Times New Roman"/>
              </a:rPr>
              <a:t>силы </a:t>
            </a:r>
            <a:r>
              <a:rPr dirty="0" sz="1200" spc="-75" b="1" i="1">
                <a:latin typeface="Times New Roman"/>
                <a:cs typeface="Times New Roman"/>
              </a:rPr>
              <a:t>Fr, </a:t>
            </a:r>
            <a:r>
              <a:rPr dirty="0" sz="1200" spc="-15">
                <a:latin typeface="Times New Roman"/>
                <a:cs typeface="Times New Roman"/>
              </a:rPr>
              <a:t>кН, </a:t>
            </a:r>
            <a:r>
              <a:rPr dirty="0" sz="1200" spc="-10">
                <a:latin typeface="Times New Roman"/>
                <a:cs typeface="Times New Roman"/>
              </a:rPr>
              <a:t>удерживающей </a:t>
            </a:r>
            <a:r>
              <a:rPr dirty="0" sz="1200" spc="-5">
                <a:latin typeface="Times New Roman"/>
                <a:cs typeface="Times New Roman"/>
              </a:rPr>
              <a:t>фундаменты от </a:t>
            </a:r>
            <a:r>
              <a:rPr dirty="0" sz="1200" spc="-10">
                <a:latin typeface="Times New Roman"/>
                <a:cs typeface="Times New Roman"/>
              </a:rPr>
              <a:t>выпучивания,  </a:t>
            </a:r>
            <a:r>
              <a:rPr dirty="0" sz="1200" spc="-5">
                <a:latin typeface="Times New Roman"/>
                <a:cs typeface="Times New Roman"/>
              </a:rPr>
              <a:t>следует</a:t>
            </a:r>
            <a:r>
              <a:rPr dirty="0" sz="1200" spc="-13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определять</a:t>
            </a:r>
            <a:r>
              <a:rPr dirty="0" sz="1200" spc="-12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по</a:t>
            </a:r>
            <a:r>
              <a:rPr dirty="0" sz="1200" spc="-9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формулам:</a:t>
            </a:r>
            <a:endParaRPr sz="1200">
              <a:latin typeface="Times New Roman"/>
              <a:cs typeface="Times New Roman"/>
            </a:endParaRPr>
          </a:p>
          <a:p>
            <a:pPr marL="536575">
              <a:lnSpc>
                <a:spcPts val="1370"/>
              </a:lnSpc>
            </a:pPr>
            <a:r>
              <a:rPr dirty="0" sz="1200" spc="-5">
                <a:latin typeface="Times New Roman"/>
                <a:cs typeface="Times New Roman"/>
              </a:rPr>
              <a:t>при</a:t>
            </a:r>
            <a:r>
              <a:rPr dirty="0" sz="1200" spc="-12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использовании</a:t>
            </a:r>
            <a:r>
              <a:rPr dirty="0" sz="1200" spc="-14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многолетнемерзлых</a:t>
            </a:r>
            <a:r>
              <a:rPr dirty="0" sz="1200" spc="-13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грунтов</a:t>
            </a:r>
            <a:r>
              <a:rPr dirty="0" sz="1200" spc="-9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по</a:t>
            </a:r>
            <a:r>
              <a:rPr dirty="0" sz="1200" spc="-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принципу</a:t>
            </a:r>
            <a:r>
              <a:rPr dirty="0" sz="1200" spc="-1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</a:t>
            </a:r>
            <a:endParaRPr sz="1200">
              <a:latin typeface="Times New Roman"/>
              <a:cs typeface="Times New Roman"/>
            </a:endParaRPr>
          </a:p>
          <a:p>
            <a:pPr algn="ctr" marR="471805">
              <a:lnSpc>
                <a:spcPct val="100000"/>
              </a:lnSpc>
              <a:spcBef>
                <a:spcPts val="90"/>
              </a:spcBef>
            </a:pPr>
            <a:r>
              <a:rPr dirty="0" sz="800" i="1">
                <a:latin typeface="Arial"/>
                <a:cs typeface="Arial"/>
              </a:rPr>
              <a:t>п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00">
              <a:latin typeface="Times New Roman"/>
              <a:cs typeface="Times New Roman"/>
            </a:endParaRPr>
          </a:p>
          <a:p>
            <a:pPr marL="3072765">
              <a:lnSpc>
                <a:spcPts val="869"/>
              </a:lnSpc>
              <a:tabLst>
                <a:tab pos="5645150" algn="l"/>
              </a:tabLst>
            </a:pPr>
            <a:r>
              <a:rPr dirty="0" sz="800" spc="-5" b="1">
                <a:latin typeface="Arial"/>
                <a:cs typeface="Arial"/>
              </a:rPr>
              <a:t>R </a:t>
            </a:r>
            <a:r>
              <a:rPr dirty="0" sz="800" spc="160" b="1">
                <a:latin typeface="Arial"/>
                <a:cs typeface="Arial"/>
              </a:rPr>
              <a:t> </a:t>
            </a:r>
            <a:r>
              <a:rPr dirty="0" sz="800" spc="-5" b="1">
                <a:latin typeface="Arial"/>
                <a:cs typeface="Arial"/>
              </a:rPr>
              <a:t>a </a:t>
            </a:r>
            <a:r>
              <a:rPr dirty="0" sz="800" b="1">
                <a:latin typeface="Arial"/>
                <a:cs typeface="Arial"/>
              </a:rPr>
              <a:t>f j h</a:t>
            </a:r>
            <a:r>
              <a:rPr dirty="0" sz="800" spc="-70" b="1">
                <a:latin typeface="Arial"/>
                <a:cs typeface="Arial"/>
              </a:rPr>
              <a:t> </a:t>
            </a:r>
            <a:r>
              <a:rPr dirty="0" sz="800" b="1">
                <a:latin typeface="Arial"/>
                <a:cs typeface="Arial"/>
              </a:rPr>
              <a:t>i	(</a:t>
            </a:r>
            <a:r>
              <a:rPr dirty="0" sz="800" spc="-140" b="1">
                <a:latin typeface="Arial"/>
                <a:cs typeface="Arial"/>
              </a:rPr>
              <a:t> </a:t>
            </a:r>
            <a:r>
              <a:rPr dirty="0" sz="800" spc="-5" b="1">
                <a:latin typeface="Arial"/>
                <a:cs typeface="Arial"/>
              </a:rPr>
              <a:t>7</a:t>
            </a:r>
            <a:r>
              <a:rPr dirty="0" sz="800" spc="-70" b="1">
                <a:latin typeface="Arial"/>
                <a:cs typeface="Arial"/>
              </a:rPr>
              <a:t> </a:t>
            </a:r>
            <a:r>
              <a:rPr dirty="0" sz="800" b="1">
                <a:latin typeface="Arial"/>
                <a:cs typeface="Arial"/>
              </a:rPr>
              <a:t>.</a:t>
            </a:r>
            <a:r>
              <a:rPr dirty="0" sz="800" spc="-145" b="1">
                <a:latin typeface="Arial"/>
                <a:cs typeface="Arial"/>
              </a:rPr>
              <a:t> </a:t>
            </a:r>
            <a:r>
              <a:rPr dirty="0" sz="800" spc="-5" b="1">
                <a:latin typeface="Arial"/>
                <a:cs typeface="Arial"/>
              </a:rPr>
              <a:t>3</a:t>
            </a:r>
            <a:r>
              <a:rPr dirty="0" sz="800" spc="-70" b="1">
                <a:latin typeface="Arial"/>
                <a:cs typeface="Arial"/>
              </a:rPr>
              <a:t> </a:t>
            </a:r>
            <a:r>
              <a:rPr dirty="0" sz="800" spc="-5" b="1">
                <a:latin typeface="Arial"/>
                <a:cs typeface="Arial"/>
              </a:rPr>
              <a:t>0</a:t>
            </a:r>
            <a:r>
              <a:rPr dirty="0" sz="800" spc="-70" b="1">
                <a:latin typeface="Arial"/>
                <a:cs typeface="Arial"/>
              </a:rPr>
              <a:t> </a:t>
            </a:r>
            <a:r>
              <a:rPr dirty="0" sz="800" b="1">
                <a:latin typeface="Arial"/>
                <a:cs typeface="Arial"/>
              </a:rPr>
              <a:t>)</a:t>
            </a:r>
            <a:endParaRPr sz="800">
              <a:latin typeface="Arial"/>
              <a:cs typeface="Arial"/>
            </a:endParaRPr>
          </a:p>
          <a:p>
            <a:pPr algn="ctr" marR="433705">
              <a:lnSpc>
                <a:spcPts val="1350"/>
              </a:lnSpc>
            </a:pPr>
            <a:r>
              <a:rPr dirty="0" sz="1200" spc="-145">
                <a:latin typeface="Times New Roman"/>
                <a:cs typeface="Times New Roman"/>
              </a:rPr>
              <a:t>/•=1</a:t>
            </a:r>
            <a:endParaRPr sz="1200">
              <a:latin typeface="Times New Roman"/>
              <a:cs typeface="Times New Roman"/>
            </a:endParaRPr>
          </a:p>
          <a:p>
            <a:pPr marL="523875">
              <a:lnSpc>
                <a:spcPct val="100000"/>
              </a:lnSpc>
              <a:spcBef>
                <a:spcPts val="690"/>
              </a:spcBef>
            </a:pPr>
            <a:r>
              <a:rPr dirty="0" sz="1200" spc="-10">
                <a:latin typeface="Times New Roman"/>
                <a:cs typeface="Times New Roman"/>
              </a:rPr>
              <a:t>при</a:t>
            </a:r>
            <a:r>
              <a:rPr dirty="0" sz="1200" spc="-10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использовании</a:t>
            </a:r>
            <a:r>
              <a:rPr dirty="0" sz="1200" spc="-1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многолетнемерзлых</a:t>
            </a:r>
            <a:r>
              <a:rPr dirty="0" sz="1200" spc="-110">
                <a:latin typeface="Times New Roman"/>
                <a:cs typeface="Times New Roman"/>
              </a:rPr>
              <a:t> </a:t>
            </a:r>
            <a:r>
              <a:rPr dirty="0" sz="1200" spc="-15">
                <a:latin typeface="Times New Roman"/>
                <a:cs typeface="Times New Roman"/>
              </a:rPr>
              <a:t>грунтов</a:t>
            </a:r>
            <a:r>
              <a:rPr dirty="0" sz="1200" spc="-80">
                <a:latin typeface="Times New Roman"/>
                <a:cs typeface="Times New Roman"/>
              </a:rPr>
              <a:t> </a:t>
            </a:r>
            <a:r>
              <a:rPr dirty="0" sz="1200" spc="-15">
                <a:latin typeface="Times New Roman"/>
                <a:cs typeface="Times New Roman"/>
              </a:rPr>
              <a:t>по</a:t>
            </a:r>
            <a:r>
              <a:rPr dirty="0" sz="1200" spc="-1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принципу</a:t>
            </a:r>
            <a:r>
              <a:rPr dirty="0" sz="1200" spc="-105">
                <a:latin typeface="Times New Roman"/>
                <a:cs typeface="Times New Roman"/>
              </a:rPr>
              <a:t> </a:t>
            </a:r>
            <a:r>
              <a:rPr dirty="0" sz="1200" spc="-15">
                <a:latin typeface="Times New Roman"/>
                <a:cs typeface="Times New Roman"/>
              </a:rPr>
              <a:t>II</a:t>
            </a:r>
            <a:endParaRPr sz="1200">
              <a:latin typeface="Times New Roman"/>
              <a:cs typeface="Times New Roman"/>
            </a:endParaRPr>
          </a:p>
          <a:p>
            <a:pPr algn="ctr" marR="337185">
              <a:lnSpc>
                <a:spcPct val="100000"/>
              </a:lnSpc>
              <a:spcBef>
                <a:spcPts val="70"/>
              </a:spcBef>
            </a:pPr>
            <a:r>
              <a:rPr dirty="0" sz="800" i="1">
                <a:latin typeface="Arial"/>
                <a:cs typeface="Arial"/>
              </a:rPr>
              <a:t>п</a:t>
            </a:r>
            <a:endParaRPr sz="800">
              <a:latin typeface="Arial"/>
              <a:cs typeface="Arial"/>
            </a:endParaRPr>
          </a:p>
          <a:p>
            <a:pPr marL="2289175">
              <a:lnSpc>
                <a:spcPct val="100000"/>
              </a:lnSpc>
              <a:spcBef>
                <a:spcPts val="630"/>
              </a:spcBef>
              <a:tabLst>
                <a:tab pos="5653405" algn="l"/>
              </a:tabLst>
            </a:pPr>
            <a:r>
              <a:rPr dirty="0" sz="1200" b="1" i="1">
                <a:latin typeface="Times New Roman"/>
                <a:cs typeface="Times New Roman"/>
              </a:rPr>
              <a:t>F T  = </a:t>
            </a:r>
            <a:r>
              <a:rPr dirty="0" sz="1200" spc="-5" b="1" i="1">
                <a:latin typeface="Times New Roman"/>
                <a:cs typeface="Times New Roman"/>
              </a:rPr>
              <a:t>u </a:t>
            </a:r>
            <a:r>
              <a:rPr dirty="0" sz="1200" b="1" i="1">
                <a:latin typeface="Times New Roman"/>
                <a:cs typeface="Times New Roman"/>
              </a:rPr>
              <a:t>^  </a:t>
            </a:r>
            <a:r>
              <a:rPr dirty="0" sz="1200" spc="120" b="1" i="1">
                <a:latin typeface="Times New Roman"/>
                <a:cs typeface="Times New Roman"/>
              </a:rPr>
              <a:t> </a:t>
            </a:r>
            <a:r>
              <a:rPr dirty="0" sz="1200" b="1" i="1">
                <a:latin typeface="Times New Roman"/>
                <a:cs typeface="Times New Roman"/>
              </a:rPr>
              <a:t>f</a:t>
            </a:r>
            <a:r>
              <a:rPr dirty="0" sz="1200" spc="295" b="1" i="1">
                <a:latin typeface="Times New Roman"/>
                <a:cs typeface="Times New Roman"/>
              </a:rPr>
              <a:t> </a:t>
            </a:r>
            <a:r>
              <a:rPr dirty="0" sz="1200" b="1" i="1">
                <a:latin typeface="Times New Roman"/>
                <a:cs typeface="Times New Roman"/>
              </a:rPr>
              <a:t>A	</a:t>
            </a:r>
            <a:r>
              <a:rPr dirty="0" sz="1200" spc="-15">
                <a:latin typeface="Times New Roman"/>
                <a:cs typeface="Times New Roman"/>
              </a:rPr>
              <a:t>(7.31)</a:t>
            </a:r>
            <a:endParaRPr sz="1200">
              <a:latin typeface="Times New Roman"/>
              <a:cs typeface="Times New Roman"/>
            </a:endParaRPr>
          </a:p>
          <a:p>
            <a:pPr algn="ctr" marR="310515">
              <a:lnSpc>
                <a:spcPts val="980"/>
              </a:lnSpc>
              <a:spcBef>
                <a:spcPts val="160"/>
              </a:spcBef>
            </a:pPr>
            <a:r>
              <a:rPr dirty="0" sz="850" spc="20" i="1">
                <a:latin typeface="Times New Roman"/>
                <a:cs typeface="Times New Roman"/>
              </a:rPr>
              <a:t>i</a:t>
            </a:r>
            <a:r>
              <a:rPr dirty="0" sz="800" spc="20" b="1">
                <a:latin typeface="Arial"/>
                <a:cs typeface="Arial"/>
              </a:rPr>
              <a:t>=</a:t>
            </a:r>
            <a:r>
              <a:rPr dirty="0" sz="800" spc="-140" b="1">
                <a:latin typeface="Arial"/>
                <a:cs typeface="Arial"/>
              </a:rPr>
              <a:t> </a:t>
            </a:r>
            <a:r>
              <a:rPr dirty="0" sz="800" spc="-5" b="1">
                <a:latin typeface="Arial"/>
                <a:cs typeface="Arial"/>
              </a:rPr>
              <a:t>1</a:t>
            </a:r>
            <a:endParaRPr sz="800">
              <a:latin typeface="Arial"/>
              <a:cs typeface="Arial"/>
            </a:endParaRPr>
          </a:p>
          <a:p>
            <a:pPr marL="521334">
              <a:lnSpc>
                <a:spcPts val="1400"/>
              </a:lnSpc>
            </a:pPr>
            <a:r>
              <a:rPr dirty="0" sz="1200" spc="-20">
                <a:latin typeface="Times New Roman"/>
                <a:cs typeface="Times New Roman"/>
              </a:rPr>
              <a:t>где </a:t>
            </a:r>
            <a:r>
              <a:rPr dirty="0" sz="1200" i="1">
                <a:latin typeface="Times New Roman"/>
                <a:cs typeface="Times New Roman"/>
              </a:rPr>
              <a:t>и </a:t>
            </a:r>
            <a:r>
              <a:rPr dirty="0" sz="1200">
                <a:latin typeface="Times New Roman"/>
                <a:cs typeface="Times New Roman"/>
              </a:rPr>
              <a:t>- </a:t>
            </a:r>
            <a:r>
              <a:rPr dirty="0" sz="1200" spc="-5">
                <a:latin typeface="Times New Roman"/>
                <a:cs typeface="Times New Roman"/>
              </a:rPr>
              <a:t>периметр </a:t>
            </a:r>
            <a:r>
              <a:rPr dirty="0" sz="1200" spc="-10">
                <a:latin typeface="Times New Roman"/>
                <a:cs typeface="Times New Roman"/>
              </a:rPr>
              <a:t>сечения </a:t>
            </a:r>
            <a:r>
              <a:rPr dirty="0" sz="1200">
                <a:latin typeface="Times New Roman"/>
                <a:cs typeface="Times New Roman"/>
              </a:rPr>
              <a:t>поверхности </a:t>
            </a:r>
            <a:r>
              <a:rPr dirty="0" sz="1200" spc="-10">
                <a:latin typeface="Times New Roman"/>
                <a:cs typeface="Times New Roman"/>
              </a:rPr>
              <a:t>сдвига, </a:t>
            </a:r>
            <a:r>
              <a:rPr dirty="0" sz="1200" spc="-20">
                <a:latin typeface="Times New Roman"/>
                <a:cs typeface="Times New Roman"/>
              </a:rPr>
              <a:t>м, </a:t>
            </a:r>
            <a:r>
              <a:rPr dirty="0" sz="1200" spc="-5">
                <a:latin typeface="Times New Roman"/>
                <a:cs typeface="Times New Roman"/>
              </a:rPr>
              <a:t>принимаемый </a:t>
            </a:r>
            <a:r>
              <a:rPr dirty="0" sz="1200" spc="-10">
                <a:latin typeface="Times New Roman"/>
                <a:cs typeface="Times New Roman"/>
              </a:rPr>
              <a:t>равным: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для </a:t>
            </a:r>
            <a:r>
              <a:rPr dirty="0" sz="1200" spc="-5">
                <a:latin typeface="Times New Roman"/>
                <a:cs typeface="Times New Roman"/>
              </a:rPr>
              <a:t>свайных и</a:t>
            </a:r>
            <a:endParaRPr sz="1200">
              <a:latin typeface="Times New Roman"/>
              <a:cs typeface="Times New Roman"/>
            </a:endParaRPr>
          </a:p>
          <a:p>
            <a:pPr marL="79375" marR="51435">
              <a:lnSpc>
                <a:spcPct val="129900"/>
              </a:lnSpc>
            </a:pPr>
            <a:r>
              <a:rPr dirty="0" sz="1200" spc="-15">
                <a:latin typeface="Times New Roman"/>
                <a:cs typeface="Times New Roman"/>
              </a:rPr>
              <a:t>столбчатых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фундаментов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без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анкерной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плиты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-</a:t>
            </a:r>
            <a:r>
              <a:rPr dirty="0" sz="1200" spc="-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периметру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сечения</a:t>
            </a:r>
            <a:r>
              <a:rPr dirty="0" sz="1200" spc="-15">
                <a:latin typeface="Times New Roman"/>
                <a:cs typeface="Times New Roman"/>
              </a:rPr>
              <a:t> фундамента;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для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 spc="-15">
                <a:latin typeface="Times New Roman"/>
                <a:cs typeface="Times New Roman"/>
              </a:rPr>
              <a:t>столбчатых  фундаментов</a:t>
            </a:r>
            <a:r>
              <a:rPr dirty="0" sz="1200" spc="-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с</a:t>
            </a:r>
            <a:r>
              <a:rPr dirty="0" sz="1200" spc="-114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анкерной</a:t>
            </a:r>
            <a:r>
              <a:rPr dirty="0" sz="1200" spc="-114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плитой</a:t>
            </a:r>
            <a:r>
              <a:rPr dirty="0" sz="1200" spc="-11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-</a:t>
            </a:r>
            <a:r>
              <a:rPr dirty="0" sz="1200" spc="-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периметру</a:t>
            </a:r>
            <a:r>
              <a:rPr dirty="0" sz="1200" spc="-13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анкерной</a:t>
            </a:r>
            <a:r>
              <a:rPr dirty="0" sz="1200" spc="-120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плиты;</a:t>
            </a:r>
            <a:endParaRPr sz="1200">
              <a:latin typeface="Times New Roman"/>
              <a:cs typeface="Times New Roman"/>
            </a:endParaRPr>
          </a:p>
          <a:p>
            <a:pPr algn="just" marL="75565" marR="52705" indent="439420">
              <a:lnSpc>
                <a:spcPct val="129200"/>
              </a:lnSpc>
              <a:spcBef>
                <a:spcPts val="20"/>
              </a:spcBef>
            </a:pPr>
            <a:r>
              <a:rPr dirty="0" sz="1200" spc="-90" b="1" i="1">
                <a:latin typeface="Times New Roman"/>
                <a:cs typeface="Times New Roman"/>
              </a:rPr>
              <a:t>Rafi </a:t>
            </a:r>
            <a:r>
              <a:rPr dirty="0" sz="1200" b="1" i="1">
                <a:latin typeface="Times New Roman"/>
                <a:cs typeface="Times New Roman"/>
              </a:rPr>
              <a:t>- </a:t>
            </a:r>
            <a:r>
              <a:rPr dirty="0" sz="1200" spc="20">
                <a:latin typeface="Times New Roman"/>
                <a:cs typeface="Times New Roman"/>
              </a:rPr>
              <a:t>расчетное сопротивление i-ro </a:t>
            </a:r>
            <a:r>
              <a:rPr dirty="0" sz="1200" spc="5">
                <a:latin typeface="Times New Roman"/>
                <a:cs typeface="Times New Roman"/>
              </a:rPr>
              <a:t>слоя </a:t>
            </a:r>
            <a:r>
              <a:rPr dirty="0" sz="1200" spc="20">
                <a:latin typeface="Times New Roman"/>
                <a:cs typeface="Times New Roman"/>
              </a:rPr>
              <a:t>многолетнемерзлого грунта </a:t>
            </a:r>
            <a:r>
              <a:rPr dirty="0" sz="1200" spc="15">
                <a:latin typeface="Times New Roman"/>
                <a:cs typeface="Times New Roman"/>
              </a:rPr>
              <a:t>сдвигу </a:t>
            </a:r>
            <a:r>
              <a:rPr dirty="0" sz="1200" spc="-5">
                <a:latin typeface="Times New Roman"/>
                <a:cs typeface="Times New Roman"/>
              </a:rPr>
              <a:t>по  </a:t>
            </a:r>
            <a:r>
              <a:rPr dirty="0" sz="1200">
                <a:latin typeface="Times New Roman"/>
                <a:cs typeface="Times New Roman"/>
              </a:rPr>
              <a:t>поверхности </a:t>
            </a:r>
            <a:r>
              <a:rPr dirty="0" sz="1200" spc="-5">
                <a:latin typeface="Times New Roman"/>
                <a:cs typeface="Times New Roman"/>
              </a:rPr>
              <a:t>смерзания, </a:t>
            </a:r>
            <a:r>
              <a:rPr dirty="0" sz="1200" spc="-15">
                <a:latin typeface="Times New Roman"/>
                <a:cs typeface="Times New Roman"/>
              </a:rPr>
              <a:t>кПа, </a:t>
            </a:r>
            <a:r>
              <a:rPr dirty="0" sz="1200" spc="-5">
                <a:latin typeface="Times New Roman"/>
                <a:cs typeface="Times New Roman"/>
              </a:rPr>
              <a:t>принимаемое </a:t>
            </a:r>
            <a:r>
              <a:rPr dirty="0" sz="1200" spc="-10">
                <a:latin typeface="Times New Roman"/>
                <a:cs typeface="Times New Roman"/>
              </a:rPr>
              <a:t>по </a:t>
            </a:r>
            <a:r>
              <a:rPr dirty="0" sz="1200">
                <a:latin typeface="Times New Roman"/>
                <a:cs typeface="Times New Roman"/>
              </a:rPr>
              <a:t>испытаниям </a:t>
            </a:r>
            <a:r>
              <a:rPr dirty="0" sz="1200" spc="-5">
                <a:latin typeface="Times New Roman"/>
                <a:cs typeface="Times New Roman"/>
              </a:rPr>
              <a:t>и </a:t>
            </a:r>
            <a:r>
              <a:rPr dirty="0" sz="1200">
                <a:latin typeface="Times New Roman"/>
                <a:cs typeface="Times New Roman"/>
              </a:rPr>
              <a:t>таблицам </a:t>
            </a:r>
            <a:r>
              <a:rPr dirty="0" sz="1200" spc="-5">
                <a:latin typeface="Times New Roman"/>
                <a:cs typeface="Times New Roman"/>
              </a:rPr>
              <a:t>приложения </a:t>
            </a:r>
            <a:r>
              <a:rPr dirty="0" sz="1200" spc="-10">
                <a:latin typeface="Times New Roman"/>
                <a:cs typeface="Times New Roman"/>
              </a:rPr>
              <a:t>«В» </a:t>
            </a:r>
            <a:r>
              <a:rPr dirty="0" sz="1200" spc="-20">
                <a:latin typeface="Times New Roman"/>
                <a:cs typeface="Times New Roman"/>
              </a:rPr>
              <a:t>СП  </a:t>
            </a:r>
            <a:r>
              <a:rPr dirty="0" sz="1200" spc="-10">
                <a:latin typeface="Times New Roman"/>
                <a:cs typeface="Times New Roman"/>
              </a:rPr>
              <a:t>25.13330.2012;</a:t>
            </a:r>
            <a:endParaRPr sz="1200">
              <a:latin typeface="Times New Roman"/>
              <a:cs typeface="Times New Roman"/>
            </a:endParaRPr>
          </a:p>
          <a:p>
            <a:pPr algn="just" marL="79375" marR="53975" indent="441959">
              <a:lnSpc>
                <a:spcPct val="128499"/>
              </a:lnSpc>
              <a:spcBef>
                <a:spcPts val="40"/>
              </a:spcBef>
            </a:pPr>
            <a:r>
              <a:rPr dirty="0" sz="1200" spc="10" i="1">
                <a:latin typeface="Times New Roman"/>
                <a:cs typeface="Times New Roman"/>
              </a:rPr>
              <a:t>ht </a:t>
            </a:r>
            <a:r>
              <a:rPr dirty="0" sz="1200">
                <a:latin typeface="Times New Roman"/>
                <a:cs typeface="Times New Roman"/>
              </a:rPr>
              <a:t>- толщина i-ro </a:t>
            </a:r>
            <a:r>
              <a:rPr dirty="0" sz="1200" spc="-15">
                <a:latin typeface="Times New Roman"/>
                <a:cs typeface="Times New Roman"/>
              </a:rPr>
              <a:t>слоя </a:t>
            </a:r>
            <a:r>
              <a:rPr dirty="0" sz="1200" spc="-5">
                <a:latin typeface="Times New Roman"/>
                <a:cs typeface="Times New Roman"/>
              </a:rPr>
              <a:t>мерзлого или </a:t>
            </a:r>
            <a:r>
              <a:rPr dirty="0" sz="1200">
                <a:latin typeface="Times New Roman"/>
                <a:cs typeface="Times New Roman"/>
              </a:rPr>
              <a:t>талого </a:t>
            </a:r>
            <a:r>
              <a:rPr dirty="0" sz="1200" spc="-10">
                <a:latin typeface="Times New Roman"/>
                <a:cs typeface="Times New Roman"/>
              </a:rPr>
              <a:t>грунта, </a:t>
            </a:r>
            <a:r>
              <a:rPr dirty="0" sz="1200" spc="-5">
                <a:latin typeface="Times New Roman"/>
                <a:cs typeface="Times New Roman"/>
              </a:rPr>
              <a:t>расположенного </a:t>
            </a:r>
            <a:r>
              <a:rPr dirty="0" sz="1200" spc="-10">
                <a:latin typeface="Times New Roman"/>
                <a:cs typeface="Times New Roman"/>
              </a:rPr>
              <a:t>ниже подошвы </a:t>
            </a:r>
            <a:r>
              <a:rPr dirty="0" sz="1200" spc="-20">
                <a:latin typeface="Times New Roman"/>
                <a:cs typeface="Times New Roman"/>
              </a:rPr>
              <a:t>слоя  </a:t>
            </a:r>
            <a:r>
              <a:rPr dirty="0" sz="1200" spc="-10">
                <a:latin typeface="Times New Roman"/>
                <a:cs typeface="Times New Roman"/>
              </a:rPr>
              <a:t>сезонного </a:t>
            </a:r>
            <a:r>
              <a:rPr dirty="0" sz="1200" spc="-5">
                <a:latin typeface="Times New Roman"/>
                <a:cs typeface="Times New Roman"/>
              </a:rPr>
              <a:t>промерзания-оттаивания,</a:t>
            </a:r>
            <a:r>
              <a:rPr dirty="0" sz="1200" spc="-180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м;</a:t>
            </a:r>
            <a:endParaRPr sz="1200">
              <a:latin typeface="Times New Roman"/>
              <a:cs typeface="Times New Roman"/>
            </a:endParaRPr>
          </a:p>
          <a:p>
            <a:pPr algn="just" marL="75565" marR="53975" indent="417830">
              <a:lnSpc>
                <a:spcPct val="129200"/>
              </a:lnSpc>
              <a:spcBef>
                <a:spcPts val="40"/>
              </a:spcBef>
            </a:pPr>
            <a:r>
              <a:rPr dirty="0" sz="1200" i="1">
                <a:latin typeface="Times New Roman"/>
                <a:cs typeface="Times New Roman"/>
              </a:rPr>
              <a:t>f </a:t>
            </a:r>
            <a:r>
              <a:rPr dirty="0" sz="1200">
                <a:latin typeface="Times New Roman"/>
                <a:cs typeface="Times New Roman"/>
              </a:rPr>
              <a:t>- расчетное </a:t>
            </a:r>
            <a:r>
              <a:rPr dirty="0" sz="1200" spc="-10">
                <a:latin typeface="Times New Roman"/>
                <a:cs typeface="Times New Roman"/>
              </a:rPr>
              <a:t>сопротивление </a:t>
            </a:r>
            <a:r>
              <a:rPr dirty="0" sz="1200" spc="-80" i="1">
                <a:latin typeface="Times New Roman"/>
                <a:cs typeface="Times New Roman"/>
              </a:rPr>
              <a:t>i-то </a:t>
            </a:r>
            <a:r>
              <a:rPr dirty="0" sz="1200" spc="-5">
                <a:latin typeface="Times New Roman"/>
                <a:cs typeface="Times New Roman"/>
              </a:rPr>
              <a:t>слоя </a:t>
            </a:r>
            <a:r>
              <a:rPr dirty="0" sz="1200">
                <a:latin typeface="Times New Roman"/>
                <a:cs typeface="Times New Roman"/>
              </a:rPr>
              <a:t>талого грунта сдвигу</a:t>
            </a:r>
            <a:r>
              <a:rPr dirty="0" sz="1200" spc="-22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по </a:t>
            </a:r>
            <a:r>
              <a:rPr dirty="0" sz="1200">
                <a:latin typeface="Times New Roman"/>
                <a:cs typeface="Times New Roman"/>
              </a:rPr>
              <a:t>поверхности </a:t>
            </a:r>
            <a:r>
              <a:rPr dirty="0" sz="1200" spc="-15">
                <a:latin typeface="Times New Roman"/>
                <a:cs typeface="Times New Roman"/>
              </a:rPr>
              <a:t>фундамента,  </a:t>
            </a:r>
            <a:r>
              <a:rPr dirty="0" sz="1200" spc="-5">
                <a:latin typeface="Times New Roman"/>
                <a:cs typeface="Times New Roman"/>
              </a:rPr>
              <a:t>кПа, принимаемое в соответствии </a:t>
            </a:r>
            <a:r>
              <a:rPr dirty="0" sz="1200">
                <a:latin typeface="Times New Roman"/>
                <a:cs typeface="Times New Roman"/>
              </a:rPr>
              <a:t>с требованиями </a:t>
            </a:r>
            <a:r>
              <a:rPr dirty="0" sz="1200" spc="-10">
                <a:latin typeface="Times New Roman"/>
                <a:cs typeface="Times New Roman"/>
              </a:rPr>
              <a:t>СП </a:t>
            </a:r>
            <a:r>
              <a:rPr dirty="0" sz="1200" spc="-5">
                <a:latin typeface="Times New Roman"/>
                <a:cs typeface="Times New Roman"/>
              </a:rPr>
              <a:t>24.13330.2011, </a:t>
            </a:r>
            <a:r>
              <a:rPr dirty="0" sz="1200">
                <a:latin typeface="Times New Roman"/>
                <a:cs typeface="Times New Roman"/>
              </a:rPr>
              <a:t>с </a:t>
            </a:r>
            <a:r>
              <a:rPr dirty="0" sz="1200" spc="-5">
                <a:latin typeface="Times New Roman"/>
                <a:cs typeface="Times New Roman"/>
              </a:rPr>
              <a:t>учетом примечания </a:t>
            </a:r>
            <a:r>
              <a:rPr dirty="0" sz="1200">
                <a:latin typeface="Times New Roman"/>
                <a:cs typeface="Times New Roman"/>
              </a:rPr>
              <a:t>к  </a:t>
            </a:r>
            <a:r>
              <a:rPr dirty="0" sz="1200" spc="-25">
                <a:latin typeface="Times New Roman"/>
                <a:cs typeface="Times New Roman"/>
              </a:rPr>
              <a:t>7.3.1 </a:t>
            </a:r>
            <a:r>
              <a:rPr dirty="0" sz="1200" spc="-15">
                <a:latin typeface="Times New Roman"/>
                <a:cs typeface="Times New Roman"/>
              </a:rPr>
              <a:t>СП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25.13330.2012.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algn="ctr" marL="817880" marR="1359535">
              <a:lnSpc>
                <a:spcPts val="1130"/>
              </a:lnSpc>
              <a:spcBef>
                <a:spcPts val="1030"/>
              </a:spcBef>
            </a:pPr>
            <a:r>
              <a:rPr dirty="0" sz="1050" spc="-30" i="1">
                <a:latin typeface="Courier New"/>
                <a:cs typeface="Courier New"/>
              </a:rPr>
              <a:t>ОАО </a:t>
            </a:r>
            <a:r>
              <a:rPr dirty="0" sz="1050" spc="-35" i="1">
                <a:latin typeface="Courier New"/>
                <a:cs typeface="Courier New"/>
              </a:rPr>
              <a:t>«Фундаментпроект» </a:t>
            </a:r>
            <a:r>
              <a:rPr dirty="0" sz="1050" spc="-55" i="1">
                <a:latin typeface="Courier New"/>
                <a:cs typeface="Courier New"/>
              </a:rPr>
              <a:t>125993, </a:t>
            </a:r>
            <a:r>
              <a:rPr dirty="0" sz="1050" spc="-75" i="1">
                <a:latin typeface="Courier New"/>
                <a:cs typeface="Courier New"/>
              </a:rPr>
              <a:t>г. </a:t>
            </a:r>
            <a:r>
              <a:rPr dirty="0" sz="1050" spc="-45" i="1">
                <a:latin typeface="Courier New"/>
                <a:cs typeface="Courier New"/>
              </a:rPr>
              <a:t>Москва, </a:t>
            </a:r>
            <a:r>
              <a:rPr dirty="0" sz="1050" spc="-35" i="1">
                <a:latin typeface="Courier New"/>
                <a:cs typeface="Courier New"/>
              </a:rPr>
              <a:t>Волоколамское  </a:t>
            </a:r>
            <a:r>
              <a:rPr dirty="0" sz="1050" spc="-45" i="1">
                <a:latin typeface="Courier New"/>
                <a:cs typeface="Courier New"/>
              </a:rPr>
              <a:t>шоссе, </a:t>
            </a:r>
            <a:r>
              <a:rPr dirty="0" sz="1050" spc="-65" i="1">
                <a:latin typeface="Courier New"/>
                <a:cs typeface="Courier New"/>
              </a:rPr>
              <a:t>д. </a:t>
            </a:r>
            <a:r>
              <a:rPr dirty="0" sz="1050" spc="-80" i="1">
                <a:latin typeface="Courier New"/>
                <a:cs typeface="Courier New"/>
              </a:rPr>
              <a:t>1, стр.</a:t>
            </a:r>
            <a:r>
              <a:rPr dirty="0" sz="1050" i="1">
                <a:latin typeface="Courier New"/>
                <a:cs typeface="Courier New"/>
              </a:rPr>
              <a:t> </a:t>
            </a:r>
            <a:r>
              <a:rPr dirty="0" sz="1050" spc="-5" i="1">
                <a:latin typeface="Courier New"/>
                <a:cs typeface="Courier New"/>
              </a:rPr>
              <a:t>1</a:t>
            </a:r>
            <a:endParaRPr sz="1050">
              <a:latin typeface="Courier New"/>
              <a:cs typeface="Courier Ne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34829" y="374806"/>
            <a:ext cx="6282549" cy="99216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1545" y="355305"/>
            <a:ext cx="6654800" cy="996569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038860" marR="401320" indent="353060">
              <a:lnSpc>
                <a:spcPts val="1040"/>
              </a:lnSpc>
              <a:spcBef>
                <a:spcPts val="130"/>
              </a:spcBef>
              <a:tabLst>
                <a:tab pos="6181090" algn="l"/>
              </a:tabLst>
            </a:pPr>
            <a:r>
              <a:rPr dirty="0" baseline="2777" sz="1500" spc="-7">
                <a:latin typeface="Times New Roman"/>
                <a:cs typeface="Times New Roman"/>
              </a:rPr>
              <a:t>Метод</a:t>
            </a:r>
            <a:r>
              <a:rPr dirty="0" baseline="2777" sz="1500" spc="-30">
                <a:latin typeface="Times New Roman"/>
                <a:cs typeface="Times New Roman"/>
              </a:rPr>
              <a:t>и</a:t>
            </a:r>
            <a:r>
              <a:rPr dirty="0" baseline="2777" sz="1500">
                <a:latin typeface="Times New Roman"/>
                <a:cs typeface="Times New Roman"/>
              </a:rPr>
              <a:t>ка</a:t>
            </a:r>
            <a:r>
              <a:rPr dirty="0" baseline="2777" sz="1500" spc="-89">
                <a:latin typeface="Times New Roman"/>
                <a:cs typeface="Times New Roman"/>
              </a:rPr>
              <a:t> </a:t>
            </a:r>
            <a:r>
              <a:rPr dirty="0" baseline="2777" sz="1500" spc="22">
                <a:latin typeface="Times New Roman"/>
                <a:cs typeface="Times New Roman"/>
              </a:rPr>
              <a:t>р</a:t>
            </a:r>
            <a:r>
              <a:rPr dirty="0" baseline="2777" sz="1500">
                <a:latin typeface="Times New Roman"/>
                <a:cs typeface="Times New Roman"/>
              </a:rPr>
              <a:t>а</a:t>
            </a:r>
            <a:r>
              <a:rPr dirty="0" baseline="2777" sz="1500" spc="15">
                <a:latin typeface="Times New Roman"/>
                <a:cs typeface="Times New Roman"/>
              </a:rPr>
              <a:t>с</a:t>
            </a:r>
            <a:r>
              <a:rPr dirty="0" baseline="2777" sz="1500">
                <a:latin typeface="Times New Roman"/>
                <a:cs typeface="Times New Roman"/>
              </a:rPr>
              <a:t>ч</a:t>
            </a:r>
            <a:r>
              <a:rPr dirty="0" baseline="2777" sz="1500" spc="15">
                <a:latin typeface="Times New Roman"/>
                <a:cs typeface="Times New Roman"/>
              </a:rPr>
              <a:t>е</a:t>
            </a:r>
            <a:r>
              <a:rPr dirty="0" baseline="2777" sz="1500">
                <a:latin typeface="Times New Roman"/>
                <a:cs typeface="Times New Roman"/>
              </a:rPr>
              <a:t>та</a:t>
            </a:r>
            <a:r>
              <a:rPr dirty="0" baseline="2777" sz="1500" spc="-44">
                <a:latin typeface="Times New Roman"/>
                <a:cs typeface="Times New Roman"/>
              </a:rPr>
              <a:t> </a:t>
            </a:r>
            <a:r>
              <a:rPr dirty="0" baseline="2777" sz="1500">
                <a:latin typeface="Times New Roman"/>
                <a:cs typeface="Times New Roman"/>
              </a:rPr>
              <a:t>же</a:t>
            </a:r>
            <a:r>
              <a:rPr dirty="0" baseline="2777" sz="1500" spc="-22">
                <a:latin typeface="Times New Roman"/>
                <a:cs typeface="Times New Roman"/>
              </a:rPr>
              <a:t>л</a:t>
            </a:r>
            <a:r>
              <a:rPr dirty="0" baseline="2777" sz="1500">
                <a:latin typeface="Times New Roman"/>
                <a:cs typeface="Times New Roman"/>
              </a:rPr>
              <a:t>езо</a:t>
            </a:r>
            <a:r>
              <a:rPr dirty="0" baseline="2777" sz="1500" spc="-22">
                <a:latin typeface="Times New Roman"/>
                <a:cs typeface="Times New Roman"/>
              </a:rPr>
              <a:t>б</a:t>
            </a:r>
            <a:r>
              <a:rPr dirty="0" baseline="2777" sz="1500">
                <a:latin typeface="Times New Roman"/>
                <a:cs typeface="Times New Roman"/>
              </a:rPr>
              <a:t>етонных</a:t>
            </a:r>
            <a:r>
              <a:rPr dirty="0" baseline="2777" sz="1500" spc="22">
                <a:latin typeface="Times New Roman"/>
                <a:cs typeface="Times New Roman"/>
              </a:rPr>
              <a:t> </a:t>
            </a:r>
            <a:r>
              <a:rPr dirty="0" baseline="2777" sz="1500" spc="-7">
                <a:latin typeface="Times New Roman"/>
                <a:cs typeface="Times New Roman"/>
              </a:rPr>
              <a:t>с</a:t>
            </a:r>
            <a:r>
              <a:rPr dirty="0" baseline="2777" sz="1500" spc="-37">
                <a:latin typeface="Times New Roman"/>
                <a:cs typeface="Times New Roman"/>
              </a:rPr>
              <a:t>в</a:t>
            </a:r>
            <a:r>
              <a:rPr dirty="0" baseline="2777" sz="1500" spc="-7">
                <a:latin typeface="Times New Roman"/>
                <a:cs typeface="Times New Roman"/>
              </a:rPr>
              <a:t>ай</a:t>
            </a:r>
            <a:r>
              <a:rPr dirty="0" baseline="2777" sz="1500" spc="-30">
                <a:latin typeface="Times New Roman"/>
                <a:cs typeface="Times New Roman"/>
              </a:rPr>
              <a:t> </a:t>
            </a:r>
            <a:r>
              <a:rPr dirty="0" baseline="2777" sz="1500">
                <a:latin typeface="Times New Roman"/>
                <a:cs typeface="Times New Roman"/>
              </a:rPr>
              <a:t>с </a:t>
            </a:r>
            <a:r>
              <a:rPr dirty="0" baseline="2777" sz="1500" spc="-22">
                <a:latin typeface="Times New Roman"/>
                <a:cs typeface="Times New Roman"/>
              </a:rPr>
              <a:t>обо</a:t>
            </a:r>
            <a:r>
              <a:rPr dirty="0" baseline="2777" sz="1500">
                <a:latin typeface="Times New Roman"/>
                <a:cs typeface="Times New Roman"/>
              </a:rPr>
              <a:t>л</a:t>
            </a:r>
            <a:r>
              <a:rPr dirty="0" baseline="2777" sz="1500" spc="-30">
                <a:latin typeface="Times New Roman"/>
                <a:cs typeface="Times New Roman"/>
              </a:rPr>
              <a:t>о</a:t>
            </a:r>
            <a:r>
              <a:rPr dirty="0" baseline="2777" sz="1500" spc="-22">
                <a:latin typeface="Times New Roman"/>
                <a:cs typeface="Times New Roman"/>
              </a:rPr>
              <a:t>чк</a:t>
            </a:r>
            <a:r>
              <a:rPr dirty="0" baseline="2777" sz="1500" spc="-7">
                <a:latin typeface="Times New Roman"/>
                <a:cs typeface="Times New Roman"/>
              </a:rPr>
              <a:t>ой</a:t>
            </a:r>
            <a:r>
              <a:rPr dirty="0" baseline="2777" sz="1500">
                <a:latin typeface="Times New Roman"/>
                <a:cs typeface="Times New Roman"/>
              </a:rPr>
              <a:t>	</a:t>
            </a:r>
            <a:r>
              <a:rPr dirty="0" sz="1000">
                <a:latin typeface="Times New Roman"/>
                <a:cs typeface="Times New Roman"/>
              </a:rPr>
              <a:t>8  </a:t>
            </a:r>
            <a:r>
              <a:rPr dirty="0" sz="1000" spc="-5">
                <a:latin typeface="Times New Roman"/>
                <a:cs typeface="Times New Roman"/>
              </a:rPr>
              <a:t>противопучинной ОСПТ </a:t>
            </a:r>
            <a:r>
              <a:rPr dirty="0" sz="1000">
                <a:latin typeface="Times New Roman"/>
                <a:cs typeface="Times New Roman"/>
              </a:rPr>
              <a:t>«Reline» </a:t>
            </a:r>
            <a:r>
              <a:rPr dirty="0" sz="1000" spc="-5">
                <a:latin typeface="Times New Roman"/>
                <a:cs typeface="Times New Roman"/>
              </a:rPr>
              <a:t>по </a:t>
            </a:r>
            <a:r>
              <a:rPr dirty="0" sz="1000">
                <a:latin typeface="Times New Roman"/>
                <a:cs typeface="Times New Roman"/>
              </a:rPr>
              <a:t>ТУ</a:t>
            </a:r>
            <a:r>
              <a:rPr dirty="0" sz="1000" spc="2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2247-007-75457705-2014</a:t>
            </a:r>
            <a:endParaRPr sz="1000">
              <a:latin typeface="Times New Roman"/>
              <a:cs typeface="Times New Roman"/>
            </a:endParaRPr>
          </a:p>
          <a:p>
            <a:pPr marL="1767839">
              <a:lnSpc>
                <a:spcPts val="1110"/>
              </a:lnSpc>
            </a:pPr>
            <a:r>
              <a:rPr dirty="0" sz="1000" spc="-5">
                <a:latin typeface="Times New Roman"/>
                <a:cs typeface="Times New Roman"/>
              </a:rPr>
              <a:t>на воздействие </a:t>
            </a:r>
            <a:r>
              <a:rPr dirty="0" sz="1000" spc="-10">
                <a:latin typeface="Times New Roman"/>
                <a:cs typeface="Times New Roman"/>
              </a:rPr>
              <a:t>сил </a:t>
            </a:r>
            <a:r>
              <a:rPr dirty="0" sz="1000" spc="-5">
                <a:latin typeface="Times New Roman"/>
                <a:cs typeface="Times New Roman"/>
              </a:rPr>
              <a:t>морозного</a:t>
            </a:r>
            <a:r>
              <a:rPr dirty="0" sz="1000" spc="2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пучения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Times New Roman"/>
              <a:cs typeface="Times New Roman"/>
            </a:endParaRPr>
          </a:p>
          <a:p>
            <a:pPr marL="468630">
              <a:lnSpc>
                <a:spcPct val="100000"/>
              </a:lnSpc>
            </a:pPr>
            <a:r>
              <a:rPr dirty="0" sz="1200" spc="-15" b="1">
                <a:latin typeface="Times New Roman"/>
                <a:cs typeface="Times New Roman"/>
              </a:rPr>
              <a:t>3. </a:t>
            </a:r>
            <a:r>
              <a:rPr dirty="0" sz="1200" spc="-5" b="1">
                <a:latin typeface="Times New Roman"/>
                <a:cs typeface="Times New Roman"/>
              </a:rPr>
              <a:t>Примеры</a:t>
            </a:r>
            <a:r>
              <a:rPr dirty="0" sz="1200" spc="-175" b="1">
                <a:latin typeface="Times New Roman"/>
                <a:cs typeface="Times New Roman"/>
              </a:rPr>
              <a:t> </a:t>
            </a:r>
            <a:r>
              <a:rPr dirty="0" sz="1200" spc="-10" b="1">
                <a:latin typeface="Times New Roman"/>
                <a:cs typeface="Times New Roman"/>
              </a:rPr>
              <a:t>расчета.</a:t>
            </a:r>
            <a:endParaRPr sz="1200">
              <a:latin typeface="Times New Roman"/>
              <a:cs typeface="Times New Roman"/>
            </a:endParaRPr>
          </a:p>
          <a:p>
            <a:pPr marL="474980">
              <a:lnSpc>
                <a:spcPct val="100000"/>
              </a:lnSpc>
              <a:spcBef>
                <a:spcPts val="400"/>
              </a:spcBef>
              <a:tabLst>
                <a:tab pos="1205865" algn="l"/>
              </a:tabLst>
            </a:pPr>
            <a:r>
              <a:rPr dirty="0" sz="1200" spc="-10" b="1">
                <a:latin typeface="Times New Roman"/>
                <a:cs typeface="Times New Roman"/>
              </a:rPr>
              <a:t>3.1	</a:t>
            </a:r>
            <a:r>
              <a:rPr dirty="0" sz="1200" spc="-5" b="1">
                <a:latin typeface="Times New Roman"/>
                <a:cs typeface="Times New Roman"/>
              </a:rPr>
              <a:t>Пример расчета </a:t>
            </a:r>
            <a:r>
              <a:rPr dirty="0" sz="1200" b="1">
                <a:latin typeface="Times New Roman"/>
                <a:cs typeface="Times New Roman"/>
              </a:rPr>
              <a:t>ж.б. </a:t>
            </a:r>
            <a:r>
              <a:rPr dirty="0" sz="1200" spc="-5" b="1">
                <a:latin typeface="Times New Roman"/>
                <a:cs typeface="Times New Roman"/>
              </a:rPr>
              <a:t>сваи и </a:t>
            </a:r>
            <a:r>
              <a:rPr dirty="0" sz="1200" b="1">
                <a:latin typeface="Times New Roman"/>
                <a:cs typeface="Times New Roman"/>
              </a:rPr>
              <a:t>ж.б. </a:t>
            </a:r>
            <a:r>
              <a:rPr dirty="0" sz="1200" spc="-10" b="1">
                <a:latin typeface="Times New Roman"/>
                <a:cs typeface="Times New Roman"/>
              </a:rPr>
              <a:t>сваи </a:t>
            </a:r>
            <a:r>
              <a:rPr dirty="0" sz="1200" b="1">
                <a:latin typeface="Times New Roman"/>
                <a:cs typeface="Times New Roman"/>
              </a:rPr>
              <a:t>с </a:t>
            </a:r>
            <a:r>
              <a:rPr dirty="0" sz="1200" spc="-15" b="1">
                <a:latin typeface="Times New Roman"/>
                <a:cs typeface="Times New Roman"/>
              </a:rPr>
              <a:t>оболочкой </a:t>
            </a:r>
            <a:r>
              <a:rPr dirty="0" sz="1200" spc="-5" b="1">
                <a:latin typeface="Times New Roman"/>
                <a:cs typeface="Times New Roman"/>
              </a:rPr>
              <a:t>противопучинной</a:t>
            </a:r>
            <a:r>
              <a:rPr dirty="0" sz="1200" spc="-110" b="1">
                <a:latin typeface="Times New Roman"/>
                <a:cs typeface="Times New Roman"/>
              </a:rPr>
              <a:t> </a:t>
            </a:r>
            <a:r>
              <a:rPr dirty="0" sz="1200" spc="-15" b="1">
                <a:latin typeface="Times New Roman"/>
                <a:cs typeface="Times New Roman"/>
              </a:rPr>
              <a:t>ОСПТ</a:t>
            </a:r>
            <a:endParaRPr sz="1200">
              <a:latin typeface="Times New Roman"/>
              <a:cs typeface="Times New Roman"/>
            </a:endParaRPr>
          </a:p>
          <a:p>
            <a:pPr marL="33020" marR="476250" indent="-2540">
              <a:lnSpc>
                <a:spcPct val="129900"/>
              </a:lnSpc>
              <a:spcBef>
                <a:spcPts val="30"/>
              </a:spcBef>
            </a:pPr>
            <a:r>
              <a:rPr dirty="0" sz="1200" spc="10" b="1">
                <a:latin typeface="Times New Roman"/>
                <a:cs typeface="Times New Roman"/>
              </a:rPr>
              <a:t>«Reline» </a:t>
            </a:r>
            <a:r>
              <a:rPr dirty="0" sz="1200" spc="-5" b="1">
                <a:latin typeface="Times New Roman"/>
                <a:cs typeface="Times New Roman"/>
              </a:rPr>
              <a:t>на </a:t>
            </a:r>
            <a:r>
              <a:rPr dirty="0" sz="1200" spc="5" b="1">
                <a:latin typeface="Times New Roman"/>
                <a:cs typeface="Times New Roman"/>
              </a:rPr>
              <a:t>воздействие </a:t>
            </a:r>
            <a:r>
              <a:rPr dirty="0" sz="1200" spc="-5" b="1">
                <a:latin typeface="Times New Roman"/>
                <a:cs typeface="Times New Roman"/>
              </a:rPr>
              <a:t>сил </a:t>
            </a:r>
            <a:r>
              <a:rPr dirty="0" sz="1200" b="1">
                <a:latin typeface="Times New Roman"/>
                <a:cs typeface="Times New Roman"/>
              </a:rPr>
              <a:t>морозного пучения в </a:t>
            </a:r>
            <a:r>
              <a:rPr dirty="0" sz="1200" spc="5" b="1">
                <a:latin typeface="Times New Roman"/>
                <a:cs typeface="Times New Roman"/>
              </a:rPr>
              <a:t>соответствии </a:t>
            </a:r>
            <a:r>
              <a:rPr dirty="0" sz="1200" b="1">
                <a:latin typeface="Times New Roman"/>
                <a:cs typeface="Times New Roman"/>
              </a:rPr>
              <a:t>с СП24.13330.2011  </a:t>
            </a:r>
            <a:r>
              <a:rPr dirty="0" sz="1200" spc="-10" b="1">
                <a:latin typeface="Times New Roman"/>
                <a:cs typeface="Times New Roman"/>
              </a:rPr>
              <a:t>(Приложение</a:t>
            </a:r>
            <a:r>
              <a:rPr dirty="0" sz="1200" spc="-145" b="1">
                <a:latin typeface="Times New Roman"/>
                <a:cs typeface="Times New Roman"/>
              </a:rPr>
              <a:t> </a:t>
            </a:r>
            <a:r>
              <a:rPr dirty="0" sz="1200" spc="-10" b="1">
                <a:latin typeface="Times New Roman"/>
                <a:cs typeface="Times New Roman"/>
              </a:rPr>
              <a:t>Ж).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1675130">
              <a:lnSpc>
                <a:spcPts val="890"/>
              </a:lnSpc>
            </a:pPr>
            <a:r>
              <a:rPr dirty="0" sz="950" spc="-60" i="1">
                <a:latin typeface="Arial"/>
                <a:cs typeface="Arial"/>
              </a:rPr>
              <a:t>Геологичоскииразрез</a:t>
            </a:r>
            <a:endParaRPr sz="950">
              <a:latin typeface="Arial"/>
              <a:cs typeface="Arial"/>
            </a:endParaRPr>
          </a:p>
          <a:p>
            <a:pPr marL="15240">
              <a:lnSpc>
                <a:spcPts val="1190"/>
              </a:lnSpc>
            </a:pPr>
            <a:r>
              <a:rPr dirty="0" sz="600" i="1">
                <a:latin typeface="Times New Roman"/>
                <a:cs typeface="Times New Roman"/>
              </a:rPr>
              <a:t>3 8 0 </a:t>
            </a:r>
            <a:r>
              <a:rPr dirty="0" sz="600" spc="20" i="1">
                <a:latin typeface="Times New Roman"/>
                <a:cs typeface="Times New Roman"/>
              </a:rPr>
              <a:t>.0 </a:t>
            </a:r>
            <a:r>
              <a:rPr dirty="0" sz="600" i="1">
                <a:latin typeface="Times New Roman"/>
                <a:cs typeface="Times New Roman"/>
              </a:rPr>
              <a:t>0</a:t>
            </a:r>
            <a:r>
              <a:rPr dirty="0" sz="600" spc="25" i="1">
                <a:latin typeface="Times New Roman"/>
                <a:cs typeface="Times New Roman"/>
              </a:rPr>
              <a:t> </a:t>
            </a:r>
            <a:r>
              <a:rPr dirty="0" sz="1200" spc="-140">
                <a:latin typeface="Arial"/>
                <a:cs typeface="Arial"/>
              </a:rPr>
              <a:t>|</a:t>
            </a:r>
            <a:endParaRPr sz="1200">
              <a:latin typeface="Arial"/>
              <a:cs typeface="Arial"/>
            </a:endParaRPr>
          </a:p>
          <a:p>
            <a:pPr marL="15240">
              <a:lnSpc>
                <a:spcPct val="100000"/>
              </a:lnSpc>
              <a:spcBef>
                <a:spcPts val="530"/>
              </a:spcBef>
            </a:pPr>
            <a:r>
              <a:rPr dirty="0" sz="600" i="1">
                <a:latin typeface="Times New Roman"/>
                <a:cs typeface="Times New Roman"/>
              </a:rPr>
              <a:t>3</a:t>
            </a:r>
            <a:r>
              <a:rPr dirty="0" sz="600" spc="-90" i="1">
                <a:latin typeface="Times New Roman"/>
                <a:cs typeface="Times New Roman"/>
              </a:rPr>
              <a:t> </a:t>
            </a:r>
            <a:r>
              <a:rPr dirty="0" sz="600" i="1">
                <a:latin typeface="Times New Roman"/>
                <a:cs typeface="Times New Roman"/>
              </a:rPr>
              <a:t>7</a:t>
            </a:r>
            <a:r>
              <a:rPr dirty="0" sz="600" spc="-90" i="1">
                <a:latin typeface="Times New Roman"/>
                <a:cs typeface="Times New Roman"/>
              </a:rPr>
              <a:t> </a:t>
            </a:r>
            <a:r>
              <a:rPr dirty="0" sz="600" i="1">
                <a:latin typeface="Times New Roman"/>
                <a:cs typeface="Times New Roman"/>
              </a:rPr>
              <a:t>9</a:t>
            </a:r>
            <a:r>
              <a:rPr dirty="0" sz="600" spc="-90" i="1">
                <a:latin typeface="Times New Roman"/>
                <a:cs typeface="Times New Roman"/>
              </a:rPr>
              <a:t> </a:t>
            </a:r>
            <a:r>
              <a:rPr dirty="0" sz="600" spc="20" i="1">
                <a:latin typeface="Times New Roman"/>
                <a:cs typeface="Times New Roman"/>
              </a:rPr>
              <a:t>.0</a:t>
            </a:r>
            <a:r>
              <a:rPr dirty="0" sz="600" spc="-85" i="1">
                <a:latin typeface="Times New Roman"/>
                <a:cs typeface="Times New Roman"/>
              </a:rPr>
              <a:t> </a:t>
            </a:r>
            <a:r>
              <a:rPr dirty="0" sz="600" i="1">
                <a:latin typeface="Times New Roman"/>
                <a:cs typeface="Times New Roman"/>
              </a:rPr>
              <a:t>0</a:t>
            </a: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550">
              <a:latin typeface="Times New Roman"/>
              <a:cs typeface="Times New Roman"/>
            </a:endParaRPr>
          </a:p>
          <a:p>
            <a:pPr marL="15240">
              <a:lnSpc>
                <a:spcPct val="100000"/>
              </a:lnSpc>
            </a:pPr>
            <a:r>
              <a:rPr dirty="0" sz="600" i="1">
                <a:latin typeface="Times New Roman"/>
                <a:cs typeface="Times New Roman"/>
              </a:rPr>
              <a:t>3</a:t>
            </a:r>
            <a:r>
              <a:rPr dirty="0" sz="600" spc="-90" i="1">
                <a:latin typeface="Times New Roman"/>
                <a:cs typeface="Times New Roman"/>
              </a:rPr>
              <a:t> </a:t>
            </a:r>
            <a:r>
              <a:rPr dirty="0" sz="600" i="1">
                <a:latin typeface="Times New Roman"/>
                <a:cs typeface="Times New Roman"/>
              </a:rPr>
              <a:t>7</a:t>
            </a:r>
            <a:r>
              <a:rPr dirty="0" sz="600" spc="-90" i="1">
                <a:latin typeface="Times New Roman"/>
                <a:cs typeface="Times New Roman"/>
              </a:rPr>
              <a:t> </a:t>
            </a:r>
            <a:r>
              <a:rPr dirty="0" sz="600" i="1">
                <a:latin typeface="Times New Roman"/>
                <a:cs typeface="Times New Roman"/>
              </a:rPr>
              <a:t>8</a:t>
            </a:r>
            <a:r>
              <a:rPr dirty="0" sz="600" spc="-90" i="1">
                <a:latin typeface="Times New Roman"/>
                <a:cs typeface="Times New Roman"/>
              </a:rPr>
              <a:t> </a:t>
            </a:r>
            <a:r>
              <a:rPr dirty="0" sz="600" spc="20" i="1">
                <a:latin typeface="Times New Roman"/>
                <a:cs typeface="Times New Roman"/>
              </a:rPr>
              <a:t>.0</a:t>
            </a:r>
            <a:r>
              <a:rPr dirty="0" sz="600" spc="-85" i="1">
                <a:latin typeface="Times New Roman"/>
                <a:cs typeface="Times New Roman"/>
              </a:rPr>
              <a:t> </a:t>
            </a:r>
            <a:r>
              <a:rPr dirty="0" sz="600" i="1">
                <a:latin typeface="Times New Roman"/>
                <a:cs typeface="Times New Roman"/>
              </a:rPr>
              <a:t>0</a:t>
            </a: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dirty="0" sz="600" i="1">
                <a:latin typeface="Times New Roman"/>
                <a:cs typeface="Times New Roman"/>
              </a:rPr>
              <a:t>3</a:t>
            </a:r>
            <a:r>
              <a:rPr dirty="0" sz="600" spc="-85" i="1">
                <a:latin typeface="Times New Roman"/>
                <a:cs typeface="Times New Roman"/>
              </a:rPr>
              <a:t> </a:t>
            </a:r>
            <a:r>
              <a:rPr dirty="0" sz="600" i="1">
                <a:latin typeface="Times New Roman"/>
                <a:cs typeface="Times New Roman"/>
              </a:rPr>
              <a:t>7</a:t>
            </a:r>
            <a:r>
              <a:rPr dirty="0" sz="600" spc="-80" i="1">
                <a:latin typeface="Times New Roman"/>
                <a:cs typeface="Times New Roman"/>
              </a:rPr>
              <a:t> </a:t>
            </a:r>
            <a:r>
              <a:rPr dirty="0" sz="600" i="1">
                <a:latin typeface="Times New Roman"/>
                <a:cs typeface="Times New Roman"/>
              </a:rPr>
              <a:t>7</a:t>
            </a:r>
            <a:r>
              <a:rPr dirty="0" sz="600" spc="-90" i="1">
                <a:latin typeface="Times New Roman"/>
                <a:cs typeface="Times New Roman"/>
              </a:rPr>
              <a:t> </a:t>
            </a:r>
            <a:r>
              <a:rPr dirty="0" sz="600" spc="20" i="1">
                <a:latin typeface="Times New Roman"/>
                <a:cs typeface="Times New Roman"/>
              </a:rPr>
              <a:t>.0</a:t>
            </a:r>
            <a:r>
              <a:rPr dirty="0" sz="600" spc="-75" i="1">
                <a:latin typeface="Times New Roman"/>
                <a:cs typeface="Times New Roman"/>
              </a:rPr>
              <a:t> </a:t>
            </a:r>
            <a:r>
              <a:rPr dirty="0" sz="600" i="1">
                <a:latin typeface="Times New Roman"/>
                <a:cs typeface="Times New Roman"/>
              </a:rPr>
              <a:t>0</a:t>
            </a: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550">
              <a:latin typeface="Times New Roman"/>
              <a:cs typeface="Times New Roman"/>
            </a:endParaRPr>
          </a:p>
          <a:p>
            <a:pPr marL="9525">
              <a:lnSpc>
                <a:spcPct val="100000"/>
              </a:lnSpc>
            </a:pPr>
            <a:r>
              <a:rPr dirty="0" sz="600" i="1">
                <a:latin typeface="Times New Roman"/>
                <a:cs typeface="Times New Roman"/>
              </a:rPr>
              <a:t>3</a:t>
            </a:r>
            <a:r>
              <a:rPr dirty="0" sz="600" spc="-90" i="1">
                <a:latin typeface="Times New Roman"/>
                <a:cs typeface="Times New Roman"/>
              </a:rPr>
              <a:t> </a:t>
            </a:r>
            <a:r>
              <a:rPr dirty="0" sz="600" i="1">
                <a:latin typeface="Times New Roman"/>
                <a:cs typeface="Times New Roman"/>
              </a:rPr>
              <a:t>7</a:t>
            </a:r>
            <a:r>
              <a:rPr dirty="0" sz="600" spc="-90" i="1">
                <a:latin typeface="Times New Roman"/>
                <a:cs typeface="Times New Roman"/>
              </a:rPr>
              <a:t> </a:t>
            </a:r>
            <a:r>
              <a:rPr dirty="0" sz="600" i="1">
                <a:latin typeface="Times New Roman"/>
                <a:cs typeface="Times New Roman"/>
              </a:rPr>
              <a:t>6</a:t>
            </a:r>
            <a:r>
              <a:rPr dirty="0" sz="600" spc="-90" i="1">
                <a:latin typeface="Times New Roman"/>
                <a:cs typeface="Times New Roman"/>
              </a:rPr>
              <a:t> </a:t>
            </a:r>
            <a:r>
              <a:rPr dirty="0" sz="600" spc="20" i="1">
                <a:latin typeface="Times New Roman"/>
                <a:cs typeface="Times New Roman"/>
              </a:rPr>
              <a:t>.0</a:t>
            </a:r>
            <a:r>
              <a:rPr dirty="0" sz="600" spc="-90" i="1">
                <a:latin typeface="Times New Roman"/>
                <a:cs typeface="Times New Roman"/>
              </a:rPr>
              <a:t> </a:t>
            </a:r>
            <a:r>
              <a:rPr dirty="0" sz="600" i="1">
                <a:latin typeface="Times New Roman"/>
                <a:cs typeface="Times New Roman"/>
              </a:rPr>
              <a:t>0</a:t>
            </a: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600">
              <a:latin typeface="Times New Roman"/>
              <a:cs typeface="Times New Roman"/>
            </a:endParaRPr>
          </a:p>
          <a:p>
            <a:pPr marL="9525">
              <a:lnSpc>
                <a:spcPct val="100000"/>
              </a:lnSpc>
            </a:pPr>
            <a:r>
              <a:rPr dirty="0" sz="600" i="1">
                <a:latin typeface="Times New Roman"/>
                <a:cs typeface="Times New Roman"/>
              </a:rPr>
              <a:t>3</a:t>
            </a:r>
            <a:r>
              <a:rPr dirty="0" sz="600" spc="-90" i="1">
                <a:latin typeface="Times New Roman"/>
                <a:cs typeface="Times New Roman"/>
              </a:rPr>
              <a:t> </a:t>
            </a:r>
            <a:r>
              <a:rPr dirty="0" sz="600" i="1">
                <a:latin typeface="Times New Roman"/>
                <a:cs typeface="Times New Roman"/>
              </a:rPr>
              <a:t>7</a:t>
            </a:r>
            <a:r>
              <a:rPr dirty="0" sz="600" spc="-90" i="1">
                <a:latin typeface="Times New Roman"/>
                <a:cs typeface="Times New Roman"/>
              </a:rPr>
              <a:t> </a:t>
            </a:r>
            <a:r>
              <a:rPr dirty="0" sz="600" i="1">
                <a:latin typeface="Times New Roman"/>
                <a:cs typeface="Times New Roman"/>
              </a:rPr>
              <a:t>5</a:t>
            </a:r>
            <a:r>
              <a:rPr dirty="0" sz="600" spc="-90" i="1">
                <a:latin typeface="Times New Roman"/>
                <a:cs typeface="Times New Roman"/>
              </a:rPr>
              <a:t> </a:t>
            </a:r>
            <a:r>
              <a:rPr dirty="0" sz="600" spc="20" i="1">
                <a:latin typeface="Times New Roman"/>
                <a:cs typeface="Times New Roman"/>
              </a:rPr>
              <a:t>.0</a:t>
            </a:r>
            <a:r>
              <a:rPr dirty="0" sz="600" spc="-90" i="1">
                <a:latin typeface="Times New Roman"/>
                <a:cs typeface="Times New Roman"/>
              </a:rPr>
              <a:t> </a:t>
            </a:r>
            <a:r>
              <a:rPr dirty="0" sz="600" i="1">
                <a:latin typeface="Times New Roman"/>
                <a:cs typeface="Times New Roman"/>
              </a:rPr>
              <a:t>0</a:t>
            </a: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550">
              <a:latin typeface="Times New Roman"/>
              <a:cs typeface="Times New Roman"/>
            </a:endParaRPr>
          </a:p>
          <a:p>
            <a:pPr marL="9525">
              <a:lnSpc>
                <a:spcPct val="100000"/>
              </a:lnSpc>
              <a:spcBef>
                <a:spcPts val="5"/>
              </a:spcBef>
            </a:pPr>
            <a:r>
              <a:rPr dirty="0" sz="600" i="1">
                <a:latin typeface="Times New Roman"/>
                <a:cs typeface="Times New Roman"/>
              </a:rPr>
              <a:t>3</a:t>
            </a:r>
            <a:r>
              <a:rPr dirty="0" sz="600" spc="-130" i="1">
                <a:latin typeface="Times New Roman"/>
                <a:cs typeface="Times New Roman"/>
              </a:rPr>
              <a:t> </a:t>
            </a:r>
            <a:r>
              <a:rPr dirty="0" sz="600" i="1">
                <a:latin typeface="Times New Roman"/>
                <a:cs typeface="Times New Roman"/>
              </a:rPr>
              <a:t>7</a:t>
            </a:r>
            <a:r>
              <a:rPr dirty="0" sz="600" spc="-125" i="1">
                <a:latin typeface="Times New Roman"/>
                <a:cs typeface="Times New Roman"/>
              </a:rPr>
              <a:t> </a:t>
            </a:r>
            <a:r>
              <a:rPr dirty="0" sz="600" spc="20" i="1">
                <a:latin typeface="Times New Roman"/>
                <a:cs typeface="Times New Roman"/>
              </a:rPr>
              <a:t>4-,0</a:t>
            </a:r>
            <a:r>
              <a:rPr dirty="0" sz="600" spc="-120" i="1">
                <a:latin typeface="Times New Roman"/>
                <a:cs typeface="Times New Roman"/>
              </a:rPr>
              <a:t> </a:t>
            </a:r>
            <a:r>
              <a:rPr dirty="0" sz="600" i="1">
                <a:latin typeface="Times New Roman"/>
                <a:cs typeface="Times New Roman"/>
              </a:rPr>
              <a:t>0</a:t>
            </a: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600">
              <a:latin typeface="Times New Roman"/>
              <a:cs typeface="Times New Roman"/>
            </a:endParaRPr>
          </a:p>
          <a:p>
            <a:pPr marL="9525">
              <a:lnSpc>
                <a:spcPct val="100000"/>
              </a:lnSpc>
              <a:spcBef>
                <a:spcPts val="5"/>
              </a:spcBef>
            </a:pPr>
            <a:r>
              <a:rPr dirty="0" sz="600" i="1">
                <a:latin typeface="Times New Roman"/>
                <a:cs typeface="Times New Roman"/>
              </a:rPr>
              <a:t>3</a:t>
            </a:r>
            <a:r>
              <a:rPr dirty="0" sz="600" spc="-90" i="1">
                <a:latin typeface="Times New Roman"/>
                <a:cs typeface="Times New Roman"/>
              </a:rPr>
              <a:t> </a:t>
            </a:r>
            <a:r>
              <a:rPr dirty="0" sz="600" i="1">
                <a:latin typeface="Times New Roman"/>
                <a:cs typeface="Times New Roman"/>
              </a:rPr>
              <a:t>7</a:t>
            </a:r>
            <a:r>
              <a:rPr dirty="0" sz="600" spc="-90" i="1">
                <a:latin typeface="Times New Roman"/>
                <a:cs typeface="Times New Roman"/>
              </a:rPr>
              <a:t> </a:t>
            </a:r>
            <a:r>
              <a:rPr dirty="0" sz="600" i="1">
                <a:latin typeface="Times New Roman"/>
                <a:cs typeface="Times New Roman"/>
              </a:rPr>
              <a:t>3</a:t>
            </a:r>
            <a:r>
              <a:rPr dirty="0" sz="600" spc="-90" i="1">
                <a:latin typeface="Times New Roman"/>
                <a:cs typeface="Times New Roman"/>
              </a:rPr>
              <a:t> </a:t>
            </a:r>
            <a:r>
              <a:rPr dirty="0" sz="600" spc="20" i="1">
                <a:latin typeface="Times New Roman"/>
                <a:cs typeface="Times New Roman"/>
              </a:rPr>
              <a:t>.0</a:t>
            </a:r>
            <a:r>
              <a:rPr dirty="0" sz="600" spc="-90" i="1">
                <a:latin typeface="Times New Roman"/>
                <a:cs typeface="Times New Roman"/>
              </a:rPr>
              <a:t> </a:t>
            </a:r>
            <a:r>
              <a:rPr dirty="0" sz="600" i="1">
                <a:latin typeface="Times New Roman"/>
                <a:cs typeface="Times New Roman"/>
              </a:rPr>
              <a:t>0</a:t>
            </a: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600" i="1">
                <a:latin typeface="Times New Roman"/>
                <a:cs typeface="Times New Roman"/>
              </a:rPr>
              <a:t>3</a:t>
            </a:r>
            <a:r>
              <a:rPr dirty="0" sz="600" spc="-100" i="1">
                <a:latin typeface="Times New Roman"/>
                <a:cs typeface="Times New Roman"/>
              </a:rPr>
              <a:t> </a:t>
            </a:r>
            <a:r>
              <a:rPr dirty="0" sz="600" i="1">
                <a:latin typeface="Times New Roman"/>
                <a:cs typeface="Times New Roman"/>
              </a:rPr>
              <a:t>7</a:t>
            </a:r>
            <a:r>
              <a:rPr dirty="0" sz="600" spc="-95" i="1">
                <a:latin typeface="Times New Roman"/>
                <a:cs typeface="Times New Roman"/>
              </a:rPr>
              <a:t> </a:t>
            </a:r>
            <a:r>
              <a:rPr dirty="0" sz="600" i="1">
                <a:latin typeface="Times New Roman"/>
                <a:cs typeface="Times New Roman"/>
              </a:rPr>
              <a:t>2</a:t>
            </a:r>
            <a:r>
              <a:rPr dirty="0" sz="600" spc="-95" i="1">
                <a:latin typeface="Times New Roman"/>
                <a:cs typeface="Times New Roman"/>
              </a:rPr>
              <a:t> </a:t>
            </a:r>
            <a:r>
              <a:rPr dirty="0" sz="600" spc="20" i="1">
                <a:latin typeface="Times New Roman"/>
                <a:cs typeface="Times New Roman"/>
              </a:rPr>
              <a:t>.0</a:t>
            </a:r>
            <a:r>
              <a:rPr dirty="0" sz="600" spc="-90" i="1">
                <a:latin typeface="Times New Roman"/>
                <a:cs typeface="Times New Roman"/>
              </a:rPr>
              <a:t> </a:t>
            </a:r>
            <a:r>
              <a:rPr dirty="0" sz="600" i="1">
                <a:latin typeface="Times New Roman"/>
                <a:cs typeface="Times New Roman"/>
              </a:rPr>
              <a:t>0</a:t>
            </a: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550">
              <a:latin typeface="Times New Roman"/>
              <a:cs typeface="Times New Roman"/>
            </a:endParaRPr>
          </a:p>
          <a:p>
            <a:pPr marL="9525">
              <a:lnSpc>
                <a:spcPct val="100000"/>
              </a:lnSpc>
              <a:spcBef>
                <a:spcPts val="5"/>
              </a:spcBef>
            </a:pPr>
            <a:r>
              <a:rPr dirty="0" sz="600" i="1">
                <a:latin typeface="Times New Roman"/>
                <a:cs typeface="Times New Roman"/>
              </a:rPr>
              <a:t>3</a:t>
            </a:r>
            <a:r>
              <a:rPr dirty="0" sz="600" spc="-114" i="1">
                <a:latin typeface="Times New Roman"/>
                <a:cs typeface="Times New Roman"/>
              </a:rPr>
              <a:t> </a:t>
            </a:r>
            <a:r>
              <a:rPr dirty="0" sz="600" i="1">
                <a:latin typeface="Times New Roman"/>
                <a:cs typeface="Times New Roman"/>
              </a:rPr>
              <a:t>7</a:t>
            </a:r>
            <a:r>
              <a:rPr dirty="0" sz="600" spc="-110" i="1">
                <a:latin typeface="Times New Roman"/>
                <a:cs typeface="Times New Roman"/>
              </a:rPr>
              <a:t> </a:t>
            </a:r>
            <a:r>
              <a:rPr dirty="0" sz="600" i="1">
                <a:latin typeface="Times New Roman"/>
                <a:cs typeface="Times New Roman"/>
              </a:rPr>
              <a:t>1</a:t>
            </a:r>
            <a:r>
              <a:rPr dirty="0" sz="600" spc="-114" i="1">
                <a:latin typeface="Times New Roman"/>
                <a:cs typeface="Times New Roman"/>
              </a:rPr>
              <a:t> </a:t>
            </a:r>
            <a:r>
              <a:rPr dirty="0" sz="600" spc="15" i="1">
                <a:latin typeface="Times New Roman"/>
                <a:cs typeface="Times New Roman"/>
              </a:rPr>
              <a:t>.0</a:t>
            </a:r>
            <a:r>
              <a:rPr dirty="0" sz="600" spc="-110" i="1">
                <a:latin typeface="Times New Roman"/>
                <a:cs typeface="Times New Roman"/>
              </a:rPr>
              <a:t> </a:t>
            </a:r>
            <a:r>
              <a:rPr dirty="0" sz="600" i="1">
                <a:latin typeface="Times New Roman"/>
                <a:cs typeface="Times New Roman"/>
              </a:rPr>
              <a:t>0</a:t>
            </a: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550">
              <a:latin typeface="Times New Roman"/>
              <a:cs typeface="Times New Roman"/>
            </a:endParaRPr>
          </a:p>
          <a:p>
            <a:pPr marL="9525">
              <a:lnSpc>
                <a:spcPct val="100000"/>
              </a:lnSpc>
            </a:pPr>
            <a:r>
              <a:rPr dirty="0" sz="600" i="1">
                <a:latin typeface="Times New Roman"/>
                <a:cs typeface="Times New Roman"/>
              </a:rPr>
              <a:t>3</a:t>
            </a:r>
            <a:r>
              <a:rPr dirty="0" sz="600" spc="-90" i="1">
                <a:latin typeface="Times New Roman"/>
                <a:cs typeface="Times New Roman"/>
              </a:rPr>
              <a:t> </a:t>
            </a:r>
            <a:r>
              <a:rPr dirty="0" sz="600" i="1">
                <a:latin typeface="Times New Roman"/>
                <a:cs typeface="Times New Roman"/>
              </a:rPr>
              <a:t>7</a:t>
            </a:r>
            <a:r>
              <a:rPr dirty="0" sz="600" spc="-90" i="1">
                <a:latin typeface="Times New Roman"/>
                <a:cs typeface="Times New Roman"/>
              </a:rPr>
              <a:t> </a:t>
            </a:r>
            <a:r>
              <a:rPr dirty="0" sz="600" i="1">
                <a:latin typeface="Times New Roman"/>
                <a:cs typeface="Times New Roman"/>
              </a:rPr>
              <a:t>0</a:t>
            </a:r>
            <a:r>
              <a:rPr dirty="0" sz="600" spc="-90" i="1">
                <a:latin typeface="Times New Roman"/>
                <a:cs typeface="Times New Roman"/>
              </a:rPr>
              <a:t> </a:t>
            </a:r>
            <a:r>
              <a:rPr dirty="0" sz="600" spc="20" i="1">
                <a:latin typeface="Times New Roman"/>
                <a:cs typeface="Times New Roman"/>
              </a:rPr>
              <a:t>.0</a:t>
            </a:r>
            <a:r>
              <a:rPr dirty="0" sz="600" spc="-90" i="1">
                <a:latin typeface="Times New Roman"/>
                <a:cs typeface="Times New Roman"/>
              </a:rPr>
              <a:t> </a:t>
            </a:r>
            <a:r>
              <a:rPr dirty="0" sz="600" i="1">
                <a:latin typeface="Times New Roman"/>
                <a:cs typeface="Times New Roman"/>
              </a:rPr>
              <a:t>0</a:t>
            </a: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500">
              <a:latin typeface="Times New Roman"/>
              <a:cs typeface="Times New Roman"/>
            </a:endParaRPr>
          </a:p>
          <a:p>
            <a:pPr marL="9525">
              <a:lnSpc>
                <a:spcPct val="100000"/>
              </a:lnSpc>
            </a:pPr>
            <a:r>
              <a:rPr dirty="0" sz="600" i="1">
                <a:latin typeface="Times New Roman"/>
                <a:cs typeface="Times New Roman"/>
              </a:rPr>
              <a:t>3</a:t>
            </a:r>
            <a:r>
              <a:rPr dirty="0" sz="600" spc="-100" i="1">
                <a:latin typeface="Times New Roman"/>
                <a:cs typeface="Times New Roman"/>
              </a:rPr>
              <a:t> </a:t>
            </a:r>
            <a:r>
              <a:rPr dirty="0" sz="600" i="1">
                <a:latin typeface="Times New Roman"/>
                <a:cs typeface="Times New Roman"/>
              </a:rPr>
              <a:t>6</a:t>
            </a:r>
            <a:r>
              <a:rPr dirty="0" sz="600" spc="-90" i="1">
                <a:latin typeface="Times New Roman"/>
                <a:cs typeface="Times New Roman"/>
              </a:rPr>
              <a:t> </a:t>
            </a:r>
            <a:r>
              <a:rPr dirty="0" sz="600" i="1">
                <a:latin typeface="Times New Roman"/>
                <a:cs typeface="Times New Roman"/>
              </a:rPr>
              <a:t>9</a:t>
            </a:r>
            <a:r>
              <a:rPr dirty="0" sz="600" spc="-100" i="1">
                <a:latin typeface="Times New Roman"/>
                <a:cs typeface="Times New Roman"/>
              </a:rPr>
              <a:t> </a:t>
            </a:r>
            <a:r>
              <a:rPr dirty="0" sz="600" spc="20" i="1">
                <a:latin typeface="Times New Roman"/>
                <a:cs typeface="Times New Roman"/>
              </a:rPr>
              <a:t>.0</a:t>
            </a:r>
            <a:r>
              <a:rPr dirty="0" sz="600" spc="-90" i="1">
                <a:latin typeface="Times New Roman"/>
                <a:cs typeface="Times New Roman"/>
              </a:rPr>
              <a:t> </a:t>
            </a:r>
            <a:r>
              <a:rPr dirty="0" sz="600" i="1">
                <a:latin typeface="Times New Roman"/>
                <a:cs typeface="Times New Roman"/>
              </a:rPr>
              <a:t>0</a:t>
            </a: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650">
              <a:latin typeface="Times New Roman"/>
              <a:cs typeface="Times New Roman"/>
            </a:endParaRPr>
          </a:p>
          <a:p>
            <a:pPr marL="9525">
              <a:lnSpc>
                <a:spcPct val="100000"/>
              </a:lnSpc>
              <a:spcBef>
                <a:spcPts val="5"/>
              </a:spcBef>
            </a:pPr>
            <a:r>
              <a:rPr dirty="0" sz="600" i="1">
                <a:latin typeface="Times New Roman"/>
                <a:cs typeface="Times New Roman"/>
              </a:rPr>
              <a:t>3</a:t>
            </a:r>
            <a:r>
              <a:rPr dirty="0" sz="600" spc="-100" i="1">
                <a:latin typeface="Times New Roman"/>
                <a:cs typeface="Times New Roman"/>
              </a:rPr>
              <a:t> </a:t>
            </a:r>
            <a:r>
              <a:rPr dirty="0" sz="600" i="1">
                <a:latin typeface="Times New Roman"/>
                <a:cs typeface="Times New Roman"/>
              </a:rPr>
              <a:t>6</a:t>
            </a:r>
            <a:r>
              <a:rPr dirty="0" sz="600" spc="-90" i="1">
                <a:latin typeface="Times New Roman"/>
                <a:cs typeface="Times New Roman"/>
              </a:rPr>
              <a:t> </a:t>
            </a:r>
            <a:r>
              <a:rPr dirty="0" sz="600" i="1">
                <a:latin typeface="Times New Roman"/>
                <a:cs typeface="Times New Roman"/>
              </a:rPr>
              <a:t>8</a:t>
            </a:r>
            <a:r>
              <a:rPr dirty="0" sz="600" spc="-100" i="1">
                <a:latin typeface="Times New Roman"/>
                <a:cs typeface="Times New Roman"/>
              </a:rPr>
              <a:t> </a:t>
            </a:r>
            <a:r>
              <a:rPr dirty="0" sz="600" spc="20" i="1">
                <a:latin typeface="Times New Roman"/>
                <a:cs typeface="Times New Roman"/>
              </a:rPr>
              <a:t>.0</a:t>
            </a:r>
            <a:r>
              <a:rPr dirty="0" sz="600" spc="-90" i="1">
                <a:latin typeface="Times New Roman"/>
                <a:cs typeface="Times New Roman"/>
              </a:rPr>
              <a:t> </a:t>
            </a:r>
            <a:r>
              <a:rPr dirty="0" sz="600" i="1">
                <a:latin typeface="Times New Roman"/>
                <a:cs typeface="Times New Roman"/>
              </a:rPr>
              <a:t>0</a:t>
            </a: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50">
              <a:latin typeface="Times New Roman"/>
              <a:cs typeface="Times New Roman"/>
            </a:endParaRPr>
          </a:p>
          <a:p>
            <a:pPr marL="9525">
              <a:lnSpc>
                <a:spcPct val="100000"/>
              </a:lnSpc>
            </a:pPr>
            <a:r>
              <a:rPr dirty="0" sz="600" i="1">
                <a:latin typeface="Times New Roman"/>
                <a:cs typeface="Times New Roman"/>
              </a:rPr>
              <a:t>3 6 </a:t>
            </a:r>
            <a:r>
              <a:rPr dirty="0" sz="600" spc="20" i="1">
                <a:latin typeface="Times New Roman"/>
                <a:cs typeface="Times New Roman"/>
              </a:rPr>
              <a:t>7,0</a:t>
            </a:r>
            <a:r>
              <a:rPr dirty="0" sz="600" spc="-120" i="1">
                <a:latin typeface="Times New Roman"/>
                <a:cs typeface="Times New Roman"/>
              </a:rPr>
              <a:t> </a:t>
            </a:r>
            <a:r>
              <a:rPr dirty="0" sz="600" i="1">
                <a:latin typeface="Times New Roman"/>
                <a:cs typeface="Times New Roman"/>
              </a:rPr>
              <a:t>0</a:t>
            </a: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 marL="10160">
              <a:lnSpc>
                <a:spcPct val="100000"/>
              </a:lnSpc>
              <a:spcBef>
                <a:spcPts val="5"/>
              </a:spcBef>
            </a:pPr>
            <a:r>
              <a:rPr dirty="0" sz="600" i="1">
                <a:latin typeface="Times New Roman"/>
                <a:cs typeface="Times New Roman"/>
              </a:rPr>
              <a:t>3</a:t>
            </a:r>
            <a:r>
              <a:rPr dirty="0" sz="600" spc="-100" i="1">
                <a:latin typeface="Times New Roman"/>
                <a:cs typeface="Times New Roman"/>
              </a:rPr>
              <a:t> </a:t>
            </a:r>
            <a:r>
              <a:rPr dirty="0" sz="600" i="1">
                <a:latin typeface="Times New Roman"/>
                <a:cs typeface="Times New Roman"/>
              </a:rPr>
              <a:t>6</a:t>
            </a:r>
            <a:r>
              <a:rPr dirty="0" sz="600" spc="-90" i="1">
                <a:latin typeface="Times New Roman"/>
                <a:cs typeface="Times New Roman"/>
              </a:rPr>
              <a:t> </a:t>
            </a:r>
            <a:r>
              <a:rPr dirty="0" sz="600" i="1">
                <a:latin typeface="Times New Roman"/>
                <a:cs typeface="Times New Roman"/>
              </a:rPr>
              <a:t>6</a:t>
            </a:r>
            <a:r>
              <a:rPr dirty="0" sz="600" spc="-100" i="1">
                <a:latin typeface="Times New Roman"/>
                <a:cs typeface="Times New Roman"/>
              </a:rPr>
              <a:t> </a:t>
            </a:r>
            <a:r>
              <a:rPr dirty="0" sz="600" spc="20" i="1">
                <a:latin typeface="Times New Roman"/>
                <a:cs typeface="Times New Roman"/>
              </a:rPr>
              <a:t>.0</a:t>
            </a:r>
            <a:r>
              <a:rPr dirty="0" sz="600" spc="-90" i="1">
                <a:latin typeface="Times New Roman"/>
                <a:cs typeface="Times New Roman"/>
              </a:rPr>
              <a:t> </a:t>
            </a:r>
            <a:r>
              <a:rPr dirty="0" sz="600" i="1">
                <a:latin typeface="Times New Roman"/>
                <a:cs typeface="Times New Roman"/>
              </a:rPr>
              <a:t>0</a:t>
            </a: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550">
              <a:latin typeface="Times New Roman"/>
              <a:cs typeface="Times New Roman"/>
            </a:endParaRPr>
          </a:p>
          <a:p>
            <a:pPr marL="10160">
              <a:lnSpc>
                <a:spcPct val="100000"/>
              </a:lnSpc>
            </a:pPr>
            <a:r>
              <a:rPr dirty="0" sz="600" i="1">
                <a:latin typeface="Times New Roman"/>
                <a:cs typeface="Times New Roman"/>
              </a:rPr>
              <a:t>3</a:t>
            </a:r>
            <a:r>
              <a:rPr dirty="0" sz="600" spc="-100" i="1">
                <a:latin typeface="Times New Roman"/>
                <a:cs typeface="Times New Roman"/>
              </a:rPr>
              <a:t> </a:t>
            </a:r>
            <a:r>
              <a:rPr dirty="0" sz="600" i="1">
                <a:latin typeface="Times New Roman"/>
                <a:cs typeface="Times New Roman"/>
              </a:rPr>
              <a:t>6</a:t>
            </a:r>
            <a:r>
              <a:rPr dirty="0" sz="600" spc="-90" i="1">
                <a:latin typeface="Times New Roman"/>
                <a:cs typeface="Times New Roman"/>
              </a:rPr>
              <a:t> </a:t>
            </a:r>
            <a:r>
              <a:rPr dirty="0" sz="600" i="1">
                <a:latin typeface="Times New Roman"/>
                <a:cs typeface="Times New Roman"/>
              </a:rPr>
              <a:t>5</a:t>
            </a:r>
            <a:r>
              <a:rPr dirty="0" sz="600" spc="-100" i="1">
                <a:latin typeface="Times New Roman"/>
                <a:cs typeface="Times New Roman"/>
              </a:rPr>
              <a:t> </a:t>
            </a:r>
            <a:r>
              <a:rPr dirty="0" sz="600" spc="20" i="1">
                <a:latin typeface="Times New Roman"/>
                <a:cs typeface="Times New Roman"/>
              </a:rPr>
              <a:t>.0</a:t>
            </a:r>
            <a:r>
              <a:rPr dirty="0" sz="600" spc="-90" i="1">
                <a:latin typeface="Times New Roman"/>
                <a:cs typeface="Times New Roman"/>
              </a:rPr>
              <a:t> </a:t>
            </a:r>
            <a:r>
              <a:rPr dirty="0" sz="600" i="1">
                <a:latin typeface="Times New Roman"/>
                <a:cs typeface="Times New Roman"/>
              </a:rPr>
              <a:t>0</a:t>
            </a: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550">
              <a:latin typeface="Times New Roman"/>
              <a:cs typeface="Times New Roman"/>
            </a:endParaRPr>
          </a:p>
          <a:p>
            <a:pPr marL="10160">
              <a:lnSpc>
                <a:spcPct val="100000"/>
              </a:lnSpc>
              <a:spcBef>
                <a:spcPts val="5"/>
              </a:spcBef>
            </a:pPr>
            <a:r>
              <a:rPr dirty="0" sz="600" i="1">
                <a:latin typeface="Times New Roman"/>
                <a:cs typeface="Times New Roman"/>
              </a:rPr>
              <a:t>3</a:t>
            </a:r>
            <a:r>
              <a:rPr dirty="0" sz="600" spc="-80" i="1">
                <a:latin typeface="Times New Roman"/>
                <a:cs typeface="Times New Roman"/>
              </a:rPr>
              <a:t> </a:t>
            </a:r>
            <a:r>
              <a:rPr dirty="0" sz="600" i="1">
                <a:latin typeface="Times New Roman"/>
                <a:cs typeface="Times New Roman"/>
              </a:rPr>
              <a:t>6</a:t>
            </a:r>
            <a:r>
              <a:rPr dirty="0" sz="600" spc="-70" i="1">
                <a:latin typeface="Times New Roman"/>
                <a:cs typeface="Times New Roman"/>
              </a:rPr>
              <a:t> </a:t>
            </a:r>
            <a:r>
              <a:rPr dirty="0" sz="600" i="1">
                <a:latin typeface="Times New Roman"/>
                <a:cs typeface="Times New Roman"/>
              </a:rPr>
              <a:t>^</a:t>
            </a:r>
            <a:r>
              <a:rPr dirty="0" sz="600" spc="-70" i="1">
                <a:latin typeface="Times New Roman"/>
                <a:cs typeface="Times New Roman"/>
              </a:rPr>
              <a:t> </a:t>
            </a:r>
            <a:r>
              <a:rPr dirty="0" sz="600" spc="20" i="1">
                <a:latin typeface="Times New Roman"/>
                <a:cs typeface="Times New Roman"/>
              </a:rPr>
              <a:t>,0</a:t>
            </a:r>
            <a:r>
              <a:rPr dirty="0" sz="600" spc="-75" i="1">
                <a:latin typeface="Times New Roman"/>
                <a:cs typeface="Times New Roman"/>
              </a:rPr>
              <a:t> </a:t>
            </a:r>
            <a:r>
              <a:rPr dirty="0" sz="600" i="1">
                <a:latin typeface="Times New Roman"/>
                <a:cs typeface="Times New Roman"/>
              </a:rPr>
              <a:t>0</a:t>
            </a: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550">
              <a:latin typeface="Times New Roman"/>
              <a:cs typeface="Times New Roman"/>
            </a:endParaRPr>
          </a:p>
          <a:p>
            <a:pPr marL="10160">
              <a:lnSpc>
                <a:spcPct val="100000"/>
              </a:lnSpc>
            </a:pPr>
            <a:r>
              <a:rPr dirty="0" sz="600" i="1">
                <a:latin typeface="Times New Roman"/>
                <a:cs typeface="Times New Roman"/>
              </a:rPr>
              <a:t>3</a:t>
            </a:r>
            <a:r>
              <a:rPr dirty="0" sz="600" spc="-100" i="1">
                <a:latin typeface="Times New Roman"/>
                <a:cs typeface="Times New Roman"/>
              </a:rPr>
              <a:t> </a:t>
            </a:r>
            <a:r>
              <a:rPr dirty="0" sz="600" i="1">
                <a:latin typeface="Times New Roman"/>
                <a:cs typeface="Times New Roman"/>
              </a:rPr>
              <a:t>6</a:t>
            </a:r>
            <a:r>
              <a:rPr dirty="0" sz="600" spc="-90" i="1">
                <a:latin typeface="Times New Roman"/>
                <a:cs typeface="Times New Roman"/>
              </a:rPr>
              <a:t> </a:t>
            </a:r>
            <a:r>
              <a:rPr dirty="0" sz="600" i="1">
                <a:latin typeface="Times New Roman"/>
                <a:cs typeface="Times New Roman"/>
              </a:rPr>
              <a:t>3</a:t>
            </a:r>
            <a:r>
              <a:rPr dirty="0" sz="600" spc="-100" i="1">
                <a:latin typeface="Times New Roman"/>
                <a:cs typeface="Times New Roman"/>
              </a:rPr>
              <a:t> </a:t>
            </a:r>
            <a:r>
              <a:rPr dirty="0" sz="600" spc="20" i="1">
                <a:latin typeface="Times New Roman"/>
                <a:cs typeface="Times New Roman"/>
              </a:rPr>
              <a:t>.0</a:t>
            </a:r>
            <a:r>
              <a:rPr dirty="0" sz="600" spc="-90" i="1">
                <a:latin typeface="Times New Roman"/>
                <a:cs typeface="Times New Roman"/>
              </a:rPr>
              <a:t> </a:t>
            </a:r>
            <a:r>
              <a:rPr dirty="0" sz="600" i="1">
                <a:latin typeface="Times New Roman"/>
                <a:cs typeface="Times New Roman"/>
              </a:rPr>
              <a:t>0</a:t>
            </a: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550">
              <a:latin typeface="Times New Roman"/>
              <a:cs typeface="Times New Roman"/>
            </a:endParaRPr>
          </a:p>
          <a:p>
            <a:pPr marL="10160">
              <a:lnSpc>
                <a:spcPct val="100000"/>
              </a:lnSpc>
              <a:spcBef>
                <a:spcPts val="5"/>
              </a:spcBef>
            </a:pPr>
            <a:r>
              <a:rPr dirty="0" sz="600" i="1">
                <a:latin typeface="Times New Roman"/>
                <a:cs typeface="Times New Roman"/>
              </a:rPr>
              <a:t>3</a:t>
            </a:r>
            <a:r>
              <a:rPr dirty="0" sz="600" spc="-100" i="1">
                <a:latin typeface="Times New Roman"/>
                <a:cs typeface="Times New Roman"/>
              </a:rPr>
              <a:t> </a:t>
            </a:r>
            <a:r>
              <a:rPr dirty="0" sz="600" i="1">
                <a:latin typeface="Times New Roman"/>
                <a:cs typeface="Times New Roman"/>
              </a:rPr>
              <a:t>6</a:t>
            </a:r>
            <a:r>
              <a:rPr dirty="0" sz="600" spc="-90" i="1">
                <a:latin typeface="Times New Roman"/>
                <a:cs typeface="Times New Roman"/>
              </a:rPr>
              <a:t> </a:t>
            </a:r>
            <a:r>
              <a:rPr dirty="0" sz="600" i="1">
                <a:latin typeface="Times New Roman"/>
                <a:cs typeface="Times New Roman"/>
              </a:rPr>
              <a:t>2</a:t>
            </a:r>
            <a:r>
              <a:rPr dirty="0" sz="600" spc="-100" i="1">
                <a:latin typeface="Times New Roman"/>
                <a:cs typeface="Times New Roman"/>
              </a:rPr>
              <a:t> </a:t>
            </a:r>
            <a:r>
              <a:rPr dirty="0" sz="600" spc="20" i="1">
                <a:latin typeface="Times New Roman"/>
                <a:cs typeface="Times New Roman"/>
              </a:rPr>
              <a:t>.0</a:t>
            </a:r>
            <a:r>
              <a:rPr dirty="0" sz="600" spc="-90" i="1">
                <a:latin typeface="Times New Roman"/>
                <a:cs typeface="Times New Roman"/>
              </a:rPr>
              <a:t> </a:t>
            </a:r>
            <a:r>
              <a:rPr dirty="0" sz="600" i="1">
                <a:latin typeface="Times New Roman"/>
                <a:cs typeface="Times New Roman"/>
              </a:rPr>
              <a:t>0</a:t>
            </a: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550">
              <a:latin typeface="Times New Roman"/>
              <a:cs typeface="Times New Roman"/>
            </a:endParaRPr>
          </a:p>
          <a:p>
            <a:pPr marL="10160">
              <a:lnSpc>
                <a:spcPct val="100000"/>
              </a:lnSpc>
            </a:pPr>
            <a:r>
              <a:rPr dirty="0" sz="600" i="1">
                <a:latin typeface="Times New Roman"/>
                <a:cs typeface="Times New Roman"/>
              </a:rPr>
              <a:t>3</a:t>
            </a:r>
            <a:r>
              <a:rPr dirty="0" sz="600" spc="-114" i="1">
                <a:latin typeface="Times New Roman"/>
                <a:cs typeface="Times New Roman"/>
              </a:rPr>
              <a:t> </a:t>
            </a:r>
            <a:r>
              <a:rPr dirty="0" sz="600" i="1">
                <a:latin typeface="Times New Roman"/>
                <a:cs typeface="Times New Roman"/>
              </a:rPr>
              <a:t>6</a:t>
            </a:r>
            <a:r>
              <a:rPr dirty="0" sz="600" spc="-114" i="1">
                <a:latin typeface="Times New Roman"/>
                <a:cs typeface="Times New Roman"/>
              </a:rPr>
              <a:t> </a:t>
            </a:r>
            <a:r>
              <a:rPr dirty="0" sz="600" i="1">
                <a:latin typeface="Times New Roman"/>
                <a:cs typeface="Times New Roman"/>
              </a:rPr>
              <a:t>1</a:t>
            </a:r>
            <a:r>
              <a:rPr dirty="0" sz="600" spc="-120" i="1">
                <a:latin typeface="Times New Roman"/>
                <a:cs typeface="Times New Roman"/>
              </a:rPr>
              <a:t> </a:t>
            </a:r>
            <a:r>
              <a:rPr dirty="0" sz="600" spc="10" i="1">
                <a:latin typeface="Times New Roman"/>
                <a:cs typeface="Times New Roman"/>
              </a:rPr>
              <a:t>.0</a:t>
            </a:r>
            <a:r>
              <a:rPr dirty="0" sz="600" spc="-105" i="1">
                <a:latin typeface="Times New Roman"/>
                <a:cs typeface="Times New Roman"/>
              </a:rPr>
              <a:t> </a:t>
            </a:r>
            <a:r>
              <a:rPr dirty="0" sz="600" i="1">
                <a:latin typeface="Times New Roman"/>
                <a:cs typeface="Times New Roman"/>
              </a:rPr>
              <a:t>0</a:t>
            </a: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550">
              <a:latin typeface="Times New Roman"/>
              <a:cs typeface="Times New Roman"/>
            </a:endParaRPr>
          </a:p>
          <a:p>
            <a:pPr marL="10160">
              <a:lnSpc>
                <a:spcPct val="100000"/>
              </a:lnSpc>
              <a:spcBef>
                <a:spcPts val="5"/>
              </a:spcBef>
            </a:pPr>
            <a:r>
              <a:rPr dirty="0" sz="600" i="1">
                <a:latin typeface="Times New Roman"/>
                <a:cs typeface="Times New Roman"/>
              </a:rPr>
              <a:t>3</a:t>
            </a:r>
            <a:r>
              <a:rPr dirty="0" sz="600" spc="-100" i="1">
                <a:latin typeface="Times New Roman"/>
                <a:cs typeface="Times New Roman"/>
              </a:rPr>
              <a:t> </a:t>
            </a:r>
            <a:r>
              <a:rPr dirty="0" sz="600" i="1">
                <a:latin typeface="Times New Roman"/>
                <a:cs typeface="Times New Roman"/>
              </a:rPr>
              <a:t>6</a:t>
            </a:r>
            <a:r>
              <a:rPr dirty="0" sz="600" spc="-90" i="1">
                <a:latin typeface="Times New Roman"/>
                <a:cs typeface="Times New Roman"/>
              </a:rPr>
              <a:t> </a:t>
            </a:r>
            <a:r>
              <a:rPr dirty="0" sz="600" i="1">
                <a:latin typeface="Times New Roman"/>
                <a:cs typeface="Times New Roman"/>
              </a:rPr>
              <a:t>0</a:t>
            </a:r>
            <a:r>
              <a:rPr dirty="0" sz="600" spc="-100" i="1">
                <a:latin typeface="Times New Roman"/>
                <a:cs typeface="Times New Roman"/>
              </a:rPr>
              <a:t> </a:t>
            </a:r>
            <a:r>
              <a:rPr dirty="0" sz="600" spc="20" i="1">
                <a:latin typeface="Times New Roman"/>
                <a:cs typeface="Times New Roman"/>
              </a:rPr>
              <a:t>.0</a:t>
            </a:r>
            <a:r>
              <a:rPr dirty="0" sz="600" spc="-90" i="1">
                <a:latin typeface="Times New Roman"/>
                <a:cs typeface="Times New Roman"/>
              </a:rPr>
              <a:t> </a:t>
            </a:r>
            <a:r>
              <a:rPr dirty="0" sz="600" i="1">
                <a:latin typeface="Times New Roman"/>
                <a:cs typeface="Times New Roman"/>
              </a:rPr>
              <a:t>0</a:t>
            </a: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550">
              <a:latin typeface="Times New Roman"/>
              <a:cs typeface="Times New Roman"/>
            </a:endParaRPr>
          </a:p>
          <a:p>
            <a:pPr marL="10160">
              <a:lnSpc>
                <a:spcPct val="100000"/>
              </a:lnSpc>
            </a:pPr>
            <a:r>
              <a:rPr dirty="0" sz="600" i="1">
                <a:latin typeface="Times New Roman"/>
                <a:cs typeface="Times New Roman"/>
              </a:rPr>
              <a:t>3</a:t>
            </a:r>
            <a:r>
              <a:rPr dirty="0" sz="600" spc="-100" i="1">
                <a:latin typeface="Times New Roman"/>
                <a:cs typeface="Times New Roman"/>
              </a:rPr>
              <a:t> </a:t>
            </a:r>
            <a:r>
              <a:rPr dirty="0" sz="600" i="1">
                <a:latin typeface="Times New Roman"/>
                <a:cs typeface="Times New Roman"/>
              </a:rPr>
              <a:t>5</a:t>
            </a:r>
            <a:r>
              <a:rPr dirty="0" sz="600" spc="-90" i="1">
                <a:latin typeface="Times New Roman"/>
                <a:cs typeface="Times New Roman"/>
              </a:rPr>
              <a:t> </a:t>
            </a:r>
            <a:r>
              <a:rPr dirty="0" sz="600" i="1">
                <a:latin typeface="Times New Roman"/>
                <a:cs typeface="Times New Roman"/>
              </a:rPr>
              <a:t>9</a:t>
            </a:r>
            <a:r>
              <a:rPr dirty="0" sz="600" spc="-100" i="1">
                <a:latin typeface="Times New Roman"/>
                <a:cs typeface="Times New Roman"/>
              </a:rPr>
              <a:t> </a:t>
            </a:r>
            <a:r>
              <a:rPr dirty="0" sz="600" spc="20" i="1">
                <a:latin typeface="Times New Roman"/>
                <a:cs typeface="Times New Roman"/>
              </a:rPr>
              <a:t>.0</a:t>
            </a:r>
            <a:r>
              <a:rPr dirty="0" sz="600" spc="-90" i="1">
                <a:latin typeface="Times New Roman"/>
                <a:cs typeface="Times New Roman"/>
              </a:rPr>
              <a:t> </a:t>
            </a:r>
            <a:r>
              <a:rPr dirty="0" sz="600" i="1">
                <a:latin typeface="Times New Roman"/>
                <a:cs typeface="Times New Roman"/>
              </a:rPr>
              <a:t>0</a:t>
            </a: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550">
              <a:latin typeface="Times New Roman"/>
              <a:cs typeface="Times New Roman"/>
            </a:endParaRPr>
          </a:p>
          <a:p>
            <a:pPr marL="10160">
              <a:lnSpc>
                <a:spcPct val="100000"/>
              </a:lnSpc>
            </a:pPr>
            <a:r>
              <a:rPr dirty="0" sz="600" i="1">
                <a:latin typeface="Times New Roman"/>
                <a:cs typeface="Times New Roman"/>
              </a:rPr>
              <a:t>3</a:t>
            </a:r>
            <a:r>
              <a:rPr dirty="0" sz="600" spc="-100" i="1">
                <a:latin typeface="Times New Roman"/>
                <a:cs typeface="Times New Roman"/>
              </a:rPr>
              <a:t> </a:t>
            </a:r>
            <a:r>
              <a:rPr dirty="0" sz="600" i="1">
                <a:latin typeface="Times New Roman"/>
                <a:cs typeface="Times New Roman"/>
              </a:rPr>
              <a:t>5</a:t>
            </a:r>
            <a:r>
              <a:rPr dirty="0" sz="600" spc="-90" i="1">
                <a:latin typeface="Times New Roman"/>
                <a:cs typeface="Times New Roman"/>
              </a:rPr>
              <a:t> </a:t>
            </a:r>
            <a:r>
              <a:rPr dirty="0" sz="600" i="1">
                <a:latin typeface="Times New Roman"/>
                <a:cs typeface="Times New Roman"/>
              </a:rPr>
              <a:t>8</a:t>
            </a:r>
            <a:r>
              <a:rPr dirty="0" sz="600" spc="-100" i="1">
                <a:latin typeface="Times New Roman"/>
                <a:cs typeface="Times New Roman"/>
              </a:rPr>
              <a:t> </a:t>
            </a:r>
            <a:r>
              <a:rPr dirty="0" sz="600" spc="20" i="1">
                <a:latin typeface="Times New Roman"/>
                <a:cs typeface="Times New Roman"/>
              </a:rPr>
              <a:t>.0</a:t>
            </a:r>
            <a:r>
              <a:rPr dirty="0" sz="600" spc="-90" i="1">
                <a:latin typeface="Times New Roman"/>
                <a:cs typeface="Times New Roman"/>
              </a:rPr>
              <a:t> </a:t>
            </a:r>
            <a:r>
              <a:rPr dirty="0" sz="600" i="1">
                <a:latin typeface="Times New Roman"/>
                <a:cs typeface="Times New Roman"/>
              </a:rPr>
              <a:t>0</a:t>
            </a:r>
            <a:endParaRPr sz="600">
              <a:latin typeface="Times New Roman"/>
              <a:cs typeface="Times New Roman"/>
            </a:endParaRPr>
          </a:p>
          <a:p>
            <a:pPr marL="10160">
              <a:lnSpc>
                <a:spcPct val="100000"/>
              </a:lnSpc>
              <a:spcBef>
                <a:spcPts val="60"/>
              </a:spcBef>
            </a:pPr>
            <a:r>
              <a:rPr dirty="0" sz="600" i="1">
                <a:latin typeface="Times New Roman"/>
                <a:cs typeface="Times New Roman"/>
              </a:rPr>
              <a:t>3 5 7 </a:t>
            </a:r>
            <a:r>
              <a:rPr dirty="0" sz="600" spc="20" i="1">
                <a:latin typeface="Times New Roman"/>
                <a:cs typeface="Times New Roman"/>
              </a:rPr>
              <a:t>.0 </a:t>
            </a:r>
            <a:r>
              <a:rPr dirty="0" sz="600" i="1">
                <a:latin typeface="Times New Roman"/>
                <a:cs typeface="Times New Roman"/>
              </a:rPr>
              <a:t>0</a:t>
            </a:r>
            <a:r>
              <a:rPr dirty="0" sz="600" spc="70" i="1">
                <a:latin typeface="Times New Roman"/>
                <a:cs typeface="Times New Roman"/>
              </a:rPr>
              <a:t> </a:t>
            </a:r>
            <a:r>
              <a:rPr dirty="0" sz="1200" spc="-114">
                <a:latin typeface="Arial"/>
                <a:cs typeface="Arial"/>
              </a:rPr>
              <a:t>I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00">
              <a:latin typeface="Times New Roman"/>
              <a:cs typeface="Times New Roman"/>
            </a:endParaRPr>
          </a:p>
          <a:p>
            <a:pPr algn="ctr" marR="486409">
              <a:lnSpc>
                <a:spcPct val="100000"/>
              </a:lnSpc>
            </a:pPr>
            <a:r>
              <a:rPr dirty="0" sz="850" spc="25" i="1">
                <a:latin typeface="Arial"/>
                <a:cs typeface="Arial"/>
              </a:rPr>
              <a:t>Услобнае </a:t>
            </a:r>
            <a:r>
              <a:rPr dirty="0" sz="850" spc="125" i="1">
                <a:latin typeface="Arial"/>
                <a:cs typeface="Arial"/>
              </a:rPr>
              <a:t> </a:t>
            </a:r>
            <a:r>
              <a:rPr dirty="0" sz="850" spc="30" i="1">
                <a:latin typeface="Arial"/>
                <a:cs typeface="Arial"/>
              </a:rPr>
              <a:t>обозначения</a:t>
            </a:r>
            <a:endParaRPr sz="850">
              <a:latin typeface="Arial"/>
              <a:cs typeface="Arial"/>
            </a:endParaRPr>
          </a:p>
          <a:p>
            <a:pPr marL="2086610" marR="2880360" indent="-8890">
              <a:lnSpc>
                <a:spcPts val="3030"/>
              </a:lnSpc>
              <a:spcBef>
                <a:spcPts val="165"/>
              </a:spcBef>
            </a:pPr>
            <a:r>
              <a:rPr dirty="0" sz="650" spc="35" i="1">
                <a:latin typeface="Arial"/>
                <a:cs typeface="Arial"/>
              </a:rPr>
              <a:t>Грунт </a:t>
            </a:r>
            <a:r>
              <a:rPr dirty="0" sz="650" i="1">
                <a:latin typeface="Arial"/>
                <a:cs typeface="Arial"/>
              </a:rPr>
              <a:t>р а с т и т е л ь н о г о </a:t>
            </a:r>
            <a:r>
              <a:rPr dirty="0" sz="650" spc="30" i="1">
                <a:latin typeface="Arial"/>
                <a:cs typeface="Arial"/>
              </a:rPr>
              <a:t>слоя  </a:t>
            </a:r>
            <a:r>
              <a:rPr dirty="0" sz="650" i="1">
                <a:latin typeface="Arial"/>
                <a:cs typeface="Arial"/>
              </a:rPr>
              <a:t>С</a:t>
            </a:r>
            <a:r>
              <a:rPr dirty="0" sz="650" spc="-125" i="1">
                <a:latin typeface="Arial"/>
                <a:cs typeface="Arial"/>
              </a:rPr>
              <a:t> </a:t>
            </a:r>
            <a:r>
              <a:rPr dirty="0" sz="650" spc="30" i="1">
                <a:latin typeface="Arial"/>
                <a:cs typeface="Arial"/>
              </a:rPr>
              <a:t>углинок</a:t>
            </a:r>
            <a:r>
              <a:rPr dirty="0" sz="650" spc="125" i="1">
                <a:latin typeface="Arial"/>
                <a:cs typeface="Arial"/>
              </a:rPr>
              <a:t> </a:t>
            </a:r>
            <a:r>
              <a:rPr dirty="0" sz="650" i="1">
                <a:latin typeface="Arial"/>
                <a:cs typeface="Arial"/>
              </a:rPr>
              <a:t>м</a:t>
            </a:r>
            <a:r>
              <a:rPr dirty="0" sz="650" spc="-114" i="1">
                <a:latin typeface="Arial"/>
                <a:cs typeface="Arial"/>
              </a:rPr>
              <a:t> </a:t>
            </a:r>
            <a:r>
              <a:rPr dirty="0" sz="650" i="1">
                <a:latin typeface="Arial"/>
                <a:cs typeface="Arial"/>
              </a:rPr>
              <a:t>я</a:t>
            </a:r>
            <a:r>
              <a:rPr dirty="0" sz="650" spc="-120" i="1">
                <a:latin typeface="Arial"/>
                <a:cs typeface="Arial"/>
              </a:rPr>
              <a:t> </a:t>
            </a:r>
            <a:r>
              <a:rPr dirty="0" sz="650" spc="40" i="1">
                <a:latin typeface="Arial"/>
                <a:cs typeface="Arial"/>
              </a:rPr>
              <a:t>гкопла</a:t>
            </a:r>
            <a:r>
              <a:rPr dirty="0" sz="650" spc="-130" i="1">
                <a:latin typeface="Arial"/>
                <a:cs typeface="Arial"/>
              </a:rPr>
              <a:t> </a:t>
            </a:r>
            <a:r>
              <a:rPr dirty="0" sz="650" spc="25" i="1">
                <a:latin typeface="Arial"/>
                <a:cs typeface="Arial"/>
              </a:rPr>
              <a:t>ст</a:t>
            </a:r>
            <a:r>
              <a:rPr dirty="0" sz="650" spc="-100" i="1">
                <a:latin typeface="Arial"/>
                <a:cs typeface="Arial"/>
              </a:rPr>
              <a:t> </a:t>
            </a:r>
            <a:r>
              <a:rPr dirty="0" sz="650" spc="35" i="1">
                <a:latin typeface="Arial"/>
                <a:cs typeface="Arial"/>
              </a:rPr>
              <a:t>ичны</a:t>
            </a:r>
            <a:r>
              <a:rPr dirty="0" sz="650" spc="-110" i="1">
                <a:latin typeface="Arial"/>
                <a:cs typeface="Arial"/>
              </a:rPr>
              <a:t> </a:t>
            </a:r>
            <a:r>
              <a:rPr dirty="0" sz="650" spc="25" i="1">
                <a:latin typeface="Arial"/>
                <a:cs typeface="Arial"/>
              </a:rPr>
              <a:t>й,</a:t>
            </a:r>
            <a:r>
              <a:rPr dirty="0" sz="650" spc="40" i="1">
                <a:latin typeface="Arial"/>
                <a:cs typeface="Arial"/>
              </a:rPr>
              <a:t> </a:t>
            </a:r>
            <a:r>
              <a:rPr dirty="0" sz="650" spc="-25" i="1">
                <a:latin typeface="Arial"/>
                <a:cs typeface="Arial"/>
              </a:rPr>
              <a:t>JL=</a:t>
            </a:r>
            <a:r>
              <a:rPr dirty="0" sz="650" spc="-80" i="1">
                <a:latin typeface="Arial"/>
                <a:cs typeface="Arial"/>
              </a:rPr>
              <a:t> </a:t>
            </a:r>
            <a:r>
              <a:rPr dirty="0" sz="650" spc="-5" i="1">
                <a:latin typeface="Arial"/>
                <a:cs typeface="Arial"/>
              </a:rPr>
              <a:t>0</a:t>
            </a:r>
            <a:r>
              <a:rPr dirty="0" sz="650" spc="-85" i="1">
                <a:latin typeface="Arial"/>
                <a:cs typeface="Arial"/>
              </a:rPr>
              <a:t> </a:t>
            </a:r>
            <a:r>
              <a:rPr dirty="0" sz="650" spc="25" i="1">
                <a:latin typeface="Arial"/>
                <a:cs typeface="Arial"/>
              </a:rPr>
              <a:t>,6</a:t>
            </a:r>
            <a:endParaRPr sz="650">
              <a:latin typeface="Arial"/>
              <a:cs typeface="Arial"/>
            </a:endParaRPr>
          </a:p>
          <a:p>
            <a:pPr marL="2077720" marR="2887980" indent="-666750">
              <a:lnSpc>
                <a:spcPct val="389700"/>
              </a:lnSpc>
              <a:spcBef>
                <a:spcPts val="85"/>
              </a:spcBef>
              <a:tabLst>
                <a:tab pos="2087880" algn="l"/>
              </a:tabLst>
            </a:pPr>
            <a:r>
              <a:rPr dirty="0" sz="650" spc="-10" i="1">
                <a:latin typeface="Arial"/>
                <a:cs typeface="Arial"/>
              </a:rPr>
              <a:t>140000$)		</a:t>
            </a:r>
            <a:r>
              <a:rPr dirty="0" sz="650" spc="35" i="1">
                <a:latin typeface="Arial"/>
                <a:cs typeface="Arial"/>
              </a:rPr>
              <a:t>Суглинок</a:t>
            </a:r>
            <a:r>
              <a:rPr dirty="0" sz="650" spc="120" i="1">
                <a:latin typeface="Arial"/>
                <a:cs typeface="Arial"/>
              </a:rPr>
              <a:t> </a:t>
            </a:r>
            <a:r>
              <a:rPr dirty="0" sz="650" i="1">
                <a:latin typeface="Arial"/>
                <a:cs typeface="Arial"/>
              </a:rPr>
              <a:t>м</a:t>
            </a:r>
            <a:r>
              <a:rPr dirty="0" sz="650" spc="-114" i="1">
                <a:latin typeface="Arial"/>
                <a:cs typeface="Arial"/>
              </a:rPr>
              <a:t> </a:t>
            </a:r>
            <a:r>
              <a:rPr dirty="0" sz="650" i="1">
                <a:latin typeface="Arial"/>
                <a:cs typeface="Arial"/>
              </a:rPr>
              <a:t>я</a:t>
            </a:r>
            <a:r>
              <a:rPr dirty="0" sz="650" spc="-120" i="1">
                <a:latin typeface="Arial"/>
                <a:cs typeface="Arial"/>
              </a:rPr>
              <a:t> </a:t>
            </a:r>
            <a:r>
              <a:rPr dirty="0" sz="650" spc="40" i="1">
                <a:latin typeface="Arial"/>
                <a:cs typeface="Arial"/>
              </a:rPr>
              <a:t>гкопла</a:t>
            </a:r>
            <a:r>
              <a:rPr dirty="0" sz="650" spc="-125" i="1">
                <a:latin typeface="Arial"/>
                <a:cs typeface="Arial"/>
              </a:rPr>
              <a:t> </a:t>
            </a:r>
            <a:r>
              <a:rPr dirty="0" sz="650" spc="25" i="1">
                <a:latin typeface="Arial"/>
                <a:cs typeface="Arial"/>
              </a:rPr>
              <a:t>ст</a:t>
            </a:r>
            <a:r>
              <a:rPr dirty="0" sz="650" spc="-105" i="1">
                <a:latin typeface="Arial"/>
                <a:cs typeface="Arial"/>
              </a:rPr>
              <a:t> </a:t>
            </a:r>
            <a:r>
              <a:rPr dirty="0" sz="650" spc="35" i="1">
                <a:latin typeface="Arial"/>
                <a:cs typeface="Arial"/>
              </a:rPr>
              <a:t>ичны</a:t>
            </a:r>
            <a:r>
              <a:rPr dirty="0" sz="650" spc="-110" i="1">
                <a:latin typeface="Arial"/>
                <a:cs typeface="Arial"/>
              </a:rPr>
              <a:t> </a:t>
            </a:r>
            <a:r>
              <a:rPr dirty="0" sz="650" spc="25" i="1">
                <a:latin typeface="Arial"/>
                <a:cs typeface="Arial"/>
              </a:rPr>
              <a:t>й,</a:t>
            </a:r>
            <a:r>
              <a:rPr dirty="0" sz="650" spc="60" i="1">
                <a:latin typeface="Arial"/>
                <a:cs typeface="Arial"/>
              </a:rPr>
              <a:t> </a:t>
            </a:r>
            <a:r>
              <a:rPr dirty="0" sz="650" spc="-30" i="1">
                <a:latin typeface="Arial"/>
                <a:cs typeface="Arial"/>
              </a:rPr>
              <a:t>JL=</a:t>
            </a:r>
            <a:r>
              <a:rPr dirty="0" sz="650" spc="-35" i="1">
                <a:latin typeface="Arial"/>
                <a:cs typeface="Arial"/>
              </a:rPr>
              <a:t> </a:t>
            </a:r>
            <a:r>
              <a:rPr dirty="0" sz="650" spc="-5" i="1">
                <a:latin typeface="Arial"/>
                <a:cs typeface="Arial"/>
              </a:rPr>
              <a:t>0</a:t>
            </a:r>
            <a:r>
              <a:rPr dirty="0" sz="650" spc="-50" i="1">
                <a:latin typeface="Arial"/>
                <a:cs typeface="Arial"/>
              </a:rPr>
              <a:t> </a:t>
            </a:r>
            <a:r>
              <a:rPr dirty="0" sz="650" i="1">
                <a:latin typeface="Arial"/>
                <a:cs typeface="Arial"/>
              </a:rPr>
              <a:t>,</a:t>
            </a:r>
            <a:r>
              <a:rPr dirty="0" sz="650" spc="-120" i="1">
                <a:latin typeface="Arial"/>
                <a:cs typeface="Arial"/>
              </a:rPr>
              <a:t> </a:t>
            </a:r>
            <a:r>
              <a:rPr dirty="0" sz="650" i="1">
                <a:latin typeface="Arial"/>
                <a:cs typeface="Arial"/>
              </a:rPr>
              <a:t>t  </a:t>
            </a:r>
            <a:r>
              <a:rPr dirty="0" sz="650" i="1">
                <a:latin typeface="Arial"/>
                <a:cs typeface="Arial"/>
              </a:rPr>
              <a:t>Г</a:t>
            </a:r>
            <a:r>
              <a:rPr dirty="0" sz="650" spc="-105" i="1">
                <a:latin typeface="Arial"/>
                <a:cs typeface="Arial"/>
              </a:rPr>
              <a:t> </a:t>
            </a:r>
            <a:r>
              <a:rPr dirty="0" sz="650" i="1">
                <a:latin typeface="Arial"/>
                <a:cs typeface="Arial"/>
              </a:rPr>
              <a:t>р</a:t>
            </a:r>
            <a:r>
              <a:rPr dirty="0" sz="650" spc="-114" i="1">
                <a:latin typeface="Arial"/>
                <a:cs typeface="Arial"/>
              </a:rPr>
              <a:t> </a:t>
            </a:r>
            <a:r>
              <a:rPr dirty="0" sz="650" i="1">
                <a:latin typeface="Arial"/>
                <a:cs typeface="Arial"/>
              </a:rPr>
              <a:t>а</a:t>
            </a:r>
            <a:r>
              <a:rPr dirty="0" sz="650" spc="-120" i="1">
                <a:latin typeface="Arial"/>
                <a:cs typeface="Arial"/>
              </a:rPr>
              <a:t> </a:t>
            </a:r>
            <a:r>
              <a:rPr dirty="0" sz="650" i="1">
                <a:latin typeface="Arial"/>
                <a:cs typeface="Arial"/>
              </a:rPr>
              <a:t>н</a:t>
            </a:r>
            <a:r>
              <a:rPr dirty="0" sz="650" spc="-110" i="1">
                <a:latin typeface="Arial"/>
                <a:cs typeface="Arial"/>
              </a:rPr>
              <a:t> </a:t>
            </a:r>
            <a:r>
              <a:rPr dirty="0" sz="650" i="1">
                <a:latin typeface="Arial"/>
                <a:cs typeface="Arial"/>
              </a:rPr>
              <a:t>и</a:t>
            </a:r>
            <a:r>
              <a:rPr dirty="0" sz="650" spc="-114" i="1">
                <a:latin typeface="Arial"/>
                <a:cs typeface="Arial"/>
              </a:rPr>
              <a:t> </a:t>
            </a:r>
            <a:r>
              <a:rPr dirty="0" sz="650" i="1">
                <a:latin typeface="Arial"/>
                <a:cs typeface="Arial"/>
              </a:rPr>
              <a:t>ц</a:t>
            </a:r>
            <a:r>
              <a:rPr dirty="0" sz="650" spc="-114" i="1">
                <a:latin typeface="Arial"/>
                <a:cs typeface="Arial"/>
              </a:rPr>
              <a:t> </a:t>
            </a:r>
            <a:r>
              <a:rPr dirty="0" sz="650" i="1">
                <a:latin typeface="Arial"/>
                <a:cs typeface="Arial"/>
              </a:rPr>
              <a:t>а</a:t>
            </a:r>
            <a:r>
              <a:rPr dirty="0" sz="650" spc="10" i="1">
                <a:latin typeface="Arial"/>
                <a:cs typeface="Arial"/>
              </a:rPr>
              <a:t> </a:t>
            </a:r>
            <a:r>
              <a:rPr dirty="0" sz="650" i="1">
                <a:latin typeface="Arial"/>
                <a:cs typeface="Arial"/>
              </a:rPr>
              <a:t>с</a:t>
            </a:r>
            <a:r>
              <a:rPr dirty="0" sz="650" spc="-125" i="1">
                <a:latin typeface="Arial"/>
                <a:cs typeface="Arial"/>
              </a:rPr>
              <a:t> </a:t>
            </a:r>
            <a:r>
              <a:rPr dirty="0" sz="650" i="1">
                <a:latin typeface="Arial"/>
                <a:cs typeface="Arial"/>
              </a:rPr>
              <a:t>е</a:t>
            </a:r>
            <a:r>
              <a:rPr dirty="0" sz="650" spc="-125" i="1">
                <a:latin typeface="Arial"/>
                <a:cs typeface="Arial"/>
              </a:rPr>
              <a:t> </a:t>
            </a:r>
            <a:r>
              <a:rPr dirty="0" sz="650" i="1">
                <a:latin typeface="Arial"/>
                <a:cs typeface="Arial"/>
              </a:rPr>
              <a:t>з</a:t>
            </a:r>
            <a:r>
              <a:rPr dirty="0" sz="650" spc="-125" i="1">
                <a:latin typeface="Arial"/>
                <a:cs typeface="Arial"/>
              </a:rPr>
              <a:t> </a:t>
            </a:r>
            <a:r>
              <a:rPr dirty="0" sz="650" i="1">
                <a:latin typeface="Arial"/>
                <a:cs typeface="Arial"/>
              </a:rPr>
              <a:t>о</a:t>
            </a:r>
            <a:r>
              <a:rPr dirty="0" sz="650" spc="-120" i="1">
                <a:latin typeface="Arial"/>
                <a:cs typeface="Arial"/>
              </a:rPr>
              <a:t> </a:t>
            </a:r>
            <a:r>
              <a:rPr dirty="0" sz="650" i="1">
                <a:latin typeface="Arial"/>
                <a:cs typeface="Arial"/>
              </a:rPr>
              <a:t>н</a:t>
            </a:r>
            <a:r>
              <a:rPr dirty="0" sz="650" spc="-120" i="1">
                <a:latin typeface="Arial"/>
                <a:cs typeface="Arial"/>
              </a:rPr>
              <a:t> </a:t>
            </a:r>
            <a:r>
              <a:rPr dirty="0" sz="650" i="1">
                <a:latin typeface="Arial"/>
                <a:cs typeface="Arial"/>
              </a:rPr>
              <a:t>н</a:t>
            </a:r>
            <a:r>
              <a:rPr dirty="0" sz="650" spc="-120" i="1">
                <a:latin typeface="Arial"/>
                <a:cs typeface="Arial"/>
              </a:rPr>
              <a:t> </a:t>
            </a:r>
            <a:r>
              <a:rPr dirty="0" sz="650" i="1">
                <a:latin typeface="Arial"/>
                <a:cs typeface="Arial"/>
              </a:rPr>
              <a:t>о</a:t>
            </a:r>
            <a:r>
              <a:rPr dirty="0" sz="650" spc="-120" i="1">
                <a:latin typeface="Arial"/>
                <a:cs typeface="Arial"/>
              </a:rPr>
              <a:t> </a:t>
            </a:r>
            <a:r>
              <a:rPr dirty="0" sz="650" i="1">
                <a:latin typeface="Arial"/>
                <a:cs typeface="Arial"/>
              </a:rPr>
              <a:t>г</a:t>
            </a:r>
            <a:r>
              <a:rPr dirty="0" sz="650" spc="-125" i="1">
                <a:latin typeface="Arial"/>
                <a:cs typeface="Arial"/>
              </a:rPr>
              <a:t> </a:t>
            </a:r>
            <a:r>
              <a:rPr dirty="0" sz="650" i="1">
                <a:latin typeface="Arial"/>
                <a:cs typeface="Arial"/>
              </a:rPr>
              <a:t>о</a:t>
            </a:r>
            <a:r>
              <a:rPr dirty="0" sz="650" spc="10" i="1">
                <a:latin typeface="Arial"/>
                <a:cs typeface="Arial"/>
              </a:rPr>
              <a:t> </a:t>
            </a:r>
            <a:r>
              <a:rPr dirty="0" sz="650" i="1">
                <a:latin typeface="Arial"/>
                <a:cs typeface="Arial"/>
              </a:rPr>
              <a:t>п</a:t>
            </a:r>
            <a:r>
              <a:rPr dirty="0" sz="650" spc="-110" i="1">
                <a:latin typeface="Arial"/>
                <a:cs typeface="Arial"/>
              </a:rPr>
              <a:t> </a:t>
            </a:r>
            <a:r>
              <a:rPr dirty="0" sz="650" i="1">
                <a:latin typeface="Arial"/>
                <a:cs typeface="Arial"/>
              </a:rPr>
              <a:t>р</a:t>
            </a:r>
            <a:r>
              <a:rPr dirty="0" sz="650" spc="-125" i="1">
                <a:latin typeface="Arial"/>
                <a:cs typeface="Arial"/>
              </a:rPr>
              <a:t> </a:t>
            </a:r>
            <a:r>
              <a:rPr dirty="0" sz="650" i="1">
                <a:latin typeface="Arial"/>
                <a:cs typeface="Arial"/>
              </a:rPr>
              <a:t>о</a:t>
            </a:r>
            <a:r>
              <a:rPr dirty="0" sz="650" spc="-120" i="1">
                <a:latin typeface="Arial"/>
                <a:cs typeface="Arial"/>
              </a:rPr>
              <a:t> </a:t>
            </a:r>
            <a:r>
              <a:rPr dirty="0" sz="650" i="1">
                <a:latin typeface="Arial"/>
                <a:cs typeface="Arial"/>
              </a:rPr>
              <a:t>м</a:t>
            </a:r>
            <a:r>
              <a:rPr dirty="0" sz="650" spc="-105" i="1">
                <a:latin typeface="Arial"/>
                <a:cs typeface="Arial"/>
              </a:rPr>
              <a:t> </a:t>
            </a:r>
            <a:r>
              <a:rPr dirty="0" sz="650" i="1">
                <a:latin typeface="Arial"/>
                <a:cs typeface="Arial"/>
              </a:rPr>
              <a:t>е</a:t>
            </a:r>
            <a:r>
              <a:rPr dirty="0" sz="650" spc="-120" i="1">
                <a:latin typeface="Arial"/>
                <a:cs typeface="Arial"/>
              </a:rPr>
              <a:t> </a:t>
            </a:r>
            <a:r>
              <a:rPr dirty="0" sz="650" i="1">
                <a:latin typeface="Arial"/>
                <a:cs typeface="Arial"/>
              </a:rPr>
              <a:t>р</a:t>
            </a:r>
            <a:r>
              <a:rPr dirty="0" sz="650" spc="-120" i="1">
                <a:latin typeface="Arial"/>
                <a:cs typeface="Arial"/>
              </a:rPr>
              <a:t> </a:t>
            </a:r>
            <a:r>
              <a:rPr dirty="0" sz="650" spc="25" i="1">
                <a:latin typeface="Arial"/>
                <a:cs typeface="Arial"/>
              </a:rPr>
              <a:t>за</a:t>
            </a:r>
            <a:r>
              <a:rPr dirty="0" sz="650" spc="-114" i="1">
                <a:latin typeface="Arial"/>
                <a:cs typeface="Arial"/>
              </a:rPr>
              <a:t> </a:t>
            </a:r>
            <a:r>
              <a:rPr dirty="0" sz="650" i="1">
                <a:latin typeface="Arial"/>
                <a:cs typeface="Arial"/>
              </a:rPr>
              <a:t>н</a:t>
            </a:r>
            <a:r>
              <a:rPr dirty="0" sz="650" spc="-125" i="1">
                <a:latin typeface="Arial"/>
                <a:cs typeface="Arial"/>
              </a:rPr>
              <a:t> </a:t>
            </a:r>
            <a:r>
              <a:rPr dirty="0" sz="650" i="1">
                <a:latin typeface="Arial"/>
                <a:cs typeface="Arial"/>
              </a:rPr>
              <a:t>и</a:t>
            </a:r>
            <a:r>
              <a:rPr dirty="0" sz="650" spc="-120" i="1">
                <a:latin typeface="Arial"/>
                <a:cs typeface="Arial"/>
              </a:rPr>
              <a:t> </a:t>
            </a:r>
            <a:r>
              <a:rPr dirty="0" sz="650" i="1">
                <a:latin typeface="Arial"/>
                <a:cs typeface="Arial"/>
              </a:rPr>
              <a:t>я</a:t>
            </a:r>
            <a:endParaRPr sz="650">
              <a:latin typeface="Arial"/>
              <a:cs typeface="Arial"/>
            </a:endParaRPr>
          </a:p>
          <a:p>
            <a:pPr marL="2084070">
              <a:lnSpc>
                <a:spcPct val="100000"/>
              </a:lnSpc>
              <a:spcBef>
                <a:spcPts val="380"/>
              </a:spcBef>
            </a:pPr>
            <a:r>
              <a:rPr dirty="0" sz="650" i="1">
                <a:latin typeface="Arial"/>
                <a:cs typeface="Arial"/>
              </a:rPr>
              <a:t>б</a:t>
            </a:r>
            <a:r>
              <a:rPr dirty="0" sz="650" spc="-130" i="1">
                <a:latin typeface="Arial"/>
                <a:cs typeface="Arial"/>
              </a:rPr>
              <a:t> </a:t>
            </a:r>
            <a:r>
              <a:rPr dirty="0" sz="650" i="1">
                <a:latin typeface="Arial"/>
                <a:cs typeface="Arial"/>
              </a:rPr>
              <a:t>е</a:t>
            </a:r>
            <a:r>
              <a:rPr dirty="0" sz="650" spc="-120" i="1">
                <a:latin typeface="Arial"/>
                <a:cs typeface="Arial"/>
              </a:rPr>
              <a:t> </a:t>
            </a:r>
            <a:r>
              <a:rPr dirty="0" sz="650" i="1">
                <a:latin typeface="Arial"/>
                <a:cs typeface="Arial"/>
              </a:rPr>
              <a:t>р</a:t>
            </a:r>
            <a:r>
              <a:rPr dirty="0" sz="650" spc="-114" i="1">
                <a:latin typeface="Arial"/>
                <a:cs typeface="Arial"/>
              </a:rPr>
              <a:t> </a:t>
            </a:r>
            <a:r>
              <a:rPr dirty="0" sz="650" spc="25" i="1">
                <a:latin typeface="Arial"/>
                <a:cs typeface="Arial"/>
              </a:rPr>
              <a:t>гш</a:t>
            </a:r>
            <a:r>
              <a:rPr dirty="0" sz="650" spc="-90" i="1">
                <a:latin typeface="Arial"/>
                <a:cs typeface="Arial"/>
              </a:rPr>
              <a:t> </a:t>
            </a:r>
            <a:r>
              <a:rPr dirty="0" sz="650" i="1">
                <a:latin typeface="Arial"/>
                <a:cs typeface="Arial"/>
              </a:rPr>
              <a:t>т</a:t>
            </a:r>
            <a:r>
              <a:rPr dirty="0" sz="650" spc="-90" i="1">
                <a:latin typeface="Arial"/>
                <a:cs typeface="Arial"/>
              </a:rPr>
              <a:t> </a:t>
            </a:r>
            <a:r>
              <a:rPr dirty="0" sz="650" i="1">
                <a:latin typeface="Arial"/>
                <a:cs typeface="Arial"/>
              </a:rPr>
              <a:t>р</a:t>
            </a:r>
            <a:r>
              <a:rPr dirty="0" sz="650" spc="-120" i="1">
                <a:latin typeface="Arial"/>
                <a:cs typeface="Arial"/>
              </a:rPr>
              <a:t> </a:t>
            </a:r>
            <a:r>
              <a:rPr dirty="0" sz="650" i="1">
                <a:latin typeface="Arial"/>
                <a:cs typeface="Arial"/>
              </a:rPr>
              <a:t>и</a:t>
            </a:r>
            <a:r>
              <a:rPr dirty="0" sz="650" spc="-114" i="1">
                <a:latin typeface="Arial"/>
                <a:cs typeface="Arial"/>
              </a:rPr>
              <a:t> </a:t>
            </a:r>
            <a:r>
              <a:rPr dirty="0" sz="650" spc="25" i="1">
                <a:latin typeface="Arial"/>
                <a:cs typeface="Arial"/>
              </a:rPr>
              <a:t>хи</a:t>
            </a:r>
            <a:r>
              <a:rPr dirty="0" sz="650" spc="130" i="1">
                <a:latin typeface="Arial"/>
                <a:cs typeface="Arial"/>
              </a:rPr>
              <a:t> </a:t>
            </a:r>
            <a:r>
              <a:rPr dirty="0" sz="650" i="1">
                <a:latin typeface="Arial"/>
                <a:cs typeface="Arial"/>
              </a:rPr>
              <a:t>н</a:t>
            </a:r>
            <a:r>
              <a:rPr dirty="0" sz="650" spc="-120" i="1">
                <a:latin typeface="Arial"/>
                <a:cs typeface="Arial"/>
              </a:rPr>
              <a:t> </a:t>
            </a:r>
            <a:r>
              <a:rPr dirty="0" sz="650" i="1">
                <a:latin typeface="Arial"/>
                <a:cs typeface="Arial"/>
              </a:rPr>
              <a:t>а</a:t>
            </a:r>
            <a:r>
              <a:rPr dirty="0" sz="650" spc="-120" i="1">
                <a:latin typeface="Arial"/>
                <a:cs typeface="Arial"/>
              </a:rPr>
              <a:t> </a:t>
            </a:r>
            <a:r>
              <a:rPr dirty="0" sz="650" i="1">
                <a:latin typeface="Arial"/>
                <a:cs typeface="Arial"/>
              </a:rPr>
              <a:t>п</a:t>
            </a:r>
            <a:r>
              <a:rPr dirty="0" sz="650" spc="-120" i="1">
                <a:latin typeface="Arial"/>
                <a:cs typeface="Arial"/>
              </a:rPr>
              <a:t> </a:t>
            </a:r>
            <a:r>
              <a:rPr dirty="0" sz="650" i="1">
                <a:latin typeface="Arial"/>
                <a:cs typeface="Arial"/>
              </a:rPr>
              <a:t>р</a:t>
            </a:r>
            <a:r>
              <a:rPr dirty="0" sz="650" spc="-114" i="1">
                <a:latin typeface="Arial"/>
                <a:cs typeface="Arial"/>
              </a:rPr>
              <a:t> </a:t>
            </a:r>
            <a:r>
              <a:rPr dirty="0" sz="650" i="1">
                <a:latin typeface="Arial"/>
                <a:cs typeface="Arial"/>
              </a:rPr>
              <a:t>а</a:t>
            </a:r>
            <a:r>
              <a:rPr dirty="0" sz="650" spc="-120" i="1">
                <a:latin typeface="Arial"/>
                <a:cs typeface="Arial"/>
              </a:rPr>
              <a:t> </a:t>
            </a:r>
            <a:r>
              <a:rPr dirty="0" sz="650" i="1">
                <a:latin typeface="Arial"/>
                <a:cs typeface="Arial"/>
              </a:rPr>
              <a:t>б</a:t>
            </a:r>
            <a:r>
              <a:rPr dirty="0" sz="650" spc="-125" i="1">
                <a:latin typeface="Arial"/>
                <a:cs typeface="Arial"/>
              </a:rPr>
              <a:t> </a:t>
            </a:r>
            <a:r>
              <a:rPr dirty="0" sz="650" i="1">
                <a:latin typeface="Arial"/>
                <a:cs typeface="Arial"/>
              </a:rPr>
              <a:t>л</a:t>
            </a:r>
            <a:r>
              <a:rPr dirty="0" sz="650" spc="-120" i="1">
                <a:latin typeface="Arial"/>
                <a:cs typeface="Arial"/>
              </a:rPr>
              <a:t> </a:t>
            </a:r>
            <a:r>
              <a:rPr dirty="0" sz="650" i="1">
                <a:latin typeface="Arial"/>
                <a:cs typeface="Arial"/>
              </a:rPr>
              <a:t>е</a:t>
            </a:r>
            <a:r>
              <a:rPr dirty="0" sz="650" spc="-114" i="1">
                <a:latin typeface="Arial"/>
                <a:cs typeface="Arial"/>
              </a:rPr>
              <a:t> </a:t>
            </a:r>
            <a:r>
              <a:rPr dirty="0" sz="650" i="1">
                <a:latin typeface="Arial"/>
                <a:cs typeface="Arial"/>
              </a:rPr>
              <a:t>н</a:t>
            </a:r>
            <a:r>
              <a:rPr dirty="0" sz="650" spc="-120" i="1">
                <a:latin typeface="Arial"/>
                <a:cs typeface="Arial"/>
              </a:rPr>
              <a:t> </a:t>
            </a:r>
            <a:r>
              <a:rPr dirty="0" sz="650" i="1">
                <a:latin typeface="Arial"/>
                <a:cs typeface="Arial"/>
              </a:rPr>
              <a:t>ы</a:t>
            </a:r>
            <a:r>
              <a:rPr dirty="0" sz="650" spc="45" i="1">
                <a:latin typeface="Arial"/>
                <a:cs typeface="Arial"/>
              </a:rPr>
              <a:t> </a:t>
            </a:r>
            <a:r>
              <a:rPr dirty="0" sz="650" i="1">
                <a:latin typeface="Arial"/>
                <a:cs typeface="Arial"/>
              </a:rPr>
              <a:t>в</a:t>
            </a:r>
            <a:r>
              <a:rPr dirty="0" sz="650" spc="175" i="1">
                <a:latin typeface="Arial"/>
                <a:cs typeface="Arial"/>
              </a:rPr>
              <a:t> </a:t>
            </a:r>
            <a:r>
              <a:rPr dirty="0" sz="650" i="1">
                <a:latin typeface="Arial"/>
                <a:cs typeface="Arial"/>
              </a:rPr>
              <a:t>с</a:t>
            </a:r>
            <a:r>
              <a:rPr dirty="0" sz="650" spc="-125" i="1">
                <a:latin typeface="Arial"/>
                <a:cs typeface="Arial"/>
              </a:rPr>
              <a:t> </a:t>
            </a:r>
            <a:r>
              <a:rPr dirty="0" sz="650" i="1">
                <a:latin typeface="Arial"/>
                <a:cs typeface="Arial"/>
              </a:rPr>
              <a:t>т</a:t>
            </a:r>
            <a:r>
              <a:rPr dirty="0" sz="650" spc="-75" i="1">
                <a:latin typeface="Arial"/>
                <a:cs typeface="Arial"/>
              </a:rPr>
              <a:t> </a:t>
            </a:r>
            <a:r>
              <a:rPr dirty="0" sz="650" i="1">
                <a:latin typeface="Arial"/>
                <a:cs typeface="Arial"/>
              </a:rPr>
              <a:t>о</a:t>
            </a:r>
            <a:r>
              <a:rPr dirty="0" sz="650" spc="-105" i="1">
                <a:latin typeface="Arial"/>
                <a:cs typeface="Arial"/>
              </a:rPr>
              <a:t> </a:t>
            </a:r>
            <a:r>
              <a:rPr dirty="0" sz="650" i="1">
                <a:latin typeface="Arial"/>
                <a:cs typeface="Arial"/>
              </a:rPr>
              <a:t>р</a:t>
            </a:r>
            <a:r>
              <a:rPr dirty="0" sz="650" spc="-110" i="1">
                <a:latin typeface="Arial"/>
                <a:cs typeface="Arial"/>
              </a:rPr>
              <a:t> </a:t>
            </a:r>
            <a:r>
              <a:rPr dirty="0" sz="650" i="1">
                <a:latin typeface="Arial"/>
                <a:cs typeface="Arial"/>
              </a:rPr>
              <a:t>о</a:t>
            </a:r>
            <a:r>
              <a:rPr dirty="0" sz="650" spc="-110" i="1">
                <a:latin typeface="Arial"/>
                <a:cs typeface="Arial"/>
              </a:rPr>
              <a:t> </a:t>
            </a:r>
            <a:r>
              <a:rPr dirty="0" sz="650" i="1">
                <a:latin typeface="Arial"/>
                <a:cs typeface="Arial"/>
              </a:rPr>
              <a:t>н</a:t>
            </a:r>
            <a:r>
              <a:rPr dirty="0" sz="650" spc="-105" i="1">
                <a:latin typeface="Arial"/>
                <a:cs typeface="Arial"/>
              </a:rPr>
              <a:t> </a:t>
            </a:r>
            <a:r>
              <a:rPr dirty="0" sz="650" i="1">
                <a:latin typeface="Arial"/>
                <a:cs typeface="Arial"/>
              </a:rPr>
              <a:t>у</a:t>
            </a:r>
            <a:r>
              <a:rPr dirty="0" sz="650" spc="85" i="1">
                <a:latin typeface="Arial"/>
                <a:cs typeface="Arial"/>
              </a:rPr>
              <a:t> </a:t>
            </a:r>
            <a:r>
              <a:rPr dirty="0" sz="650" i="1">
                <a:latin typeface="Arial"/>
                <a:cs typeface="Arial"/>
              </a:rPr>
              <a:t>м</a:t>
            </a:r>
            <a:r>
              <a:rPr dirty="0" sz="650" spc="-110" i="1">
                <a:latin typeface="Arial"/>
                <a:cs typeface="Arial"/>
              </a:rPr>
              <a:t> </a:t>
            </a:r>
            <a:r>
              <a:rPr dirty="0" sz="650" i="1">
                <a:latin typeface="Arial"/>
                <a:cs typeface="Arial"/>
              </a:rPr>
              <a:t>е</a:t>
            </a:r>
            <a:r>
              <a:rPr dirty="0" sz="650" spc="-125" i="1">
                <a:latin typeface="Arial"/>
                <a:cs typeface="Arial"/>
              </a:rPr>
              <a:t> </a:t>
            </a:r>
            <a:r>
              <a:rPr dirty="0" sz="650" i="1">
                <a:latin typeface="Arial"/>
                <a:cs typeface="Arial"/>
              </a:rPr>
              <a:t>р</a:t>
            </a:r>
            <a:r>
              <a:rPr dirty="0" sz="650" spc="-114" i="1">
                <a:latin typeface="Arial"/>
                <a:cs typeface="Arial"/>
              </a:rPr>
              <a:t> </a:t>
            </a:r>
            <a:r>
              <a:rPr dirty="0" sz="650" spc="25" i="1">
                <a:latin typeface="Arial"/>
                <a:cs typeface="Arial"/>
              </a:rPr>
              <a:t>зл</a:t>
            </a:r>
            <a:r>
              <a:rPr dirty="0" sz="650" spc="-125" i="1">
                <a:latin typeface="Arial"/>
                <a:cs typeface="Arial"/>
              </a:rPr>
              <a:t> </a:t>
            </a:r>
            <a:r>
              <a:rPr dirty="0" sz="650" i="1">
                <a:latin typeface="Arial"/>
                <a:cs typeface="Arial"/>
              </a:rPr>
              <a:t>о</a:t>
            </a:r>
            <a:r>
              <a:rPr dirty="0" sz="650" spc="-114" i="1">
                <a:latin typeface="Arial"/>
                <a:cs typeface="Arial"/>
              </a:rPr>
              <a:t> </a:t>
            </a:r>
            <a:r>
              <a:rPr dirty="0" sz="650" i="1">
                <a:latin typeface="Arial"/>
                <a:cs typeface="Arial"/>
              </a:rPr>
              <a:t>т</a:t>
            </a:r>
            <a:r>
              <a:rPr dirty="0" sz="650" spc="-90" i="1">
                <a:latin typeface="Arial"/>
                <a:cs typeface="Arial"/>
              </a:rPr>
              <a:t> </a:t>
            </a:r>
            <a:r>
              <a:rPr dirty="0" sz="650" i="1">
                <a:latin typeface="Arial"/>
                <a:cs typeface="Arial"/>
              </a:rPr>
              <a:t>а</a:t>
            </a:r>
            <a:endParaRPr sz="6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800">
              <a:latin typeface="Times New Roman"/>
              <a:cs typeface="Times New Roman"/>
            </a:endParaRPr>
          </a:p>
          <a:p>
            <a:pPr algn="ctr" marL="768350" marR="1771014">
              <a:lnSpc>
                <a:spcPts val="1130"/>
              </a:lnSpc>
            </a:pPr>
            <a:r>
              <a:rPr dirty="0" sz="1050" spc="-30" i="1">
                <a:latin typeface="Courier New"/>
                <a:cs typeface="Courier New"/>
              </a:rPr>
              <a:t>ОАО </a:t>
            </a:r>
            <a:r>
              <a:rPr dirty="0" sz="1050" spc="-35" i="1">
                <a:latin typeface="Courier New"/>
                <a:cs typeface="Courier New"/>
              </a:rPr>
              <a:t>«Фундаментпроект» </a:t>
            </a:r>
            <a:r>
              <a:rPr dirty="0" sz="1050" spc="-55" i="1">
                <a:latin typeface="Courier New"/>
                <a:cs typeface="Courier New"/>
              </a:rPr>
              <a:t>125993, </a:t>
            </a:r>
            <a:r>
              <a:rPr dirty="0" sz="1050" spc="-75" i="1">
                <a:latin typeface="Courier New"/>
                <a:cs typeface="Courier New"/>
              </a:rPr>
              <a:t>г. </a:t>
            </a:r>
            <a:r>
              <a:rPr dirty="0" sz="1050" spc="-45" i="1">
                <a:latin typeface="Courier New"/>
                <a:cs typeface="Courier New"/>
              </a:rPr>
              <a:t>Москва, </a:t>
            </a:r>
            <a:r>
              <a:rPr dirty="0" sz="1050" spc="-35" i="1">
                <a:latin typeface="Courier New"/>
                <a:cs typeface="Courier New"/>
              </a:rPr>
              <a:t>Волоколамское  </a:t>
            </a:r>
            <a:r>
              <a:rPr dirty="0" sz="1050" spc="-45" i="1">
                <a:latin typeface="Courier New"/>
                <a:cs typeface="Courier New"/>
              </a:rPr>
              <a:t>шоссе, </a:t>
            </a:r>
            <a:r>
              <a:rPr dirty="0" sz="1050" spc="-65" i="1">
                <a:latin typeface="Courier New"/>
                <a:cs typeface="Courier New"/>
              </a:rPr>
              <a:t>д. </a:t>
            </a:r>
            <a:r>
              <a:rPr dirty="0" sz="1050" spc="-80" i="1">
                <a:latin typeface="Courier New"/>
                <a:cs typeface="Courier New"/>
              </a:rPr>
              <a:t>1, стр.</a:t>
            </a:r>
            <a:r>
              <a:rPr dirty="0" sz="1050" i="1">
                <a:latin typeface="Courier New"/>
                <a:cs typeface="Courier New"/>
              </a:rPr>
              <a:t> </a:t>
            </a:r>
            <a:r>
              <a:rPr dirty="0" sz="1050" spc="-5" i="1">
                <a:latin typeface="Courier New"/>
                <a:cs typeface="Courier New"/>
              </a:rPr>
              <a:t>1</a:t>
            </a:r>
            <a:endParaRPr sz="1050">
              <a:latin typeface="Courier New"/>
              <a:cs typeface="Courier Ne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89672" y="377853"/>
            <a:ext cx="6520201" cy="99216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1771" y="355725"/>
            <a:ext cx="6220460" cy="996569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016635" indent="353060">
              <a:lnSpc>
                <a:spcPts val="1040"/>
              </a:lnSpc>
              <a:spcBef>
                <a:spcPts val="130"/>
              </a:spcBef>
              <a:tabLst>
                <a:tab pos="6156325" algn="l"/>
              </a:tabLst>
            </a:pPr>
            <a:r>
              <a:rPr dirty="0" baseline="2777" sz="1500" spc="-7">
                <a:latin typeface="Times New Roman"/>
                <a:cs typeface="Times New Roman"/>
              </a:rPr>
              <a:t>Метод</a:t>
            </a:r>
            <a:r>
              <a:rPr dirty="0" baseline="2777" sz="1500" spc="-30">
                <a:latin typeface="Times New Roman"/>
                <a:cs typeface="Times New Roman"/>
              </a:rPr>
              <a:t>и</a:t>
            </a:r>
            <a:r>
              <a:rPr dirty="0" baseline="2777" sz="1500">
                <a:latin typeface="Times New Roman"/>
                <a:cs typeface="Times New Roman"/>
              </a:rPr>
              <a:t>ка</a:t>
            </a:r>
            <a:r>
              <a:rPr dirty="0" baseline="2777" sz="1500" spc="-89">
                <a:latin typeface="Times New Roman"/>
                <a:cs typeface="Times New Roman"/>
              </a:rPr>
              <a:t> </a:t>
            </a:r>
            <a:r>
              <a:rPr dirty="0" baseline="2777" sz="1500" spc="22">
                <a:latin typeface="Times New Roman"/>
                <a:cs typeface="Times New Roman"/>
              </a:rPr>
              <a:t>р</a:t>
            </a:r>
            <a:r>
              <a:rPr dirty="0" baseline="2777" sz="1500">
                <a:latin typeface="Times New Roman"/>
                <a:cs typeface="Times New Roman"/>
              </a:rPr>
              <a:t>а</a:t>
            </a:r>
            <a:r>
              <a:rPr dirty="0" baseline="2777" sz="1500" spc="15">
                <a:latin typeface="Times New Roman"/>
                <a:cs typeface="Times New Roman"/>
              </a:rPr>
              <a:t>с</a:t>
            </a:r>
            <a:r>
              <a:rPr dirty="0" baseline="2777" sz="1500">
                <a:latin typeface="Times New Roman"/>
                <a:cs typeface="Times New Roman"/>
              </a:rPr>
              <a:t>ч</a:t>
            </a:r>
            <a:r>
              <a:rPr dirty="0" baseline="2777" sz="1500" spc="15">
                <a:latin typeface="Times New Roman"/>
                <a:cs typeface="Times New Roman"/>
              </a:rPr>
              <a:t>е</a:t>
            </a:r>
            <a:r>
              <a:rPr dirty="0" baseline="2777" sz="1500">
                <a:latin typeface="Times New Roman"/>
                <a:cs typeface="Times New Roman"/>
              </a:rPr>
              <a:t>та</a:t>
            </a:r>
            <a:r>
              <a:rPr dirty="0" baseline="2777" sz="1500" spc="-44">
                <a:latin typeface="Times New Roman"/>
                <a:cs typeface="Times New Roman"/>
              </a:rPr>
              <a:t> </a:t>
            </a:r>
            <a:r>
              <a:rPr dirty="0" baseline="2777" sz="1500">
                <a:latin typeface="Times New Roman"/>
                <a:cs typeface="Times New Roman"/>
              </a:rPr>
              <a:t>же</a:t>
            </a:r>
            <a:r>
              <a:rPr dirty="0" baseline="2777" sz="1500" spc="-22">
                <a:latin typeface="Times New Roman"/>
                <a:cs typeface="Times New Roman"/>
              </a:rPr>
              <a:t>л</a:t>
            </a:r>
            <a:r>
              <a:rPr dirty="0" baseline="2777" sz="1500">
                <a:latin typeface="Times New Roman"/>
                <a:cs typeface="Times New Roman"/>
              </a:rPr>
              <a:t>езо</a:t>
            </a:r>
            <a:r>
              <a:rPr dirty="0" baseline="2777" sz="1500" spc="-22">
                <a:latin typeface="Times New Roman"/>
                <a:cs typeface="Times New Roman"/>
              </a:rPr>
              <a:t>б</a:t>
            </a:r>
            <a:r>
              <a:rPr dirty="0" baseline="2777" sz="1500">
                <a:latin typeface="Times New Roman"/>
                <a:cs typeface="Times New Roman"/>
              </a:rPr>
              <a:t>етонных</a:t>
            </a:r>
            <a:r>
              <a:rPr dirty="0" baseline="2777" sz="1500" spc="22">
                <a:latin typeface="Times New Roman"/>
                <a:cs typeface="Times New Roman"/>
              </a:rPr>
              <a:t> </a:t>
            </a:r>
            <a:r>
              <a:rPr dirty="0" baseline="2777" sz="1500" spc="-7">
                <a:latin typeface="Times New Roman"/>
                <a:cs typeface="Times New Roman"/>
              </a:rPr>
              <a:t>с</a:t>
            </a:r>
            <a:r>
              <a:rPr dirty="0" baseline="2777" sz="1500" spc="-37">
                <a:latin typeface="Times New Roman"/>
                <a:cs typeface="Times New Roman"/>
              </a:rPr>
              <a:t>в</a:t>
            </a:r>
            <a:r>
              <a:rPr dirty="0" baseline="2777" sz="1500" spc="-7">
                <a:latin typeface="Times New Roman"/>
                <a:cs typeface="Times New Roman"/>
              </a:rPr>
              <a:t>ай</a:t>
            </a:r>
            <a:r>
              <a:rPr dirty="0" baseline="2777" sz="1500" spc="-30">
                <a:latin typeface="Times New Roman"/>
                <a:cs typeface="Times New Roman"/>
              </a:rPr>
              <a:t> </a:t>
            </a:r>
            <a:r>
              <a:rPr dirty="0" baseline="2777" sz="1500">
                <a:latin typeface="Times New Roman"/>
                <a:cs typeface="Times New Roman"/>
              </a:rPr>
              <a:t>с </a:t>
            </a:r>
            <a:r>
              <a:rPr dirty="0" baseline="2777" sz="1500" spc="-22">
                <a:latin typeface="Times New Roman"/>
                <a:cs typeface="Times New Roman"/>
              </a:rPr>
              <a:t>обо</a:t>
            </a:r>
            <a:r>
              <a:rPr dirty="0" baseline="2777" sz="1500">
                <a:latin typeface="Times New Roman"/>
                <a:cs typeface="Times New Roman"/>
              </a:rPr>
              <a:t>л</a:t>
            </a:r>
            <a:r>
              <a:rPr dirty="0" baseline="2777" sz="1500" spc="-30">
                <a:latin typeface="Times New Roman"/>
                <a:cs typeface="Times New Roman"/>
              </a:rPr>
              <a:t>о</a:t>
            </a:r>
            <a:r>
              <a:rPr dirty="0" baseline="2777" sz="1500" spc="-22">
                <a:latin typeface="Times New Roman"/>
                <a:cs typeface="Times New Roman"/>
              </a:rPr>
              <a:t>чк</a:t>
            </a:r>
            <a:r>
              <a:rPr dirty="0" baseline="2777" sz="1500" spc="-7">
                <a:latin typeface="Times New Roman"/>
                <a:cs typeface="Times New Roman"/>
              </a:rPr>
              <a:t>ой</a:t>
            </a:r>
            <a:r>
              <a:rPr dirty="0" baseline="2777" sz="1500">
                <a:latin typeface="Times New Roman"/>
                <a:cs typeface="Times New Roman"/>
              </a:rPr>
              <a:t>	</a:t>
            </a:r>
            <a:r>
              <a:rPr dirty="0" sz="1000">
                <a:latin typeface="Times New Roman"/>
                <a:cs typeface="Times New Roman"/>
              </a:rPr>
              <a:t>9  </a:t>
            </a:r>
            <a:r>
              <a:rPr dirty="0" sz="1000" spc="-5">
                <a:latin typeface="Times New Roman"/>
                <a:cs typeface="Times New Roman"/>
              </a:rPr>
              <a:t>противопучинной ОСПТ </a:t>
            </a:r>
            <a:r>
              <a:rPr dirty="0" sz="1000">
                <a:latin typeface="Times New Roman"/>
                <a:cs typeface="Times New Roman"/>
              </a:rPr>
              <a:t>«Reline» </a:t>
            </a:r>
            <a:r>
              <a:rPr dirty="0" sz="1000" spc="-5">
                <a:latin typeface="Times New Roman"/>
                <a:cs typeface="Times New Roman"/>
              </a:rPr>
              <a:t>по </a:t>
            </a:r>
            <a:r>
              <a:rPr dirty="0" sz="1000">
                <a:latin typeface="Times New Roman"/>
                <a:cs typeface="Times New Roman"/>
              </a:rPr>
              <a:t>ТУ</a:t>
            </a:r>
            <a:r>
              <a:rPr dirty="0" sz="1000" spc="2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2247-007-75457705-2014</a:t>
            </a:r>
            <a:endParaRPr sz="1000">
              <a:latin typeface="Times New Roman"/>
              <a:cs typeface="Times New Roman"/>
            </a:endParaRPr>
          </a:p>
          <a:p>
            <a:pPr marL="1745614">
              <a:lnSpc>
                <a:spcPts val="1110"/>
              </a:lnSpc>
            </a:pPr>
            <a:r>
              <a:rPr dirty="0" sz="1000" spc="-5">
                <a:latin typeface="Times New Roman"/>
                <a:cs typeface="Times New Roman"/>
              </a:rPr>
              <a:t>на воздействие </a:t>
            </a:r>
            <a:r>
              <a:rPr dirty="0" sz="1000" spc="-10">
                <a:latin typeface="Times New Roman"/>
                <a:cs typeface="Times New Roman"/>
              </a:rPr>
              <a:t>сил </a:t>
            </a:r>
            <a:r>
              <a:rPr dirty="0" sz="1000" spc="-5">
                <a:latin typeface="Times New Roman"/>
                <a:cs typeface="Times New Roman"/>
              </a:rPr>
              <a:t>морозного</a:t>
            </a:r>
            <a:r>
              <a:rPr dirty="0" sz="1000" spc="2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пучения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00">
              <a:latin typeface="Times New Roman"/>
              <a:cs typeface="Times New Roman"/>
            </a:endParaRPr>
          </a:p>
          <a:p>
            <a:pPr algn="just" marL="26034" marR="6985" indent="448309">
              <a:lnSpc>
                <a:spcPct val="107900"/>
              </a:lnSpc>
            </a:pPr>
            <a:r>
              <a:rPr dirty="0" sz="1200" spc="-5">
                <a:latin typeface="Times New Roman"/>
                <a:cs typeface="Times New Roman"/>
              </a:rPr>
              <a:t>Свая </a:t>
            </a:r>
            <a:r>
              <a:rPr dirty="0" sz="1200" spc="-15">
                <a:latin typeface="Times New Roman"/>
                <a:cs typeface="Times New Roman"/>
              </a:rPr>
              <a:t>ж.б. </a:t>
            </a:r>
            <a:r>
              <a:rPr dirty="0" sz="1200" spc="-5">
                <a:latin typeface="Times New Roman"/>
                <a:cs typeface="Times New Roman"/>
              </a:rPr>
              <a:t>сечением 350x350мм </a:t>
            </a:r>
            <a:r>
              <a:rPr dirty="0" sz="1200">
                <a:latin typeface="Times New Roman"/>
                <a:cs typeface="Times New Roman"/>
              </a:rPr>
              <a:t>длиной </a:t>
            </a:r>
            <a:r>
              <a:rPr dirty="0" sz="1200" spc="-25">
                <a:latin typeface="Times New Roman"/>
                <a:cs typeface="Times New Roman"/>
              </a:rPr>
              <a:t>12м </a:t>
            </a:r>
            <a:r>
              <a:rPr dirty="0" sz="1200" spc="-5">
                <a:latin typeface="Times New Roman"/>
                <a:cs typeface="Times New Roman"/>
              </a:rPr>
              <a:t>в </a:t>
            </a:r>
            <a:r>
              <a:rPr dirty="0" sz="1200" spc="-15">
                <a:latin typeface="Times New Roman"/>
                <a:cs typeface="Times New Roman"/>
              </a:rPr>
              <a:t>грунте, </a:t>
            </a:r>
            <a:r>
              <a:rPr dirty="0" sz="1200" spc="-5">
                <a:latin typeface="Times New Roman"/>
                <a:cs typeface="Times New Roman"/>
              </a:rPr>
              <a:t>погружаемая забивным </a:t>
            </a:r>
            <a:r>
              <a:rPr dirty="0" sz="1200" spc="-15">
                <a:latin typeface="Times New Roman"/>
                <a:cs typeface="Times New Roman"/>
              </a:rPr>
              <a:t>способом.  </a:t>
            </a:r>
            <a:r>
              <a:rPr dirty="0" sz="1200">
                <a:latin typeface="Times New Roman"/>
                <a:cs typeface="Times New Roman"/>
              </a:rPr>
              <a:t>Поверхность спланирована </a:t>
            </a:r>
            <a:r>
              <a:rPr dirty="0" sz="1200" spc="-5">
                <a:latin typeface="Times New Roman"/>
                <a:cs typeface="Times New Roman"/>
              </a:rPr>
              <a:t>насыпью </a:t>
            </a:r>
            <a:r>
              <a:rPr dirty="0" sz="1200">
                <a:latin typeface="Times New Roman"/>
                <a:cs typeface="Times New Roman"/>
              </a:rPr>
              <a:t>толщиной </a:t>
            </a:r>
            <a:r>
              <a:rPr dirty="0" sz="1200" spc="-35">
                <a:latin typeface="Times New Roman"/>
                <a:cs typeface="Times New Roman"/>
              </a:rPr>
              <a:t>1,0м. </a:t>
            </a:r>
            <a:r>
              <a:rPr dirty="0" sz="1200">
                <a:latin typeface="Times New Roman"/>
                <a:cs typeface="Times New Roman"/>
              </a:rPr>
              <a:t>Насыпь подстилается растительным  </a:t>
            </a:r>
            <a:r>
              <a:rPr dirty="0" sz="1200" spc="-15">
                <a:latin typeface="Times New Roman"/>
                <a:cs typeface="Times New Roman"/>
              </a:rPr>
              <a:t>слоем. </a:t>
            </a:r>
            <a:r>
              <a:rPr dirty="0" sz="1200" spc="-10">
                <a:latin typeface="Times New Roman"/>
                <a:cs typeface="Times New Roman"/>
              </a:rPr>
              <a:t>Принято, </a:t>
            </a:r>
            <a:r>
              <a:rPr dirty="0" sz="1200">
                <a:latin typeface="Times New Roman"/>
                <a:cs typeface="Times New Roman"/>
              </a:rPr>
              <a:t>что </a:t>
            </a:r>
            <a:r>
              <a:rPr dirty="0" sz="1200" spc="-5">
                <a:latin typeface="Times New Roman"/>
                <a:cs typeface="Times New Roman"/>
              </a:rPr>
              <a:t>насыпь </a:t>
            </a:r>
            <a:r>
              <a:rPr dirty="0" sz="1200">
                <a:latin typeface="Times New Roman"/>
                <a:cs typeface="Times New Roman"/>
              </a:rPr>
              <a:t>отсыпается </a:t>
            </a:r>
            <a:r>
              <a:rPr dirty="0" sz="1200" spc="-5">
                <a:latin typeface="Times New Roman"/>
                <a:cs typeface="Times New Roman"/>
              </a:rPr>
              <a:t>из </a:t>
            </a:r>
            <a:r>
              <a:rPr dirty="0" sz="1200" spc="-10">
                <a:latin typeface="Times New Roman"/>
                <a:cs typeface="Times New Roman"/>
              </a:rPr>
              <a:t>песков </a:t>
            </a:r>
            <a:r>
              <a:rPr dirty="0" sz="1200">
                <a:latin typeface="Times New Roman"/>
                <a:cs typeface="Times New Roman"/>
              </a:rPr>
              <a:t>мелких </a:t>
            </a:r>
            <a:r>
              <a:rPr dirty="0" sz="1200" spc="-5">
                <a:latin typeface="Times New Roman"/>
                <a:cs typeface="Times New Roman"/>
              </a:rPr>
              <a:t>и пылеватых при степени </a:t>
            </a:r>
            <a:r>
              <a:rPr dirty="0" sz="1200">
                <a:latin typeface="Times New Roman"/>
                <a:cs typeface="Times New Roman"/>
              </a:rPr>
              <a:t>влажности  </a:t>
            </a:r>
            <a:r>
              <a:rPr dirty="0" sz="1200" spc="-20">
                <a:latin typeface="Times New Roman"/>
                <a:cs typeface="Times New Roman"/>
              </a:rPr>
              <a:t>Sr&gt;0,95</a:t>
            </a:r>
            <a:r>
              <a:rPr dirty="0" sz="1200" spc="-8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или</a:t>
            </a:r>
            <a:r>
              <a:rPr dirty="0" sz="1200" spc="-1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из</a:t>
            </a:r>
            <a:r>
              <a:rPr dirty="0" sz="1200" spc="-12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глинистых</a:t>
            </a:r>
            <a:r>
              <a:rPr dirty="0" sz="1200" spc="-13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грунтов</a:t>
            </a:r>
            <a:r>
              <a:rPr dirty="0" sz="1200" spc="-1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при</a:t>
            </a:r>
            <a:r>
              <a:rPr dirty="0" sz="1200" spc="-114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показателе</a:t>
            </a:r>
            <a:r>
              <a:rPr dirty="0" sz="1200" spc="-1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текучести</a:t>
            </a:r>
            <a:r>
              <a:rPr dirty="0" sz="1200" spc="-110">
                <a:latin typeface="Times New Roman"/>
                <a:cs typeface="Times New Roman"/>
              </a:rPr>
              <a:t> </a:t>
            </a:r>
            <a:r>
              <a:rPr dirty="0" sz="1200" spc="-40">
                <a:latin typeface="Times New Roman"/>
                <a:cs typeface="Times New Roman"/>
              </a:rPr>
              <a:t>IL&gt;0,5.</a:t>
            </a:r>
            <a:endParaRPr sz="1200">
              <a:latin typeface="Times New Roman"/>
              <a:cs typeface="Times New Roman"/>
            </a:endParaRPr>
          </a:p>
          <a:p>
            <a:pPr marL="470534">
              <a:lnSpc>
                <a:spcPct val="100000"/>
              </a:lnSpc>
              <a:spcBef>
                <a:spcPts val="380"/>
              </a:spcBef>
              <a:tabLst>
                <a:tab pos="3174365" algn="l"/>
              </a:tabLst>
            </a:pPr>
            <a:r>
              <a:rPr dirty="0" sz="1200" spc="-10">
                <a:latin typeface="Times New Roman"/>
                <a:cs typeface="Times New Roman"/>
              </a:rPr>
              <a:t>Глубина</a:t>
            </a:r>
            <a:r>
              <a:rPr dirty="0" sz="1200" spc="-14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сезонного</a:t>
            </a:r>
            <a:r>
              <a:rPr dirty="0" sz="1200" spc="-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промерзания</a:t>
            </a:r>
            <a:r>
              <a:rPr dirty="0" sz="1200" spc="-1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грунта	=</a:t>
            </a:r>
            <a:r>
              <a:rPr dirty="0" sz="1200" spc="-1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3</a:t>
            </a:r>
            <a:r>
              <a:rPr dirty="0" sz="1200" spc="-185">
                <a:latin typeface="Times New Roman"/>
                <a:cs typeface="Times New Roman"/>
              </a:rPr>
              <a:t> </a:t>
            </a:r>
            <a:r>
              <a:rPr dirty="0" sz="1200" spc="-30">
                <a:latin typeface="Times New Roman"/>
                <a:cs typeface="Times New Roman"/>
              </a:rPr>
              <a:t>,5м.</a:t>
            </a:r>
            <a:endParaRPr sz="1200">
              <a:latin typeface="Times New Roman"/>
              <a:cs typeface="Times New Roman"/>
            </a:endParaRPr>
          </a:p>
          <a:p>
            <a:pPr marL="471805">
              <a:lnSpc>
                <a:spcPct val="100000"/>
              </a:lnSpc>
              <a:spcBef>
                <a:spcPts val="340"/>
              </a:spcBef>
            </a:pPr>
            <a:r>
              <a:rPr dirty="0" sz="1200" spc="-15">
                <a:latin typeface="Times New Roman"/>
                <a:cs typeface="Times New Roman"/>
              </a:rPr>
              <a:t>Грунты </a:t>
            </a:r>
            <a:r>
              <a:rPr dirty="0" sz="1200" spc="-5">
                <a:latin typeface="Times New Roman"/>
                <a:cs typeface="Times New Roman"/>
              </a:rPr>
              <a:t>сезонного промерзания-оттаивания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сильнопучинистые.</a:t>
            </a:r>
            <a:endParaRPr sz="1200">
              <a:latin typeface="Times New Roman"/>
              <a:cs typeface="Times New Roman"/>
            </a:endParaRPr>
          </a:p>
          <a:p>
            <a:pPr algn="just" marR="6350" indent="471170">
              <a:lnSpc>
                <a:spcPct val="124300"/>
              </a:lnSpc>
              <a:spcBef>
                <a:spcPts val="30"/>
              </a:spcBef>
            </a:pPr>
            <a:r>
              <a:rPr dirty="0" sz="1200" spc="-5">
                <a:latin typeface="Times New Roman"/>
                <a:cs typeface="Times New Roman"/>
              </a:rPr>
              <a:t>Инженерно-геологические </a:t>
            </a:r>
            <a:r>
              <a:rPr dirty="0" sz="1200">
                <a:latin typeface="Times New Roman"/>
                <a:cs typeface="Times New Roman"/>
              </a:rPr>
              <a:t>условия </a:t>
            </a:r>
            <a:r>
              <a:rPr dirty="0" sz="1200" spc="-10">
                <a:latin typeface="Times New Roman"/>
                <a:cs typeface="Times New Roman"/>
              </a:rPr>
              <a:t>ниже </a:t>
            </a:r>
            <a:r>
              <a:rPr dirty="0" sz="1200" spc="-5">
                <a:latin typeface="Times New Roman"/>
                <a:cs typeface="Times New Roman"/>
              </a:rPr>
              <a:t>сезонно-мерзлого </a:t>
            </a:r>
            <a:r>
              <a:rPr dirty="0" sz="1200" spc="-10">
                <a:latin typeface="Times New Roman"/>
                <a:cs typeface="Times New Roman"/>
              </a:rPr>
              <a:t>слоя </a:t>
            </a:r>
            <a:r>
              <a:rPr dirty="0" sz="1200" spc="-20">
                <a:latin typeface="Times New Roman"/>
                <a:cs typeface="Times New Roman"/>
              </a:rPr>
              <a:t>СМС </a:t>
            </a:r>
            <a:r>
              <a:rPr dirty="0" sz="1200" spc="-5">
                <a:latin typeface="Times New Roman"/>
                <a:cs typeface="Times New Roman"/>
              </a:rPr>
              <a:t>характеризуются  </a:t>
            </a:r>
            <a:r>
              <a:rPr dirty="0" sz="1200">
                <a:latin typeface="Times New Roman"/>
                <a:cs typeface="Times New Roman"/>
              </a:rPr>
              <a:t>распространением</a:t>
            </a:r>
            <a:r>
              <a:rPr dirty="0" sz="1200" spc="-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до</a:t>
            </a:r>
            <a:r>
              <a:rPr dirty="0" sz="1200" spc="-70">
                <a:latin typeface="Times New Roman"/>
                <a:cs typeface="Times New Roman"/>
              </a:rPr>
              <a:t> </a:t>
            </a:r>
            <a:r>
              <a:rPr dirty="0" sz="1200" spc="-15">
                <a:latin typeface="Times New Roman"/>
                <a:cs typeface="Times New Roman"/>
              </a:rPr>
              <a:t>глубины</a:t>
            </a:r>
            <a:r>
              <a:rPr dirty="0" sz="1200" spc="-13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разведочной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скважины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17,0</a:t>
            </a:r>
            <a:r>
              <a:rPr dirty="0" sz="1200" spc="-10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м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от</a:t>
            </a:r>
            <a:r>
              <a:rPr dirty="0" sz="1200" spc="-9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природной</a:t>
            </a:r>
            <a:r>
              <a:rPr dirty="0" sz="1200" spc="-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поверхности</a:t>
            </a:r>
            <a:r>
              <a:rPr dirty="0" sz="1200" spc="-105">
                <a:latin typeface="Times New Roman"/>
                <a:cs typeface="Times New Roman"/>
              </a:rPr>
              <a:t> </a:t>
            </a:r>
            <a:r>
              <a:rPr dirty="0" sz="1200" spc="5">
                <a:latin typeface="Times New Roman"/>
                <a:cs typeface="Times New Roman"/>
              </a:rPr>
              <a:t>рельефа  </a:t>
            </a:r>
            <a:r>
              <a:rPr dirty="0" sz="1200" spc="-20">
                <a:latin typeface="Times New Roman"/>
                <a:cs typeface="Times New Roman"/>
              </a:rPr>
              <a:t>суглинком</a:t>
            </a:r>
            <a:r>
              <a:rPr dirty="0" sz="1200" spc="-14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мягкопластичным.</a:t>
            </a:r>
            <a:r>
              <a:rPr dirty="0" sz="1200" spc="-75">
                <a:latin typeface="Times New Roman"/>
                <a:cs typeface="Times New Roman"/>
              </a:rPr>
              <a:t> </a:t>
            </a:r>
            <a:r>
              <a:rPr dirty="0" sz="1200" spc="-15">
                <a:latin typeface="Times New Roman"/>
                <a:cs typeface="Times New Roman"/>
              </a:rPr>
              <a:t>Грунты</a:t>
            </a:r>
            <a:r>
              <a:rPr dirty="0" sz="1200" spc="-13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находятся</a:t>
            </a:r>
            <a:r>
              <a:rPr dirty="0" sz="1200" spc="-1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в</a:t>
            </a:r>
            <a:r>
              <a:rPr dirty="0" sz="1200" spc="-1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талом</a:t>
            </a:r>
            <a:r>
              <a:rPr dirty="0" sz="1200" spc="-10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состоянии.</a:t>
            </a:r>
            <a:endParaRPr sz="1200">
              <a:latin typeface="Times New Roman"/>
              <a:cs typeface="Times New Roman"/>
            </a:endParaRPr>
          </a:p>
          <a:p>
            <a:pPr marL="11430" marR="45085" indent="445770">
              <a:lnSpc>
                <a:spcPct val="129900"/>
              </a:lnSpc>
            </a:pPr>
            <a:r>
              <a:rPr dirty="0" sz="1200" spc="-15">
                <a:latin typeface="Times New Roman"/>
                <a:cs typeface="Times New Roman"/>
              </a:rPr>
              <a:t>Устойчивость </a:t>
            </a:r>
            <a:r>
              <a:rPr dirty="0" sz="1200" spc="-5">
                <a:latin typeface="Times New Roman"/>
                <a:cs typeface="Times New Roman"/>
              </a:rPr>
              <a:t>свайных </a:t>
            </a:r>
            <a:r>
              <a:rPr dirty="0" sz="1200" spc="-10">
                <a:latin typeface="Times New Roman"/>
                <a:cs typeface="Times New Roman"/>
              </a:rPr>
              <a:t>фундаментов </a:t>
            </a:r>
            <a:r>
              <a:rPr dirty="0" sz="1200">
                <a:latin typeface="Times New Roman"/>
                <a:cs typeface="Times New Roman"/>
              </a:rPr>
              <a:t>на </a:t>
            </a:r>
            <a:r>
              <a:rPr dirty="0" sz="1200" spc="-5">
                <a:latin typeface="Times New Roman"/>
                <a:cs typeface="Times New Roman"/>
              </a:rPr>
              <a:t>действие касательных </a:t>
            </a:r>
            <a:r>
              <a:rPr dirty="0" sz="1200" spc="-10">
                <a:latin typeface="Times New Roman"/>
                <a:cs typeface="Times New Roman"/>
              </a:rPr>
              <a:t>сил </a:t>
            </a:r>
            <a:r>
              <a:rPr dirty="0" sz="1200" spc="-5">
                <a:latin typeface="Times New Roman"/>
                <a:cs typeface="Times New Roman"/>
              </a:rPr>
              <a:t>морозного пучения  грунтов</a:t>
            </a:r>
            <a:r>
              <a:rPr dirty="0" sz="1200" spc="-1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надлежит</a:t>
            </a:r>
            <a:r>
              <a:rPr dirty="0" sz="1200" spc="-12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проверять</a:t>
            </a:r>
            <a:r>
              <a:rPr dirty="0" sz="1200" spc="-12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по</a:t>
            </a:r>
            <a:r>
              <a:rPr dirty="0" sz="1200" spc="-13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условию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00">
              <a:latin typeface="Times New Roman"/>
              <a:cs typeface="Times New Roman"/>
            </a:endParaRPr>
          </a:p>
          <a:p>
            <a:pPr marL="457200">
              <a:lnSpc>
                <a:spcPct val="100000"/>
              </a:lnSpc>
            </a:pPr>
            <a:r>
              <a:rPr dirty="0" sz="1200" spc="-20">
                <a:latin typeface="Times New Roman"/>
                <a:cs typeface="Times New Roman"/>
              </a:rPr>
              <a:t>где</a:t>
            </a:r>
            <a:r>
              <a:rPr dirty="0" sz="1200" spc="-130">
                <a:latin typeface="Times New Roman"/>
                <a:cs typeface="Times New Roman"/>
              </a:rPr>
              <a:t> </a:t>
            </a:r>
            <a:r>
              <a:rPr dirty="0" sz="1200" spc="-215" b="1" i="1">
                <a:latin typeface="Times New Roman"/>
                <a:cs typeface="Times New Roman"/>
              </a:rPr>
              <a:t>тт</a:t>
            </a:r>
            <a:r>
              <a:rPr dirty="0" sz="1200" spc="-215">
                <a:latin typeface="Times New Roman"/>
                <a:cs typeface="Times New Roman"/>
              </a:rPr>
              <a:t>-</a:t>
            </a:r>
            <a:r>
              <a:rPr dirty="0" sz="1200" spc="-1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расчетная</a:t>
            </a:r>
            <a:r>
              <a:rPr dirty="0" sz="1200" spc="-13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удельная</a:t>
            </a:r>
            <a:r>
              <a:rPr dirty="0" sz="1200" spc="-12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касательная</a:t>
            </a:r>
            <a:r>
              <a:rPr dirty="0" sz="1200" spc="-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сила</a:t>
            </a:r>
            <a:r>
              <a:rPr dirty="0" sz="1200" spc="-14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пучения,</a:t>
            </a:r>
            <a:r>
              <a:rPr dirty="0" sz="1200" spc="-9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принимаемая</a:t>
            </a:r>
            <a:r>
              <a:rPr dirty="0" sz="1200" spc="-12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по</a:t>
            </a:r>
            <a:r>
              <a:rPr dirty="0" sz="1200" spc="-14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таблице</a:t>
            </a:r>
            <a:r>
              <a:rPr dirty="0" sz="1200" spc="-135">
                <a:latin typeface="Times New Roman"/>
                <a:cs typeface="Times New Roman"/>
              </a:rPr>
              <a:t> </a:t>
            </a:r>
            <a:r>
              <a:rPr dirty="0" sz="1200" spc="-15">
                <a:latin typeface="Times New Roman"/>
                <a:cs typeface="Times New Roman"/>
              </a:rPr>
              <a:t>Ж.</a:t>
            </a:r>
            <a:r>
              <a:rPr dirty="0" sz="1200" spc="-145">
                <a:latin typeface="Times New Roman"/>
                <a:cs typeface="Times New Roman"/>
              </a:rPr>
              <a:t> </a:t>
            </a:r>
            <a:r>
              <a:rPr dirty="0" sz="1200" spc="-75">
                <a:latin typeface="Times New Roman"/>
                <a:cs typeface="Times New Roman"/>
              </a:rPr>
              <a:t>1:</a:t>
            </a:r>
            <a:endParaRPr sz="1200">
              <a:latin typeface="Times New Roman"/>
              <a:cs typeface="Times New Roman"/>
            </a:endParaRPr>
          </a:p>
          <a:p>
            <a:pPr marL="15240" marR="215265" indent="447040">
              <a:lnSpc>
                <a:spcPct val="129900"/>
              </a:lnSpc>
            </a:pPr>
            <a:r>
              <a:rPr dirty="0" sz="1200">
                <a:latin typeface="Times New Roman"/>
                <a:cs typeface="Times New Roman"/>
              </a:rPr>
              <a:t>- для </a:t>
            </a:r>
            <a:r>
              <a:rPr dirty="0" sz="1200" spc="-10">
                <a:latin typeface="Times New Roman"/>
                <a:cs typeface="Times New Roman"/>
              </a:rPr>
              <a:t>глинистых грунтов </a:t>
            </a:r>
            <a:r>
              <a:rPr dirty="0" sz="1200">
                <a:latin typeface="Times New Roman"/>
                <a:cs typeface="Times New Roman"/>
              </a:rPr>
              <a:t>с </a:t>
            </a:r>
            <a:r>
              <a:rPr dirty="0" sz="1200" spc="-70">
                <a:latin typeface="Times New Roman"/>
                <a:cs typeface="Times New Roman"/>
              </a:rPr>
              <a:t>IL&gt;0,5 </a:t>
            </a:r>
            <a:r>
              <a:rPr dirty="0" sz="1200" spc="-5">
                <a:latin typeface="Times New Roman"/>
                <a:cs typeface="Times New Roman"/>
              </a:rPr>
              <a:t>при </a:t>
            </a:r>
            <a:r>
              <a:rPr dirty="0" sz="1200" spc="-15">
                <a:latin typeface="Times New Roman"/>
                <a:cs typeface="Times New Roman"/>
              </a:rPr>
              <a:t>глубине </a:t>
            </a:r>
            <a:r>
              <a:rPr dirty="0" sz="1200" spc="-10">
                <a:latin typeface="Times New Roman"/>
                <a:cs typeface="Times New Roman"/>
              </a:rPr>
              <a:t>сезонного </a:t>
            </a:r>
            <a:r>
              <a:rPr dirty="0" sz="1200" spc="-5">
                <a:latin typeface="Times New Roman"/>
                <a:cs typeface="Times New Roman"/>
              </a:rPr>
              <a:t>прмерзания-оттаивания </a:t>
            </a:r>
            <a:r>
              <a:rPr dirty="0" sz="1200" spc="-10">
                <a:latin typeface="Times New Roman"/>
                <a:cs typeface="Times New Roman"/>
              </a:rPr>
              <a:t>3,5м  </a:t>
            </a:r>
            <a:r>
              <a:rPr dirty="0" sz="1200">
                <a:latin typeface="Times New Roman"/>
                <a:cs typeface="Times New Roman"/>
              </a:rPr>
              <a:t>составляет</a:t>
            </a:r>
            <a:r>
              <a:rPr dirty="0" sz="1200" spc="-110">
                <a:latin typeface="Times New Roman"/>
                <a:cs typeface="Times New Roman"/>
              </a:rPr>
              <a:t> </a:t>
            </a:r>
            <a:r>
              <a:rPr dirty="0" sz="1200" spc="-15">
                <a:latin typeface="Times New Roman"/>
                <a:cs typeface="Times New Roman"/>
              </a:rPr>
              <a:t>70кПа;</a:t>
            </a:r>
            <a:endParaRPr sz="1200">
              <a:latin typeface="Times New Roman"/>
              <a:cs typeface="Times New Roman"/>
            </a:endParaRPr>
          </a:p>
          <a:p>
            <a:pPr marL="15240" marR="45085" indent="441959">
              <a:lnSpc>
                <a:spcPts val="1870"/>
              </a:lnSpc>
              <a:spcBef>
                <a:spcPts val="110"/>
              </a:spcBef>
            </a:pPr>
            <a:r>
              <a:rPr dirty="0" sz="1200">
                <a:latin typeface="Times New Roman"/>
                <a:cs typeface="Times New Roman"/>
              </a:rPr>
              <a:t>Ай - </a:t>
            </a:r>
            <a:r>
              <a:rPr dirty="0" sz="1200" spc="-5">
                <a:latin typeface="Times New Roman"/>
                <a:cs typeface="Times New Roman"/>
              </a:rPr>
              <a:t>площадь </a:t>
            </a:r>
            <a:r>
              <a:rPr dirty="0" sz="1200" spc="-15">
                <a:latin typeface="Times New Roman"/>
                <a:cs typeface="Times New Roman"/>
              </a:rPr>
              <a:t>боковой </a:t>
            </a:r>
            <a:r>
              <a:rPr dirty="0" sz="1200">
                <a:latin typeface="Times New Roman"/>
                <a:cs typeface="Times New Roman"/>
              </a:rPr>
              <a:t>поверхности </a:t>
            </a:r>
            <a:r>
              <a:rPr dirty="0" sz="1200" spc="-5">
                <a:latin typeface="Times New Roman"/>
                <a:cs typeface="Times New Roman"/>
              </a:rPr>
              <a:t>смерзания </a:t>
            </a:r>
            <a:r>
              <a:rPr dirty="0" sz="1200" spc="-10">
                <a:latin typeface="Times New Roman"/>
                <a:cs typeface="Times New Roman"/>
              </a:rPr>
              <a:t>сваи </a:t>
            </a:r>
            <a:r>
              <a:rPr dirty="0" sz="1200" spc="-5">
                <a:latin typeface="Times New Roman"/>
                <a:cs typeface="Times New Roman"/>
              </a:rPr>
              <a:t>в </a:t>
            </a:r>
            <a:r>
              <a:rPr dirty="0" sz="1200">
                <a:latin typeface="Times New Roman"/>
                <a:cs typeface="Times New Roman"/>
              </a:rPr>
              <a:t>пределах расчетной </a:t>
            </a:r>
            <a:r>
              <a:rPr dirty="0" sz="1200" spc="-15">
                <a:latin typeface="Times New Roman"/>
                <a:cs typeface="Times New Roman"/>
              </a:rPr>
              <a:t>глубины  </a:t>
            </a:r>
            <a:r>
              <a:rPr dirty="0" sz="1200" spc="-5">
                <a:latin typeface="Times New Roman"/>
                <a:cs typeface="Times New Roman"/>
              </a:rPr>
              <a:t>сезонного промерзания-оттаивания</a:t>
            </a:r>
            <a:r>
              <a:rPr dirty="0" sz="1200" spc="-225">
                <a:latin typeface="Times New Roman"/>
                <a:cs typeface="Times New Roman"/>
              </a:rPr>
              <a:t> </a:t>
            </a:r>
            <a:r>
              <a:rPr dirty="0" sz="1200" spc="-15">
                <a:latin typeface="Times New Roman"/>
                <a:cs typeface="Times New Roman"/>
              </a:rPr>
              <a:t>грунта,</a:t>
            </a:r>
            <a:endParaRPr sz="1200">
              <a:latin typeface="Times New Roman"/>
              <a:cs typeface="Times New Roman"/>
            </a:endParaRPr>
          </a:p>
          <a:p>
            <a:pPr marL="457200">
              <a:lnSpc>
                <a:spcPct val="100000"/>
              </a:lnSpc>
              <a:spcBef>
                <a:spcPts val="300"/>
              </a:spcBef>
            </a:pPr>
            <a:r>
              <a:rPr dirty="0" sz="1200" spc="5">
                <a:latin typeface="Times New Roman"/>
                <a:cs typeface="Times New Roman"/>
              </a:rPr>
              <a:t>Ай=0,35м*4*(1,0м+0,2м+2,3м) </a:t>
            </a:r>
            <a:r>
              <a:rPr dirty="0" sz="1200">
                <a:latin typeface="Times New Roman"/>
                <a:cs typeface="Times New Roman"/>
              </a:rPr>
              <a:t>=</a:t>
            </a:r>
            <a:r>
              <a:rPr dirty="0" sz="1200" spc="-114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1,4м*3,5м=4,9м2;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2014220">
              <a:lnSpc>
                <a:spcPct val="100000"/>
              </a:lnSpc>
              <a:spcBef>
                <a:spcPts val="815"/>
              </a:spcBef>
            </a:pPr>
            <a:r>
              <a:rPr dirty="0" sz="1200" spc="-100" b="1" i="1">
                <a:latin typeface="Times New Roman"/>
                <a:cs typeface="Times New Roman"/>
              </a:rPr>
              <a:t>*A/h</a:t>
            </a:r>
            <a:r>
              <a:rPr dirty="0" sz="1200" spc="-100">
                <a:latin typeface="Times New Roman"/>
                <a:cs typeface="Times New Roman"/>
              </a:rPr>
              <a:t>=</a:t>
            </a:r>
            <a:r>
              <a:rPr dirty="0" sz="1200" spc="-165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70кПа*4,9м2=343,0кН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00">
              <a:latin typeface="Times New Roman"/>
              <a:cs typeface="Times New Roman"/>
            </a:endParaRPr>
          </a:p>
          <a:p>
            <a:pPr marL="10795" marR="46355" indent="448309">
              <a:lnSpc>
                <a:spcPct val="129900"/>
              </a:lnSpc>
              <a:spcBef>
                <a:spcPts val="5"/>
              </a:spcBef>
            </a:pPr>
            <a:r>
              <a:rPr dirty="0" sz="1200" spc="-5">
                <a:latin typeface="Times New Roman"/>
                <a:cs typeface="Times New Roman"/>
              </a:rPr>
              <a:t>F </a:t>
            </a:r>
            <a:r>
              <a:rPr dirty="0" sz="1200">
                <a:latin typeface="Times New Roman"/>
                <a:cs typeface="Times New Roman"/>
              </a:rPr>
              <a:t>- </a:t>
            </a:r>
            <a:r>
              <a:rPr dirty="0" sz="1200" spc="-5">
                <a:latin typeface="Times New Roman"/>
                <a:cs typeface="Times New Roman"/>
              </a:rPr>
              <a:t>расчетная нагрузка на </a:t>
            </a:r>
            <a:r>
              <a:rPr dirty="0" sz="1200" spc="-20">
                <a:latin typeface="Times New Roman"/>
                <a:cs typeface="Times New Roman"/>
              </a:rPr>
              <a:t>сваю. </a:t>
            </a:r>
            <a:r>
              <a:rPr dirty="0" sz="1200" spc="-5">
                <a:latin typeface="Times New Roman"/>
                <a:cs typeface="Times New Roman"/>
              </a:rPr>
              <a:t>Принимаем </a:t>
            </a:r>
            <a:r>
              <a:rPr dirty="0" sz="1200">
                <a:latin typeface="Times New Roman"/>
                <a:cs typeface="Times New Roman"/>
              </a:rPr>
              <a:t>для </a:t>
            </a:r>
            <a:r>
              <a:rPr dirty="0" sz="1200" spc="-5">
                <a:latin typeface="Times New Roman"/>
                <a:cs typeface="Times New Roman"/>
              </a:rPr>
              <a:t>строительного </a:t>
            </a:r>
            <a:r>
              <a:rPr dirty="0" sz="1200" spc="-10">
                <a:latin typeface="Times New Roman"/>
                <a:cs typeface="Times New Roman"/>
              </a:rPr>
              <a:t>случая, </a:t>
            </a:r>
            <a:r>
              <a:rPr dirty="0" sz="1200" spc="-25">
                <a:latin typeface="Times New Roman"/>
                <a:cs typeface="Times New Roman"/>
              </a:rPr>
              <a:t>когда </a:t>
            </a:r>
            <a:r>
              <a:rPr dirty="0" sz="1200" spc="-5">
                <a:latin typeface="Times New Roman"/>
                <a:cs typeface="Times New Roman"/>
              </a:rPr>
              <a:t>на сваю </a:t>
            </a:r>
            <a:r>
              <a:rPr dirty="0" sz="1200" spc="-15">
                <a:latin typeface="Times New Roman"/>
                <a:cs typeface="Times New Roman"/>
              </a:rPr>
              <a:t>не  </a:t>
            </a:r>
            <a:r>
              <a:rPr dirty="0" sz="1200" spc="-5">
                <a:latin typeface="Times New Roman"/>
                <a:cs typeface="Times New Roman"/>
              </a:rPr>
              <a:t>действуют</a:t>
            </a:r>
            <a:r>
              <a:rPr dirty="0" sz="1200" spc="-14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нагрузки,</a:t>
            </a:r>
            <a:r>
              <a:rPr dirty="0" sz="1200" spc="-9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F</a:t>
            </a:r>
            <a:r>
              <a:rPr dirty="0" sz="1200" spc="-10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=</a:t>
            </a:r>
            <a:r>
              <a:rPr dirty="0" sz="1200" spc="-120">
                <a:latin typeface="Times New Roman"/>
                <a:cs typeface="Times New Roman"/>
              </a:rPr>
              <a:t> </a:t>
            </a:r>
            <a:r>
              <a:rPr dirty="0" sz="1200" spc="-80">
                <a:latin typeface="Times New Roman"/>
                <a:cs typeface="Times New Roman"/>
              </a:rPr>
              <a:t>ОкН;</a:t>
            </a:r>
            <a:endParaRPr sz="1200">
              <a:latin typeface="Times New Roman"/>
              <a:cs typeface="Times New Roman"/>
            </a:endParaRPr>
          </a:p>
          <a:p>
            <a:pPr algn="just" marL="14604" marR="45720" indent="444500">
              <a:lnSpc>
                <a:spcPct val="129900"/>
              </a:lnSpc>
              <a:spcBef>
                <a:spcPts val="5"/>
              </a:spcBef>
            </a:pPr>
            <a:r>
              <a:rPr dirty="0" sz="1200" spc="-55">
                <a:latin typeface="Times New Roman"/>
                <a:cs typeface="Times New Roman"/>
              </a:rPr>
              <a:t>Frf-</a:t>
            </a:r>
            <a:r>
              <a:rPr dirty="0" sz="1200" spc="-1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расчетное</a:t>
            </a:r>
            <a:r>
              <a:rPr dirty="0" sz="1200" spc="-9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значение</a:t>
            </a:r>
            <a:r>
              <a:rPr dirty="0" sz="1200" spc="-9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силы,</a:t>
            </a:r>
            <a:r>
              <a:rPr dirty="0" sz="1200" spc="-11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удерживающей</a:t>
            </a:r>
            <a:r>
              <a:rPr dirty="0" sz="1200" spc="-10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сваю</a:t>
            </a:r>
            <a:r>
              <a:rPr dirty="0" sz="1200" spc="-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от</a:t>
            </a:r>
            <a:r>
              <a:rPr dirty="0" sz="1200" spc="-15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выпучивания</a:t>
            </a:r>
            <a:r>
              <a:rPr dirty="0" sz="1200" spc="-10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вследствие</a:t>
            </a:r>
            <a:r>
              <a:rPr dirty="0" sz="1200" spc="-1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трения</a:t>
            </a:r>
            <a:r>
              <a:rPr dirty="0" sz="1200" spc="-75">
                <a:latin typeface="Times New Roman"/>
                <a:cs typeface="Times New Roman"/>
              </a:rPr>
              <a:t> </a:t>
            </a:r>
            <a:r>
              <a:rPr dirty="0" sz="1200" spc="-30">
                <a:latin typeface="Times New Roman"/>
                <a:cs typeface="Times New Roman"/>
              </a:rPr>
              <a:t>его  </a:t>
            </a:r>
            <a:r>
              <a:rPr dirty="0" sz="1200" spc="5">
                <a:latin typeface="Times New Roman"/>
                <a:cs typeface="Times New Roman"/>
              </a:rPr>
              <a:t>боковой </a:t>
            </a:r>
            <a:r>
              <a:rPr dirty="0" sz="1200" spc="20">
                <a:latin typeface="Times New Roman"/>
                <a:cs typeface="Times New Roman"/>
              </a:rPr>
              <a:t>поверхности </a:t>
            </a:r>
            <a:r>
              <a:rPr dirty="0" sz="1200">
                <a:latin typeface="Times New Roman"/>
                <a:cs typeface="Times New Roman"/>
              </a:rPr>
              <a:t>о </a:t>
            </a:r>
            <a:r>
              <a:rPr dirty="0" sz="1200" spc="20">
                <a:latin typeface="Times New Roman"/>
                <a:cs typeface="Times New Roman"/>
              </a:rPr>
              <a:t>талый </a:t>
            </a:r>
            <a:r>
              <a:rPr dirty="0" sz="1200" spc="-5">
                <a:latin typeface="Times New Roman"/>
                <a:cs typeface="Times New Roman"/>
              </a:rPr>
              <a:t>грунт, </a:t>
            </a:r>
            <a:r>
              <a:rPr dirty="0" sz="1200" spc="15">
                <a:latin typeface="Times New Roman"/>
                <a:cs typeface="Times New Roman"/>
              </a:rPr>
              <a:t>лежащий </a:t>
            </a:r>
            <a:r>
              <a:rPr dirty="0" sz="1200" spc="5">
                <a:latin typeface="Times New Roman"/>
                <a:cs typeface="Times New Roman"/>
              </a:rPr>
              <a:t>ниже </a:t>
            </a:r>
            <a:r>
              <a:rPr dirty="0" sz="1200" spc="15">
                <a:latin typeface="Times New Roman"/>
                <a:cs typeface="Times New Roman"/>
              </a:rPr>
              <a:t>расчетной </a:t>
            </a:r>
            <a:r>
              <a:rPr dirty="0" sz="1200" spc="5">
                <a:latin typeface="Times New Roman"/>
                <a:cs typeface="Times New Roman"/>
              </a:rPr>
              <a:t>глубины </a:t>
            </a:r>
            <a:r>
              <a:rPr dirty="0" sz="1200" spc="10">
                <a:latin typeface="Times New Roman"/>
                <a:cs typeface="Times New Roman"/>
              </a:rPr>
              <a:t>промерзания,  </a:t>
            </a:r>
            <a:r>
              <a:rPr dirty="0" sz="1200" spc="-5">
                <a:latin typeface="Times New Roman"/>
                <a:cs typeface="Times New Roman"/>
              </a:rPr>
              <a:t>принимаемое</a:t>
            </a:r>
            <a:r>
              <a:rPr dirty="0" sz="1200" spc="-12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по</a:t>
            </a:r>
            <a:r>
              <a:rPr dirty="0" sz="1200" spc="-1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указаниям</a:t>
            </a:r>
            <a:r>
              <a:rPr dirty="0" sz="1200" spc="-130">
                <a:latin typeface="Times New Roman"/>
                <a:cs typeface="Times New Roman"/>
              </a:rPr>
              <a:t> </a:t>
            </a:r>
            <a:r>
              <a:rPr dirty="0" sz="1200" spc="-15">
                <a:latin typeface="Times New Roman"/>
                <a:cs typeface="Times New Roman"/>
              </a:rPr>
              <a:t>Ж.4;</a:t>
            </a:r>
            <a:endParaRPr sz="1200">
              <a:latin typeface="Times New Roman"/>
              <a:cs typeface="Times New Roman"/>
            </a:endParaRPr>
          </a:p>
          <a:p>
            <a:pPr marL="465455" marR="1853564" indent="-6350">
              <a:lnSpc>
                <a:spcPct val="128499"/>
              </a:lnSpc>
              <a:spcBef>
                <a:spcPts val="20"/>
              </a:spcBef>
            </a:pPr>
            <a:r>
              <a:rPr dirty="0" sz="1200">
                <a:latin typeface="Times New Roman"/>
                <a:cs typeface="Times New Roman"/>
              </a:rPr>
              <a:t>у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 spc="-30">
                <a:latin typeface="Times New Roman"/>
                <a:cs typeface="Times New Roman"/>
              </a:rPr>
              <a:t>с-</a:t>
            </a:r>
            <a:r>
              <a:rPr dirty="0" sz="1200" spc="-14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коэффициент</a:t>
            </a:r>
            <a:r>
              <a:rPr dirty="0" sz="1200" spc="-1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условий</a:t>
            </a:r>
            <a:r>
              <a:rPr dirty="0" sz="1200" spc="-14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работы,</a:t>
            </a:r>
            <a:r>
              <a:rPr dirty="0" sz="1200" spc="-8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принимаемый</a:t>
            </a:r>
            <a:r>
              <a:rPr dirty="0" sz="1200" spc="-1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равным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 spc="-40">
                <a:latin typeface="Times New Roman"/>
                <a:cs typeface="Times New Roman"/>
              </a:rPr>
              <a:t>1,0;  </a:t>
            </a:r>
            <a:r>
              <a:rPr dirty="0" sz="1200">
                <a:latin typeface="Times New Roman"/>
                <a:cs typeface="Times New Roman"/>
              </a:rPr>
              <a:t>у</a:t>
            </a:r>
            <a:r>
              <a:rPr dirty="0" sz="1200" spc="-40">
                <a:latin typeface="Times New Roman"/>
                <a:cs typeface="Times New Roman"/>
              </a:rPr>
              <a:t> k-</a:t>
            </a:r>
            <a:r>
              <a:rPr dirty="0" sz="1200" spc="-15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коэффициент</a:t>
            </a:r>
            <a:r>
              <a:rPr dirty="0" sz="1200" spc="-1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надежности,</a:t>
            </a:r>
            <a:r>
              <a:rPr dirty="0" sz="1200" spc="-8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принимаемый</a:t>
            </a:r>
            <a:r>
              <a:rPr dirty="0" sz="1200" spc="-1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равным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45">
                <a:latin typeface="Times New Roman"/>
                <a:cs typeface="Times New Roman"/>
              </a:rPr>
              <a:t>1,1.</a:t>
            </a:r>
            <a:endParaRPr sz="1200">
              <a:latin typeface="Times New Roman"/>
              <a:cs typeface="Times New Roman"/>
            </a:endParaRPr>
          </a:p>
          <a:p>
            <a:pPr algn="ctr" marR="390525">
              <a:lnSpc>
                <a:spcPct val="100000"/>
              </a:lnSpc>
              <a:spcBef>
                <a:spcPts val="980"/>
              </a:spcBef>
            </a:pPr>
            <a:r>
              <a:rPr dirty="0" sz="800" i="1">
                <a:latin typeface="Arial"/>
                <a:cs typeface="Arial"/>
              </a:rPr>
              <a:t>п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950">
              <a:latin typeface="Times New Roman"/>
              <a:cs typeface="Times New Roman"/>
            </a:endParaRPr>
          </a:p>
          <a:p>
            <a:pPr algn="ctr" marR="391795">
              <a:lnSpc>
                <a:spcPct val="100000"/>
              </a:lnSpc>
            </a:pPr>
            <a:r>
              <a:rPr dirty="0" sz="900" spc="-20">
                <a:latin typeface="Times New Roman"/>
                <a:cs typeface="Times New Roman"/>
              </a:rPr>
              <a:t>/=1</a:t>
            </a:r>
            <a:endParaRPr sz="900">
              <a:latin typeface="Times New Roman"/>
              <a:cs typeface="Times New Roman"/>
            </a:endParaRPr>
          </a:p>
          <a:p>
            <a:pPr marL="29845" marR="6985" indent="441959">
              <a:lnSpc>
                <a:spcPct val="108300"/>
              </a:lnSpc>
              <a:spcBef>
                <a:spcPts val="869"/>
              </a:spcBef>
            </a:pPr>
            <a:r>
              <a:rPr dirty="0" sz="1200" spc="-20">
                <a:latin typeface="Times New Roman"/>
                <a:cs typeface="Times New Roman"/>
              </a:rPr>
              <a:t>где </a:t>
            </a:r>
            <a:r>
              <a:rPr dirty="0" sz="1200" spc="-5" b="1" i="1">
                <a:latin typeface="Times New Roman"/>
                <a:cs typeface="Times New Roman"/>
              </a:rPr>
              <a:t>и </a:t>
            </a:r>
            <a:r>
              <a:rPr dirty="0" sz="1200">
                <a:latin typeface="Times New Roman"/>
                <a:cs typeface="Times New Roman"/>
              </a:rPr>
              <a:t>- </a:t>
            </a:r>
            <a:r>
              <a:rPr dirty="0" sz="1200" spc="-5">
                <a:latin typeface="Times New Roman"/>
                <a:cs typeface="Times New Roman"/>
              </a:rPr>
              <a:t>периметр сечения </a:t>
            </a:r>
            <a:r>
              <a:rPr dirty="0" sz="1200">
                <a:latin typeface="Times New Roman"/>
                <a:cs typeface="Times New Roman"/>
              </a:rPr>
              <a:t>поверхности </a:t>
            </a:r>
            <a:r>
              <a:rPr dirty="0" sz="1200" spc="-10">
                <a:latin typeface="Times New Roman"/>
                <a:cs typeface="Times New Roman"/>
              </a:rPr>
              <a:t>сдвига, </a:t>
            </a:r>
            <a:r>
              <a:rPr dirty="0" sz="1200" spc="-5">
                <a:latin typeface="Times New Roman"/>
                <a:cs typeface="Times New Roman"/>
              </a:rPr>
              <a:t>принимаемый </a:t>
            </a:r>
            <a:r>
              <a:rPr dirty="0" sz="1200">
                <a:latin typeface="Times New Roman"/>
                <a:cs typeface="Times New Roman"/>
              </a:rPr>
              <a:t>равным периметру </a:t>
            </a:r>
            <a:r>
              <a:rPr dirty="0" sz="1200" spc="-10">
                <a:latin typeface="Times New Roman"/>
                <a:cs typeface="Times New Roman"/>
              </a:rPr>
              <a:t>сечения  </a:t>
            </a:r>
            <a:r>
              <a:rPr dirty="0" sz="1200" spc="35">
                <a:latin typeface="Times New Roman"/>
                <a:cs typeface="Times New Roman"/>
              </a:rPr>
              <a:t>сваи:и=0,35м*4=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 spc="-40">
                <a:latin typeface="Times New Roman"/>
                <a:cs typeface="Times New Roman"/>
              </a:rPr>
              <a:t>1,4м;</a:t>
            </a:r>
            <a:endParaRPr sz="1200">
              <a:latin typeface="Times New Roman"/>
              <a:cs typeface="Times New Roman"/>
            </a:endParaRPr>
          </a:p>
          <a:p>
            <a:pPr marL="14604" marR="50165" indent="444500">
              <a:lnSpc>
                <a:spcPct val="128499"/>
              </a:lnSpc>
              <a:spcBef>
                <a:spcPts val="20"/>
              </a:spcBef>
            </a:pPr>
            <a:r>
              <a:rPr dirty="0" sz="1200" spc="-95">
                <a:latin typeface="Times New Roman"/>
                <a:cs typeface="Times New Roman"/>
              </a:rPr>
              <a:t>/г, </a:t>
            </a:r>
            <a:r>
              <a:rPr dirty="0" sz="1200">
                <a:latin typeface="Times New Roman"/>
                <a:cs typeface="Times New Roman"/>
              </a:rPr>
              <a:t>- толщина </a:t>
            </a:r>
            <a:r>
              <a:rPr dirty="0" sz="1200" spc="-45">
                <a:latin typeface="Times New Roman"/>
                <a:cs typeface="Times New Roman"/>
              </a:rPr>
              <a:t>г-ro </a:t>
            </a:r>
            <a:r>
              <a:rPr dirty="0" sz="1200" spc="-5">
                <a:latin typeface="Times New Roman"/>
                <a:cs typeface="Times New Roman"/>
              </a:rPr>
              <a:t>слоя талого грунта, </a:t>
            </a:r>
            <a:r>
              <a:rPr dirty="0" sz="1200" spc="-10">
                <a:latin typeface="Times New Roman"/>
                <a:cs typeface="Times New Roman"/>
              </a:rPr>
              <a:t>расположенного ниже </a:t>
            </a:r>
            <a:r>
              <a:rPr dirty="0" sz="1200" spc="-5">
                <a:latin typeface="Times New Roman"/>
                <a:cs typeface="Times New Roman"/>
              </a:rPr>
              <a:t>подошвы </a:t>
            </a:r>
            <a:r>
              <a:rPr dirty="0" sz="1200" spc="-10">
                <a:latin typeface="Times New Roman"/>
                <a:cs typeface="Times New Roman"/>
              </a:rPr>
              <a:t>слоя промерзания-  </a:t>
            </a:r>
            <a:r>
              <a:rPr dirty="0" sz="1200" spc="-15">
                <a:latin typeface="Times New Roman"/>
                <a:cs typeface="Times New Roman"/>
              </a:rPr>
              <a:t>оттаивания;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algn="ctr" marL="746125" marR="1359535">
              <a:lnSpc>
                <a:spcPts val="1130"/>
              </a:lnSpc>
              <a:spcBef>
                <a:spcPts val="1140"/>
              </a:spcBef>
            </a:pPr>
            <a:r>
              <a:rPr dirty="0" sz="1050" spc="-30" i="1">
                <a:latin typeface="Courier New"/>
                <a:cs typeface="Courier New"/>
              </a:rPr>
              <a:t>ОАО </a:t>
            </a:r>
            <a:r>
              <a:rPr dirty="0" sz="1050" spc="-35" i="1">
                <a:latin typeface="Courier New"/>
                <a:cs typeface="Courier New"/>
              </a:rPr>
              <a:t>«Фундаментпроект» </a:t>
            </a:r>
            <a:r>
              <a:rPr dirty="0" sz="1050" spc="-55" i="1">
                <a:latin typeface="Courier New"/>
                <a:cs typeface="Courier New"/>
              </a:rPr>
              <a:t>125993, </a:t>
            </a:r>
            <a:r>
              <a:rPr dirty="0" sz="1050" spc="-75" i="1">
                <a:latin typeface="Courier New"/>
                <a:cs typeface="Courier New"/>
              </a:rPr>
              <a:t>г. </a:t>
            </a:r>
            <a:r>
              <a:rPr dirty="0" sz="1050" spc="-45" i="1">
                <a:latin typeface="Courier New"/>
                <a:cs typeface="Courier New"/>
              </a:rPr>
              <a:t>Москва, </a:t>
            </a:r>
            <a:r>
              <a:rPr dirty="0" sz="1050" spc="-35" i="1">
                <a:latin typeface="Courier New"/>
                <a:cs typeface="Courier New"/>
              </a:rPr>
              <a:t>Волоколамское  </a:t>
            </a:r>
            <a:r>
              <a:rPr dirty="0" sz="1050" spc="-45" i="1">
                <a:latin typeface="Courier New"/>
                <a:cs typeface="Courier New"/>
              </a:rPr>
              <a:t>шоссе, </a:t>
            </a:r>
            <a:r>
              <a:rPr dirty="0" sz="1050" spc="-65" i="1">
                <a:latin typeface="Courier New"/>
                <a:cs typeface="Courier New"/>
              </a:rPr>
              <a:t>д. </a:t>
            </a:r>
            <a:r>
              <a:rPr dirty="0" sz="1050" spc="-80" i="1">
                <a:latin typeface="Courier New"/>
                <a:cs typeface="Courier New"/>
              </a:rPr>
              <a:t>1, стр.</a:t>
            </a:r>
            <a:r>
              <a:rPr dirty="0" sz="1050" i="1">
                <a:latin typeface="Courier New"/>
                <a:cs typeface="Courier New"/>
              </a:rPr>
              <a:t> </a:t>
            </a:r>
            <a:r>
              <a:rPr dirty="0" sz="1050" spc="-5" i="1">
                <a:latin typeface="Courier New"/>
                <a:cs typeface="Courier New"/>
              </a:rPr>
              <a:t>1</a:t>
            </a:r>
            <a:endParaRPr sz="1050">
              <a:latin typeface="Courier New"/>
              <a:cs typeface="Courier Ne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17093" y="377853"/>
            <a:ext cx="6620746" cy="99216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Анна Якупова</dc:creator>
  <dc:title>Методика расчета жб сваи - исходный документ</dc:title>
  <dcterms:created xsi:type="dcterms:W3CDTF">2018-02-22T05:20:17Z</dcterms:created>
  <dcterms:modified xsi:type="dcterms:W3CDTF">2018-02-22T05:20:17Z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2016-05-26T00:00:00Z</vt:filetime>
  </property>
  <property fmtid="{D5CDD505-2E9C-101B-9397-08002B2CF9AE}" pid="3" name="Creator">
    <vt:lpwstr>CorelDRAW X6</vt:lpwstr>
  </property>
  <property fmtid="{D5CDD505-2E9C-101B-9397-08002B2CF9AE}" pid="4" name="LastSaved">
    <vt:filetime>2018-02-22T00:00:00Z</vt:filetime>
  </property>
</Properties>
</file>