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jpg" ContentType="image/jp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51616"/>
                </a:solidFill>
                <a:latin typeface="Times New Roman"/>
                <a:cs typeface="Times New Roman"/>
              </a:defRPr>
            </a:lvl1pPr>
          </a:lstStyle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 sz="1200"/>
              <a:t>#</a:t>
            </a:fld>
            <a:endParaRPr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51616"/>
                </a:solidFill>
                <a:latin typeface="Times New Roman"/>
                <a:cs typeface="Times New Roman"/>
              </a:defRPr>
            </a:lvl1pPr>
          </a:lstStyle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 sz="1200"/>
              <a:t>#</a:t>
            </a:fld>
            <a:endParaRPr sz="12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51616"/>
                </a:solidFill>
                <a:latin typeface="Times New Roman"/>
                <a:cs typeface="Times New Roman"/>
              </a:defRPr>
            </a:lvl1pPr>
          </a:lstStyle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 sz="1200"/>
              <a:t>#</a:t>
            </a:fld>
            <a:endParaRPr sz="12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51616"/>
                </a:solidFill>
                <a:latin typeface="Times New Roman"/>
                <a:cs typeface="Times New Roman"/>
              </a:defRPr>
            </a:lvl1pPr>
          </a:lstStyle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 sz="1200"/>
              <a:t>#</a:t>
            </a:fld>
            <a:endParaRPr sz="1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51616"/>
                </a:solidFill>
                <a:latin typeface="Times New Roman"/>
                <a:cs typeface="Times New Roman"/>
              </a:defRPr>
            </a:lvl1pPr>
          </a:lstStyle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 sz="1200"/>
              <a:t>#</a:t>
            </a:fld>
            <a:endParaRPr sz="12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48701" y="795172"/>
            <a:ext cx="4861560" cy="27305"/>
          </a:xfrm>
          <a:custGeom>
            <a:avLst/>
            <a:gdLst/>
            <a:ahLst/>
            <a:cxnLst/>
            <a:rect l="l" t="t" r="r" b="b"/>
            <a:pathLst>
              <a:path w="4861560" h="27305">
                <a:moveTo>
                  <a:pt x="0" y="27000"/>
                </a:moveTo>
                <a:lnTo>
                  <a:pt x="4861547" y="27000"/>
                </a:lnTo>
                <a:lnTo>
                  <a:pt x="4861547" y="0"/>
                </a:lnTo>
                <a:lnTo>
                  <a:pt x="0" y="0"/>
                </a:lnTo>
                <a:lnTo>
                  <a:pt x="0" y="2700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348701" y="795172"/>
            <a:ext cx="4861560" cy="27305"/>
          </a:xfrm>
          <a:custGeom>
            <a:avLst/>
            <a:gdLst/>
            <a:ahLst/>
            <a:cxnLst/>
            <a:rect l="l" t="t" r="r" b="b"/>
            <a:pathLst>
              <a:path w="4861560" h="27305">
                <a:moveTo>
                  <a:pt x="0" y="27000"/>
                </a:moveTo>
                <a:lnTo>
                  <a:pt x="4861547" y="27000"/>
                </a:lnTo>
                <a:lnTo>
                  <a:pt x="4861547" y="0"/>
                </a:lnTo>
                <a:lnTo>
                  <a:pt x="0" y="0"/>
                </a:lnTo>
                <a:lnTo>
                  <a:pt x="0" y="2700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2486547" y="9686154"/>
            <a:ext cx="2588260" cy="539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151616"/>
                </a:solidFill>
                <a:latin typeface="Times New Roman"/>
                <a:cs typeface="Times New Roman"/>
              </a:defRPr>
            </a:lvl1pPr>
          </a:lstStyle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 sz="1200"/>
              <a:t>#</a:t>
            </a:fld>
            <a:endParaRPr sz="1200"/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jpg"/><Relationship Id="rId3" Type="http://schemas.openxmlformats.org/officeDocument/2006/relationships/image" Target="../media/image66.jpg"/><Relationship Id="rId4" Type="http://schemas.openxmlformats.org/officeDocument/2006/relationships/image" Target="../media/image6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g"/><Relationship Id="rId3" Type="http://schemas.openxmlformats.org/officeDocument/2006/relationships/image" Target="../media/image72.png"/><Relationship Id="rId4" Type="http://schemas.openxmlformats.org/officeDocument/2006/relationships/image" Target="../media/image7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jpg"/><Relationship Id="rId5" Type="http://schemas.openxmlformats.org/officeDocument/2006/relationships/image" Target="../media/image77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jpg"/><Relationship Id="rId3" Type="http://schemas.openxmlformats.org/officeDocument/2006/relationships/image" Target="../media/image105.png"/><Relationship Id="rId4" Type="http://schemas.openxmlformats.org/officeDocument/2006/relationships/image" Target="../media/image106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" y="7309777"/>
            <a:ext cx="7560309" cy="930275"/>
          </a:xfrm>
          <a:custGeom>
            <a:avLst/>
            <a:gdLst/>
            <a:ahLst/>
            <a:cxnLst/>
            <a:rect l="l" t="t" r="r" b="b"/>
            <a:pathLst>
              <a:path w="7560309" h="930275">
                <a:moveTo>
                  <a:pt x="0" y="0"/>
                </a:moveTo>
                <a:lnTo>
                  <a:pt x="7560003" y="0"/>
                </a:lnTo>
                <a:lnTo>
                  <a:pt x="7560003" y="929652"/>
                </a:lnTo>
                <a:lnTo>
                  <a:pt x="0" y="929652"/>
                </a:lnTo>
                <a:lnTo>
                  <a:pt x="0" y="0"/>
                </a:lnTo>
                <a:close/>
              </a:path>
            </a:pathLst>
          </a:custGeom>
          <a:solidFill>
            <a:srgbClr val="F582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84135" y="8218195"/>
            <a:ext cx="1524000" cy="2475865"/>
          </a:xfrm>
          <a:custGeom>
            <a:avLst/>
            <a:gdLst/>
            <a:ahLst/>
            <a:cxnLst/>
            <a:rect l="l" t="t" r="r" b="b"/>
            <a:pathLst>
              <a:path w="1524000" h="2475865">
                <a:moveTo>
                  <a:pt x="0" y="0"/>
                </a:moveTo>
                <a:lnTo>
                  <a:pt x="1524000" y="0"/>
                </a:lnTo>
                <a:lnTo>
                  <a:pt x="1524000" y="2475560"/>
                </a:lnTo>
                <a:lnTo>
                  <a:pt x="0" y="2475560"/>
                </a:lnTo>
                <a:lnTo>
                  <a:pt x="0" y="0"/>
                </a:lnTo>
                <a:close/>
              </a:path>
            </a:pathLst>
          </a:custGeom>
          <a:solidFill>
            <a:srgbClr val="F582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76464" y="12"/>
            <a:ext cx="1524000" cy="2900045"/>
          </a:xfrm>
          <a:custGeom>
            <a:avLst/>
            <a:gdLst/>
            <a:ahLst/>
            <a:cxnLst/>
            <a:rect l="l" t="t" r="r" b="b"/>
            <a:pathLst>
              <a:path w="1524000" h="2900045">
                <a:moveTo>
                  <a:pt x="0" y="0"/>
                </a:moveTo>
                <a:lnTo>
                  <a:pt x="1523999" y="0"/>
                </a:lnTo>
                <a:lnTo>
                  <a:pt x="1523999" y="2899600"/>
                </a:lnTo>
                <a:lnTo>
                  <a:pt x="0" y="2899600"/>
                </a:lnTo>
                <a:lnTo>
                  <a:pt x="0" y="0"/>
                </a:lnTo>
                <a:close/>
              </a:path>
            </a:pathLst>
          </a:custGeom>
          <a:solidFill>
            <a:srgbClr val="F582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4157" y="382244"/>
            <a:ext cx="2209800" cy="2221230"/>
          </a:xfrm>
          <a:custGeom>
            <a:avLst/>
            <a:gdLst/>
            <a:ahLst/>
            <a:cxnLst/>
            <a:rect l="l" t="t" r="r" b="b"/>
            <a:pathLst>
              <a:path w="2209800" h="2221230">
                <a:moveTo>
                  <a:pt x="1104893" y="0"/>
                </a:moveTo>
                <a:lnTo>
                  <a:pt x="1056966" y="1026"/>
                </a:lnTo>
                <a:lnTo>
                  <a:pt x="1009560" y="4076"/>
                </a:lnTo>
                <a:lnTo>
                  <a:pt x="962716" y="9109"/>
                </a:lnTo>
                <a:lnTo>
                  <a:pt x="916478" y="16084"/>
                </a:lnTo>
                <a:lnTo>
                  <a:pt x="870885" y="24958"/>
                </a:lnTo>
                <a:lnTo>
                  <a:pt x="825979" y="35689"/>
                </a:lnTo>
                <a:lnTo>
                  <a:pt x="781803" y="48237"/>
                </a:lnTo>
                <a:lnTo>
                  <a:pt x="738396" y="62559"/>
                </a:lnTo>
                <a:lnTo>
                  <a:pt x="695801" y="78614"/>
                </a:lnTo>
                <a:lnTo>
                  <a:pt x="654060" y="96359"/>
                </a:lnTo>
                <a:lnTo>
                  <a:pt x="613213" y="115754"/>
                </a:lnTo>
                <a:lnTo>
                  <a:pt x="573302" y="136757"/>
                </a:lnTo>
                <a:lnTo>
                  <a:pt x="534368" y="159326"/>
                </a:lnTo>
                <a:lnTo>
                  <a:pt x="496454" y="183419"/>
                </a:lnTo>
                <a:lnTo>
                  <a:pt x="459600" y="208995"/>
                </a:lnTo>
                <a:lnTo>
                  <a:pt x="423848" y="236012"/>
                </a:lnTo>
                <a:lnTo>
                  <a:pt x="389239" y="264429"/>
                </a:lnTo>
                <a:lnTo>
                  <a:pt x="355815" y="294203"/>
                </a:lnTo>
                <a:lnTo>
                  <a:pt x="323618" y="325293"/>
                </a:lnTo>
                <a:lnTo>
                  <a:pt x="292688" y="357657"/>
                </a:lnTo>
                <a:lnTo>
                  <a:pt x="263067" y="391254"/>
                </a:lnTo>
                <a:lnTo>
                  <a:pt x="234797" y="426042"/>
                </a:lnTo>
                <a:lnTo>
                  <a:pt x="207919" y="461979"/>
                </a:lnTo>
                <a:lnTo>
                  <a:pt x="182475" y="499024"/>
                </a:lnTo>
                <a:lnTo>
                  <a:pt x="158506" y="537134"/>
                </a:lnTo>
                <a:lnTo>
                  <a:pt x="136053" y="576269"/>
                </a:lnTo>
                <a:lnTo>
                  <a:pt x="115159" y="616387"/>
                </a:lnTo>
                <a:lnTo>
                  <a:pt x="95863" y="657446"/>
                </a:lnTo>
                <a:lnTo>
                  <a:pt x="78209" y="699403"/>
                </a:lnTo>
                <a:lnTo>
                  <a:pt x="62237" y="742219"/>
                </a:lnTo>
                <a:lnTo>
                  <a:pt x="47989" y="785850"/>
                </a:lnTo>
                <a:lnTo>
                  <a:pt x="35505" y="830256"/>
                </a:lnTo>
                <a:lnTo>
                  <a:pt x="24829" y="875394"/>
                </a:lnTo>
                <a:lnTo>
                  <a:pt x="16001" y="921223"/>
                </a:lnTo>
                <a:lnTo>
                  <a:pt x="9063" y="967701"/>
                </a:lnTo>
                <a:lnTo>
                  <a:pt x="4055" y="1014787"/>
                </a:lnTo>
                <a:lnTo>
                  <a:pt x="1020" y="1062439"/>
                </a:lnTo>
                <a:lnTo>
                  <a:pt x="0" y="1110615"/>
                </a:lnTo>
                <a:lnTo>
                  <a:pt x="1020" y="1158790"/>
                </a:lnTo>
                <a:lnTo>
                  <a:pt x="4055" y="1206442"/>
                </a:lnTo>
                <a:lnTo>
                  <a:pt x="9063" y="1253528"/>
                </a:lnTo>
                <a:lnTo>
                  <a:pt x="16001" y="1300006"/>
                </a:lnTo>
                <a:lnTo>
                  <a:pt x="24829" y="1345835"/>
                </a:lnTo>
                <a:lnTo>
                  <a:pt x="35505" y="1390973"/>
                </a:lnTo>
                <a:lnTo>
                  <a:pt x="47989" y="1435379"/>
                </a:lnTo>
                <a:lnTo>
                  <a:pt x="62237" y="1479010"/>
                </a:lnTo>
                <a:lnTo>
                  <a:pt x="78209" y="1521826"/>
                </a:lnTo>
                <a:lnTo>
                  <a:pt x="95863" y="1563783"/>
                </a:lnTo>
                <a:lnTo>
                  <a:pt x="115159" y="1604842"/>
                </a:lnTo>
                <a:lnTo>
                  <a:pt x="136053" y="1644960"/>
                </a:lnTo>
                <a:lnTo>
                  <a:pt x="158506" y="1684095"/>
                </a:lnTo>
                <a:lnTo>
                  <a:pt x="182475" y="1722205"/>
                </a:lnTo>
                <a:lnTo>
                  <a:pt x="207919" y="1759250"/>
                </a:lnTo>
                <a:lnTo>
                  <a:pt x="234797" y="1795187"/>
                </a:lnTo>
                <a:lnTo>
                  <a:pt x="263067" y="1829975"/>
                </a:lnTo>
                <a:lnTo>
                  <a:pt x="292688" y="1863572"/>
                </a:lnTo>
                <a:lnTo>
                  <a:pt x="323618" y="1895936"/>
                </a:lnTo>
                <a:lnTo>
                  <a:pt x="355815" y="1927026"/>
                </a:lnTo>
                <a:lnTo>
                  <a:pt x="389239" y="1956800"/>
                </a:lnTo>
                <a:lnTo>
                  <a:pt x="423848" y="1985217"/>
                </a:lnTo>
                <a:lnTo>
                  <a:pt x="459600" y="2012234"/>
                </a:lnTo>
                <a:lnTo>
                  <a:pt x="496454" y="2037810"/>
                </a:lnTo>
                <a:lnTo>
                  <a:pt x="534368" y="2061903"/>
                </a:lnTo>
                <a:lnTo>
                  <a:pt x="573302" y="2084472"/>
                </a:lnTo>
                <a:lnTo>
                  <a:pt x="613213" y="2105475"/>
                </a:lnTo>
                <a:lnTo>
                  <a:pt x="654060" y="2124870"/>
                </a:lnTo>
                <a:lnTo>
                  <a:pt x="695801" y="2142615"/>
                </a:lnTo>
                <a:lnTo>
                  <a:pt x="738396" y="2158670"/>
                </a:lnTo>
                <a:lnTo>
                  <a:pt x="781803" y="2172992"/>
                </a:lnTo>
                <a:lnTo>
                  <a:pt x="825979" y="2185540"/>
                </a:lnTo>
                <a:lnTo>
                  <a:pt x="870885" y="2196271"/>
                </a:lnTo>
                <a:lnTo>
                  <a:pt x="916478" y="2205145"/>
                </a:lnTo>
                <a:lnTo>
                  <a:pt x="962716" y="2212120"/>
                </a:lnTo>
                <a:lnTo>
                  <a:pt x="1009560" y="2217153"/>
                </a:lnTo>
                <a:lnTo>
                  <a:pt x="1056966" y="2220203"/>
                </a:lnTo>
                <a:lnTo>
                  <a:pt x="1104893" y="2221229"/>
                </a:lnTo>
                <a:lnTo>
                  <a:pt x="1152822" y="2220203"/>
                </a:lnTo>
                <a:lnTo>
                  <a:pt x="1200229" y="2217153"/>
                </a:lnTo>
                <a:lnTo>
                  <a:pt x="1247072" y="2212120"/>
                </a:lnTo>
                <a:lnTo>
                  <a:pt x="1293312" y="2205145"/>
                </a:lnTo>
                <a:lnTo>
                  <a:pt x="1338905" y="2196271"/>
                </a:lnTo>
                <a:lnTo>
                  <a:pt x="1383812" y="2185540"/>
                </a:lnTo>
                <a:lnTo>
                  <a:pt x="1427989" y="2172992"/>
                </a:lnTo>
                <a:lnTo>
                  <a:pt x="1471396" y="2158670"/>
                </a:lnTo>
                <a:lnTo>
                  <a:pt x="1513991" y="2142615"/>
                </a:lnTo>
                <a:lnTo>
                  <a:pt x="1555733" y="2124870"/>
                </a:lnTo>
                <a:lnTo>
                  <a:pt x="1596580" y="2105475"/>
                </a:lnTo>
                <a:lnTo>
                  <a:pt x="1636492" y="2084472"/>
                </a:lnTo>
                <a:lnTo>
                  <a:pt x="1675425" y="2061903"/>
                </a:lnTo>
                <a:lnTo>
                  <a:pt x="1713340" y="2037810"/>
                </a:lnTo>
                <a:lnTo>
                  <a:pt x="1750194" y="2012234"/>
                </a:lnTo>
                <a:lnTo>
                  <a:pt x="1785946" y="1985217"/>
                </a:lnTo>
                <a:lnTo>
                  <a:pt x="1820555" y="1956800"/>
                </a:lnTo>
                <a:lnTo>
                  <a:pt x="1853979" y="1927026"/>
                </a:lnTo>
                <a:lnTo>
                  <a:pt x="1886177" y="1895936"/>
                </a:lnTo>
                <a:lnTo>
                  <a:pt x="1917106" y="1863572"/>
                </a:lnTo>
                <a:lnTo>
                  <a:pt x="1946727" y="1829975"/>
                </a:lnTo>
                <a:lnTo>
                  <a:pt x="1974997" y="1795187"/>
                </a:lnTo>
                <a:lnTo>
                  <a:pt x="2001875" y="1759250"/>
                </a:lnTo>
                <a:lnTo>
                  <a:pt x="2027319" y="1722205"/>
                </a:lnTo>
                <a:lnTo>
                  <a:pt x="2051288" y="1684095"/>
                </a:lnTo>
                <a:lnTo>
                  <a:pt x="2073740" y="1644960"/>
                </a:lnTo>
                <a:lnTo>
                  <a:pt x="2094635" y="1604842"/>
                </a:lnTo>
                <a:lnTo>
                  <a:pt x="2113930" y="1563783"/>
                </a:lnTo>
                <a:lnTo>
                  <a:pt x="2131584" y="1521826"/>
                </a:lnTo>
                <a:lnTo>
                  <a:pt x="2147556" y="1479010"/>
                </a:lnTo>
                <a:lnTo>
                  <a:pt x="2161805" y="1435379"/>
                </a:lnTo>
                <a:lnTo>
                  <a:pt x="2174288" y="1390973"/>
                </a:lnTo>
                <a:lnTo>
                  <a:pt x="2184964" y="1345835"/>
                </a:lnTo>
                <a:lnTo>
                  <a:pt x="2193792" y="1300006"/>
                </a:lnTo>
                <a:lnTo>
                  <a:pt x="2200730" y="1253528"/>
                </a:lnTo>
                <a:lnTo>
                  <a:pt x="2205738" y="1206442"/>
                </a:lnTo>
                <a:lnTo>
                  <a:pt x="2208772" y="1158790"/>
                </a:lnTo>
                <a:lnTo>
                  <a:pt x="2209793" y="1110615"/>
                </a:lnTo>
                <a:lnTo>
                  <a:pt x="2208772" y="1062439"/>
                </a:lnTo>
                <a:lnTo>
                  <a:pt x="2205738" y="1014787"/>
                </a:lnTo>
                <a:lnTo>
                  <a:pt x="2200730" y="967701"/>
                </a:lnTo>
                <a:lnTo>
                  <a:pt x="2193792" y="921223"/>
                </a:lnTo>
                <a:lnTo>
                  <a:pt x="2184964" y="875394"/>
                </a:lnTo>
                <a:lnTo>
                  <a:pt x="2174288" y="830256"/>
                </a:lnTo>
                <a:lnTo>
                  <a:pt x="2161805" y="785850"/>
                </a:lnTo>
                <a:lnTo>
                  <a:pt x="2147556" y="742219"/>
                </a:lnTo>
                <a:lnTo>
                  <a:pt x="2131584" y="699403"/>
                </a:lnTo>
                <a:lnTo>
                  <a:pt x="2113930" y="657446"/>
                </a:lnTo>
                <a:lnTo>
                  <a:pt x="2094635" y="616387"/>
                </a:lnTo>
                <a:lnTo>
                  <a:pt x="2073740" y="576269"/>
                </a:lnTo>
                <a:lnTo>
                  <a:pt x="2051288" y="537134"/>
                </a:lnTo>
                <a:lnTo>
                  <a:pt x="2027319" y="499024"/>
                </a:lnTo>
                <a:lnTo>
                  <a:pt x="2001875" y="461979"/>
                </a:lnTo>
                <a:lnTo>
                  <a:pt x="1974997" y="426042"/>
                </a:lnTo>
                <a:lnTo>
                  <a:pt x="1946727" y="391254"/>
                </a:lnTo>
                <a:lnTo>
                  <a:pt x="1917106" y="357657"/>
                </a:lnTo>
                <a:lnTo>
                  <a:pt x="1886177" y="325293"/>
                </a:lnTo>
                <a:lnTo>
                  <a:pt x="1853979" y="294203"/>
                </a:lnTo>
                <a:lnTo>
                  <a:pt x="1820555" y="264429"/>
                </a:lnTo>
                <a:lnTo>
                  <a:pt x="1785946" y="236012"/>
                </a:lnTo>
                <a:lnTo>
                  <a:pt x="1750194" y="208995"/>
                </a:lnTo>
                <a:lnTo>
                  <a:pt x="1713340" y="183419"/>
                </a:lnTo>
                <a:lnTo>
                  <a:pt x="1675425" y="159326"/>
                </a:lnTo>
                <a:lnTo>
                  <a:pt x="1636492" y="136757"/>
                </a:lnTo>
                <a:lnTo>
                  <a:pt x="1596580" y="115754"/>
                </a:lnTo>
                <a:lnTo>
                  <a:pt x="1555733" y="96359"/>
                </a:lnTo>
                <a:lnTo>
                  <a:pt x="1513991" y="78614"/>
                </a:lnTo>
                <a:lnTo>
                  <a:pt x="1471396" y="62559"/>
                </a:lnTo>
                <a:lnTo>
                  <a:pt x="1427989" y="48237"/>
                </a:lnTo>
                <a:lnTo>
                  <a:pt x="1383812" y="35689"/>
                </a:lnTo>
                <a:lnTo>
                  <a:pt x="1338905" y="24958"/>
                </a:lnTo>
                <a:lnTo>
                  <a:pt x="1293312" y="16084"/>
                </a:lnTo>
                <a:lnTo>
                  <a:pt x="1247072" y="9109"/>
                </a:lnTo>
                <a:lnTo>
                  <a:pt x="1200229" y="4076"/>
                </a:lnTo>
                <a:lnTo>
                  <a:pt x="1152822" y="1026"/>
                </a:lnTo>
                <a:lnTo>
                  <a:pt x="1104893" y="0"/>
                </a:lnTo>
                <a:close/>
              </a:path>
            </a:pathLst>
          </a:custGeom>
          <a:solidFill>
            <a:srgbClr val="F582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80820" y="382244"/>
            <a:ext cx="1783714" cy="2221230"/>
          </a:xfrm>
          <a:custGeom>
            <a:avLst/>
            <a:gdLst/>
            <a:ahLst/>
            <a:cxnLst/>
            <a:rect l="l" t="t" r="r" b="b"/>
            <a:pathLst>
              <a:path w="1783714" h="2221230">
                <a:moveTo>
                  <a:pt x="726159" y="1026"/>
                </a:moveTo>
                <a:lnTo>
                  <a:pt x="630303" y="1026"/>
                </a:lnTo>
                <a:lnTo>
                  <a:pt x="582897" y="4076"/>
                </a:lnTo>
                <a:lnTo>
                  <a:pt x="536054" y="9109"/>
                </a:lnTo>
                <a:lnTo>
                  <a:pt x="489815" y="16084"/>
                </a:lnTo>
                <a:lnTo>
                  <a:pt x="444222" y="24958"/>
                </a:lnTo>
                <a:lnTo>
                  <a:pt x="399317" y="35689"/>
                </a:lnTo>
                <a:lnTo>
                  <a:pt x="355140" y="48237"/>
                </a:lnTo>
                <a:lnTo>
                  <a:pt x="311733" y="62559"/>
                </a:lnTo>
                <a:lnTo>
                  <a:pt x="269139" y="78614"/>
                </a:lnTo>
                <a:lnTo>
                  <a:pt x="227397" y="96359"/>
                </a:lnTo>
                <a:lnTo>
                  <a:pt x="186550" y="115754"/>
                </a:lnTo>
                <a:lnTo>
                  <a:pt x="146639" y="136757"/>
                </a:lnTo>
                <a:lnTo>
                  <a:pt x="107705" y="159326"/>
                </a:lnTo>
                <a:lnTo>
                  <a:pt x="69791" y="183419"/>
                </a:lnTo>
                <a:lnTo>
                  <a:pt x="32937" y="208995"/>
                </a:lnTo>
                <a:lnTo>
                  <a:pt x="0" y="233886"/>
                </a:lnTo>
                <a:lnTo>
                  <a:pt x="0" y="1987343"/>
                </a:lnTo>
                <a:lnTo>
                  <a:pt x="32937" y="2012234"/>
                </a:lnTo>
                <a:lnTo>
                  <a:pt x="69791" y="2037810"/>
                </a:lnTo>
                <a:lnTo>
                  <a:pt x="107705" y="2061903"/>
                </a:lnTo>
                <a:lnTo>
                  <a:pt x="146639" y="2084472"/>
                </a:lnTo>
                <a:lnTo>
                  <a:pt x="186550" y="2105475"/>
                </a:lnTo>
                <a:lnTo>
                  <a:pt x="227397" y="2124870"/>
                </a:lnTo>
                <a:lnTo>
                  <a:pt x="269139" y="2142615"/>
                </a:lnTo>
                <a:lnTo>
                  <a:pt x="311733" y="2158670"/>
                </a:lnTo>
                <a:lnTo>
                  <a:pt x="355140" y="2172992"/>
                </a:lnTo>
                <a:lnTo>
                  <a:pt x="399317" y="2185540"/>
                </a:lnTo>
                <a:lnTo>
                  <a:pt x="444222" y="2196271"/>
                </a:lnTo>
                <a:lnTo>
                  <a:pt x="489815" y="2205145"/>
                </a:lnTo>
                <a:lnTo>
                  <a:pt x="536054" y="2212120"/>
                </a:lnTo>
                <a:lnTo>
                  <a:pt x="582897" y="2217153"/>
                </a:lnTo>
                <a:lnTo>
                  <a:pt x="630303" y="2220203"/>
                </a:lnTo>
                <a:lnTo>
                  <a:pt x="678230" y="2221229"/>
                </a:lnTo>
                <a:lnTo>
                  <a:pt x="726159" y="2220203"/>
                </a:lnTo>
                <a:lnTo>
                  <a:pt x="773566" y="2217153"/>
                </a:lnTo>
                <a:lnTo>
                  <a:pt x="820410" y="2212120"/>
                </a:lnTo>
                <a:lnTo>
                  <a:pt x="866649" y="2205145"/>
                </a:lnTo>
                <a:lnTo>
                  <a:pt x="912243" y="2196271"/>
                </a:lnTo>
                <a:lnTo>
                  <a:pt x="957149" y="2185540"/>
                </a:lnTo>
                <a:lnTo>
                  <a:pt x="1001326" y="2172992"/>
                </a:lnTo>
                <a:lnTo>
                  <a:pt x="1044733" y="2158670"/>
                </a:lnTo>
                <a:lnTo>
                  <a:pt x="1087328" y="2142615"/>
                </a:lnTo>
                <a:lnTo>
                  <a:pt x="1129070" y="2124870"/>
                </a:lnTo>
                <a:lnTo>
                  <a:pt x="1169918" y="2105475"/>
                </a:lnTo>
                <a:lnTo>
                  <a:pt x="1209829" y="2084472"/>
                </a:lnTo>
                <a:lnTo>
                  <a:pt x="1248762" y="2061903"/>
                </a:lnTo>
                <a:lnTo>
                  <a:pt x="1286677" y="2037810"/>
                </a:lnTo>
                <a:lnTo>
                  <a:pt x="1323531" y="2012234"/>
                </a:lnTo>
                <a:lnTo>
                  <a:pt x="1359283" y="1985217"/>
                </a:lnTo>
                <a:lnTo>
                  <a:pt x="1393892" y="1956800"/>
                </a:lnTo>
                <a:lnTo>
                  <a:pt x="1427316" y="1927026"/>
                </a:lnTo>
                <a:lnTo>
                  <a:pt x="1459514" y="1895936"/>
                </a:lnTo>
                <a:lnTo>
                  <a:pt x="1490443" y="1863572"/>
                </a:lnTo>
                <a:lnTo>
                  <a:pt x="1520064" y="1829975"/>
                </a:lnTo>
                <a:lnTo>
                  <a:pt x="1548334" y="1795187"/>
                </a:lnTo>
                <a:lnTo>
                  <a:pt x="1575212" y="1759250"/>
                </a:lnTo>
                <a:lnTo>
                  <a:pt x="1600656" y="1722205"/>
                </a:lnTo>
                <a:lnTo>
                  <a:pt x="1624625" y="1684095"/>
                </a:lnTo>
                <a:lnTo>
                  <a:pt x="1647078" y="1644960"/>
                </a:lnTo>
                <a:lnTo>
                  <a:pt x="1667972" y="1604842"/>
                </a:lnTo>
                <a:lnTo>
                  <a:pt x="1687267" y="1563783"/>
                </a:lnTo>
                <a:lnTo>
                  <a:pt x="1704922" y="1521826"/>
                </a:lnTo>
                <a:lnTo>
                  <a:pt x="1720894" y="1479010"/>
                </a:lnTo>
                <a:lnTo>
                  <a:pt x="1735142" y="1435379"/>
                </a:lnTo>
                <a:lnTo>
                  <a:pt x="1747625" y="1390973"/>
                </a:lnTo>
                <a:lnTo>
                  <a:pt x="1758301" y="1345835"/>
                </a:lnTo>
                <a:lnTo>
                  <a:pt x="1767129" y="1300006"/>
                </a:lnTo>
                <a:lnTo>
                  <a:pt x="1774067" y="1253528"/>
                </a:lnTo>
                <a:lnTo>
                  <a:pt x="1779075" y="1206442"/>
                </a:lnTo>
                <a:lnTo>
                  <a:pt x="1782109" y="1158790"/>
                </a:lnTo>
                <a:lnTo>
                  <a:pt x="1783130" y="1110615"/>
                </a:lnTo>
                <a:lnTo>
                  <a:pt x="1782109" y="1062439"/>
                </a:lnTo>
                <a:lnTo>
                  <a:pt x="1779075" y="1014787"/>
                </a:lnTo>
                <a:lnTo>
                  <a:pt x="1774067" y="967701"/>
                </a:lnTo>
                <a:lnTo>
                  <a:pt x="1767129" y="921223"/>
                </a:lnTo>
                <a:lnTo>
                  <a:pt x="1758301" y="875394"/>
                </a:lnTo>
                <a:lnTo>
                  <a:pt x="1747625" y="830256"/>
                </a:lnTo>
                <a:lnTo>
                  <a:pt x="1735142" y="785850"/>
                </a:lnTo>
                <a:lnTo>
                  <a:pt x="1720894" y="742219"/>
                </a:lnTo>
                <a:lnTo>
                  <a:pt x="1704922" y="699403"/>
                </a:lnTo>
                <a:lnTo>
                  <a:pt x="1687267" y="657446"/>
                </a:lnTo>
                <a:lnTo>
                  <a:pt x="1667972" y="616387"/>
                </a:lnTo>
                <a:lnTo>
                  <a:pt x="1647078" y="576269"/>
                </a:lnTo>
                <a:lnTo>
                  <a:pt x="1624625" y="537134"/>
                </a:lnTo>
                <a:lnTo>
                  <a:pt x="1600656" y="499024"/>
                </a:lnTo>
                <a:lnTo>
                  <a:pt x="1575212" y="461979"/>
                </a:lnTo>
                <a:lnTo>
                  <a:pt x="1548334" y="426042"/>
                </a:lnTo>
                <a:lnTo>
                  <a:pt x="1520064" y="391254"/>
                </a:lnTo>
                <a:lnTo>
                  <a:pt x="1490443" y="357657"/>
                </a:lnTo>
                <a:lnTo>
                  <a:pt x="1459514" y="325293"/>
                </a:lnTo>
                <a:lnTo>
                  <a:pt x="1427316" y="294203"/>
                </a:lnTo>
                <a:lnTo>
                  <a:pt x="1393892" y="264429"/>
                </a:lnTo>
                <a:lnTo>
                  <a:pt x="1359283" y="236012"/>
                </a:lnTo>
                <a:lnTo>
                  <a:pt x="1323531" y="208995"/>
                </a:lnTo>
                <a:lnTo>
                  <a:pt x="1286677" y="183419"/>
                </a:lnTo>
                <a:lnTo>
                  <a:pt x="1248762" y="159326"/>
                </a:lnTo>
                <a:lnTo>
                  <a:pt x="1209829" y="136757"/>
                </a:lnTo>
                <a:lnTo>
                  <a:pt x="1169918" y="115754"/>
                </a:lnTo>
                <a:lnTo>
                  <a:pt x="1129070" y="96359"/>
                </a:lnTo>
                <a:lnTo>
                  <a:pt x="1087328" y="78614"/>
                </a:lnTo>
                <a:lnTo>
                  <a:pt x="1044733" y="62559"/>
                </a:lnTo>
                <a:lnTo>
                  <a:pt x="1001326" y="48237"/>
                </a:lnTo>
                <a:lnTo>
                  <a:pt x="957149" y="35689"/>
                </a:lnTo>
                <a:lnTo>
                  <a:pt x="912243" y="24958"/>
                </a:lnTo>
                <a:lnTo>
                  <a:pt x="866649" y="16084"/>
                </a:lnTo>
                <a:lnTo>
                  <a:pt x="820410" y="9109"/>
                </a:lnTo>
                <a:lnTo>
                  <a:pt x="773566" y="4076"/>
                </a:lnTo>
                <a:lnTo>
                  <a:pt x="726159" y="1026"/>
                </a:lnTo>
                <a:close/>
              </a:path>
              <a:path w="1783714" h="2221230">
                <a:moveTo>
                  <a:pt x="678230" y="0"/>
                </a:moveTo>
                <a:lnTo>
                  <a:pt x="630303" y="1026"/>
                </a:lnTo>
                <a:lnTo>
                  <a:pt x="726159" y="1026"/>
                </a:lnTo>
                <a:lnTo>
                  <a:pt x="678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91297" y="818210"/>
            <a:ext cx="1474876" cy="1259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71300" y="733305"/>
            <a:ext cx="154773" cy="154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06112" y="3456914"/>
            <a:ext cx="6174740" cy="228663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2050" spc="-165">
                <a:solidFill>
                  <a:srgbClr val="151616"/>
                </a:solidFill>
                <a:latin typeface="Arial"/>
                <a:cs typeface="Arial"/>
              </a:rPr>
              <a:t>МЕТОДИКА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2050" spc="-190">
                <a:solidFill>
                  <a:srgbClr val="151616"/>
                </a:solidFill>
                <a:latin typeface="Arial"/>
                <a:cs typeface="Arial"/>
              </a:rPr>
              <a:t>РАСЧЕТА </a:t>
            </a:r>
            <a:r>
              <a:rPr dirty="0" sz="2050" spc="-165">
                <a:solidFill>
                  <a:srgbClr val="151616"/>
                </a:solidFill>
                <a:latin typeface="Arial"/>
                <a:cs typeface="Arial"/>
              </a:rPr>
              <a:t>НЕСУЩЕЙ СПОСОБНОСТИ</a:t>
            </a:r>
            <a:r>
              <a:rPr dirty="0" sz="2050" spc="-2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050" spc="-165">
                <a:solidFill>
                  <a:srgbClr val="151616"/>
                </a:solidFill>
                <a:latin typeface="Arial"/>
                <a:cs typeface="Arial"/>
              </a:rPr>
              <a:t>СВАЙ</a:t>
            </a:r>
            <a:endParaRPr sz="2050">
              <a:latin typeface="Arial"/>
              <a:cs typeface="Arial"/>
            </a:endParaRPr>
          </a:p>
          <a:p>
            <a:pPr marL="12700" marR="5080">
              <a:lnSpc>
                <a:spcPct val="120600"/>
              </a:lnSpc>
            </a:pPr>
            <a:r>
              <a:rPr dirty="0" sz="2050" spc="-170">
                <a:solidFill>
                  <a:srgbClr val="151616"/>
                </a:solidFill>
                <a:latin typeface="Arial"/>
                <a:cs typeface="Arial"/>
              </a:rPr>
              <a:t>О </a:t>
            </a:r>
            <a:r>
              <a:rPr dirty="0" sz="2050" spc="-130">
                <a:solidFill>
                  <a:srgbClr val="151616"/>
                </a:solidFill>
                <a:latin typeface="Arial"/>
                <a:cs typeface="Arial"/>
              </a:rPr>
              <a:t>219мм </a:t>
            </a:r>
            <a:r>
              <a:rPr dirty="0" sz="2050" spc="-120">
                <a:solidFill>
                  <a:srgbClr val="151616"/>
                </a:solidFill>
                <a:latin typeface="Arial"/>
                <a:cs typeface="Arial"/>
              </a:rPr>
              <a:t>и </a:t>
            </a:r>
            <a:r>
              <a:rPr dirty="0" sz="2050" spc="-170">
                <a:solidFill>
                  <a:srgbClr val="151616"/>
                </a:solidFill>
                <a:latin typeface="Arial"/>
                <a:cs typeface="Arial"/>
              </a:rPr>
              <a:t>О </a:t>
            </a:r>
            <a:r>
              <a:rPr dirty="0" sz="2050" spc="-135">
                <a:solidFill>
                  <a:srgbClr val="151616"/>
                </a:solidFill>
                <a:latin typeface="Arial"/>
                <a:cs typeface="Arial"/>
              </a:rPr>
              <a:t>325мм </a:t>
            </a:r>
            <a:r>
              <a:rPr dirty="0" sz="2050" spc="-155">
                <a:solidFill>
                  <a:srgbClr val="151616"/>
                </a:solidFill>
                <a:latin typeface="Arial"/>
                <a:cs typeface="Arial"/>
              </a:rPr>
              <a:t>С АНКЕРНЫМИ НАКОНЕЧНИКАМИ  </a:t>
            </a:r>
            <a:r>
              <a:rPr dirty="0" sz="2050" spc="-110">
                <a:solidFill>
                  <a:srgbClr val="151616"/>
                </a:solidFill>
                <a:latin typeface="Arial"/>
                <a:cs typeface="Arial"/>
              </a:rPr>
              <a:t>А2, А3, А4, А5, А6,</a:t>
            </a:r>
            <a:r>
              <a:rPr dirty="0" sz="2050" spc="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050" spc="-135">
                <a:solidFill>
                  <a:srgbClr val="151616"/>
                </a:solidFill>
                <a:latin typeface="Arial"/>
                <a:cs typeface="Arial"/>
              </a:rPr>
              <a:t>А7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2050" spc="-150">
                <a:solidFill>
                  <a:srgbClr val="151616"/>
                </a:solidFill>
                <a:latin typeface="Arial"/>
                <a:cs typeface="Arial"/>
              </a:rPr>
              <a:t>СЕРИИ</a:t>
            </a:r>
            <a:r>
              <a:rPr dirty="0" sz="2050" spc="-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050" spc="-135">
                <a:solidFill>
                  <a:srgbClr val="151616"/>
                </a:solidFill>
                <a:latin typeface="Arial"/>
                <a:cs typeface="Arial"/>
              </a:rPr>
              <a:t>1.411.3-11СМ.13</a:t>
            </a: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2050" spc="-160">
                <a:solidFill>
                  <a:srgbClr val="151616"/>
                </a:solidFill>
                <a:latin typeface="Arial"/>
                <a:cs typeface="Arial"/>
              </a:rPr>
              <a:t>«СВАЯ </a:t>
            </a:r>
            <a:r>
              <a:rPr dirty="0" sz="2050" spc="-150">
                <a:solidFill>
                  <a:srgbClr val="151616"/>
                </a:solidFill>
                <a:latin typeface="Arial"/>
                <a:cs typeface="Arial"/>
              </a:rPr>
              <a:t>МЕТАЛЛИЧЕСКАЯ </a:t>
            </a:r>
            <a:r>
              <a:rPr dirty="0" sz="2050" spc="-180">
                <a:solidFill>
                  <a:srgbClr val="151616"/>
                </a:solidFill>
                <a:latin typeface="Arial"/>
                <a:cs typeface="Arial"/>
              </a:rPr>
              <a:t>ТРУБЧАТАЯ</a:t>
            </a:r>
            <a:r>
              <a:rPr dirty="0" sz="2050" spc="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050" spc="-175">
                <a:solidFill>
                  <a:srgbClr val="151616"/>
                </a:solidFill>
                <a:latin typeface="Arial"/>
                <a:cs typeface="Arial"/>
              </a:rPr>
              <a:t>СМОТ»</a:t>
            </a:r>
            <a:endParaRPr sz="20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8096" y="4394530"/>
            <a:ext cx="194945" cy="138430"/>
          </a:xfrm>
          <a:custGeom>
            <a:avLst/>
            <a:gdLst/>
            <a:ahLst/>
            <a:cxnLst/>
            <a:rect l="l" t="t" r="r" b="b"/>
            <a:pathLst>
              <a:path w="194944" h="138429">
                <a:moveTo>
                  <a:pt x="0" y="138391"/>
                </a:moveTo>
                <a:lnTo>
                  <a:pt x="194928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29549" y="4388536"/>
            <a:ext cx="194945" cy="138430"/>
          </a:xfrm>
          <a:custGeom>
            <a:avLst/>
            <a:gdLst/>
            <a:ahLst/>
            <a:cxnLst/>
            <a:rect l="l" t="t" r="r" b="b"/>
            <a:pathLst>
              <a:path w="194944" h="138429">
                <a:moveTo>
                  <a:pt x="0" y="138391"/>
                </a:moveTo>
                <a:lnTo>
                  <a:pt x="194932" y="0"/>
                </a:lnTo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03715" y="700125"/>
            <a:ext cx="342900" cy="1546860"/>
          </a:xfrm>
          <a:custGeom>
            <a:avLst/>
            <a:gdLst/>
            <a:ahLst/>
            <a:cxnLst/>
            <a:rect l="l" t="t" r="r" b="b"/>
            <a:pathLst>
              <a:path w="342900" h="1546860">
                <a:moveTo>
                  <a:pt x="342900" y="0"/>
                </a:moveTo>
                <a:lnTo>
                  <a:pt x="0" y="0"/>
                </a:lnTo>
                <a:lnTo>
                  <a:pt x="0" y="1546859"/>
                </a:lnTo>
                <a:lnTo>
                  <a:pt x="342900" y="1546859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37535" y="1718399"/>
            <a:ext cx="3892448" cy="514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226570" y="8929789"/>
            <a:ext cx="1621155" cy="3594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50" spc="-210">
                <a:solidFill>
                  <a:srgbClr val="151616"/>
                </a:solidFill>
                <a:latin typeface="Arial"/>
                <a:cs typeface="Arial"/>
              </a:rPr>
              <a:t>МОСКВА</a:t>
            </a:r>
            <a:r>
              <a:rPr dirty="0" sz="215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150" spc="-160">
                <a:solidFill>
                  <a:srgbClr val="151616"/>
                </a:solidFill>
                <a:latin typeface="Arial"/>
                <a:cs typeface="Arial"/>
              </a:rPr>
              <a:t>2015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701" y="808672"/>
            <a:ext cx="4861560" cy="0"/>
          </a:xfrm>
          <a:custGeom>
            <a:avLst/>
            <a:gdLst/>
            <a:ahLst/>
            <a:cxnLst/>
            <a:rect l="l" t="t" r="r" b="b"/>
            <a:pathLst>
              <a:path w="4861560" h="0">
                <a:moveTo>
                  <a:pt x="0" y="0"/>
                </a:moveTo>
                <a:lnTo>
                  <a:pt x="4861547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7677" y="9672281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13299" y="322402"/>
            <a:ext cx="4976495" cy="109664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0160" marR="11430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73505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 indent="518159">
              <a:lnSpc>
                <a:spcPct val="126000"/>
              </a:lnSpc>
            </a:pP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Площадка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2.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Магистральный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газопровод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«Сила Сибири».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Этап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2.2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Участок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«КС-1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«Садыкельская»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КС-2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«Олекминская».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Крановый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узел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№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523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322" y="6501326"/>
            <a:ext cx="6137275" cy="4641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18159">
              <a:lnSpc>
                <a:spcPct val="1199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Рисунок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2 -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Инженерно-геологический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разрез,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характеризующий расчетные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условия  площадки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8172" y="1679693"/>
            <a:ext cx="4856782" cy="4700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44075" y="7184050"/>
            <a:ext cx="4107084" cy="2232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8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701" y="808672"/>
            <a:ext cx="4861560" cy="0"/>
          </a:xfrm>
          <a:custGeom>
            <a:avLst/>
            <a:gdLst/>
            <a:ahLst/>
            <a:cxnLst/>
            <a:rect l="l" t="t" r="r" b="b"/>
            <a:pathLst>
              <a:path w="4861560" h="0">
                <a:moveTo>
                  <a:pt x="0" y="0"/>
                </a:moveTo>
                <a:lnTo>
                  <a:pt x="4861547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7677" y="9672281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25538" y="322402"/>
            <a:ext cx="6127115" cy="537845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67460" marR="127698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6144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 indent="505459">
              <a:lnSpc>
                <a:spcPct val="129900"/>
              </a:lnSpc>
              <a:spcBef>
                <a:spcPts val="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заданию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заказчика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поверхность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спланирована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насыпью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толщиной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0,5 м. Насыпь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подстилается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почвенно-растительным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слоем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толщиной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м.</a:t>
            </a:r>
            <a:endParaRPr sz="1200">
              <a:latin typeface="Times New Roman"/>
              <a:cs typeface="Times New Roman"/>
            </a:endParaRPr>
          </a:p>
          <a:p>
            <a:pPr marL="518159">
              <a:lnSpc>
                <a:spcPct val="100000"/>
              </a:lnSpc>
              <a:spcBef>
                <a:spcPts val="43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Принято,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что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насыпь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отсыпана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песками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мелкими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пылеватыми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степени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влажности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S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&gt;0,95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или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из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глинистых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показателе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текучести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I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800" spc="-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&gt;0,5.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05459">
              <a:lnSpc>
                <a:spcPct val="129900"/>
              </a:lnSpc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Нормативная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глубина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сезонного оттаивания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СТС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природных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равна 2,2 м.  Насыпь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отсыпана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сезонно-талый слой.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Грунты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сезонно-талого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слоя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(СТС)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представлены 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песком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средней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крупности,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средней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плотности,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малой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степени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водонасыщения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непучинистые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насыпным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грунтом.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05459">
              <a:lnSpc>
                <a:spcPct val="1299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расчете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значения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касательной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силы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глубина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  принимается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равной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0,7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м.(насыпь),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т.к.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грунты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СТС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непучинистые.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05459">
              <a:lnSpc>
                <a:spcPct val="1299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Инженерно-геологические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ниже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сезонно-талого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слоя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СТС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характеризуются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распространением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до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глубины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13,6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от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природной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рельефа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без</a:t>
            </a:r>
            <a:r>
              <a:rPr dirty="0" sz="1200" spc="-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учета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планировки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слабольдистого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песка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средней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крупности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(в мерзлом состоянии).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Пески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средней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крупности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подстилаются:</a:t>
            </a:r>
            <a:endParaRPr sz="1200">
              <a:latin typeface="Times New Roman"/>
              <a:cs typeface="Times New Roman"/>
            </a:endParaRPr>
          </a:p>
          <a:p>
            <a:pPr marL="12700" indent="505459">
              <a:lnSpc>
                <a:spcPct val="100000"/>
              </a:lnSpc>
              <a:spcBef>
                <a:spcPts val="425"/>
              </a:spcBef>
              <a:buChar char="-"/>
              <a:tabLst>
                <a:tab pos="592455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интервале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глубин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от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13,6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15,0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суглинком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легким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пылеватым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слабольдистым;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05459">
              <a:lnSpc>
                <a:spcPct val="129900"/>
              </a:lnSpc>
              <a:buChar char="-"/>
              <a:tabLst>
                <a:tab pos="61341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 интервале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глубин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от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15,0 м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до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глубины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разведочной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скважины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(17,0 м) супесью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песчанистой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слабольдистой.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05459">
              <a:lnSpc>
                <a:spcPct val="1299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Средняя температура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глубине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погружения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ниже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сезонно-талого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слоя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СТС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 соответствии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заданием равна минус 0,2°С.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Грунты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находятся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 мерзлом состоянии и  используются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принципу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I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соответствии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рекомендациями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СП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25.13330.2012.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9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701" y="808672"/>
            <a:ext cx="4861560" cy="0"/>
          </a:xfrm>
          <a:custGeom>
            <a:avLst/>
            <a:gdLst/>
            <a:ahLst/>
            <a:cxnLst/>
            <a:rect l="l" t="t" r="r" b="b"/>
            <a:pathLst>
              <a:path w="4861560" h="0">
                <a:moveTo>
                  <a:pt x="0" y="0"/>
                </a:moveTo>
                <a:lnTo>
                  <a:pt x="4861547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7677" y="9672281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45072" y="2420363"/>
            <a:ext cx="1438326" cy="386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38576" y="322402"/>
            <a:ext cx="6089015" cy="203200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54760" marR="125158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48105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424180" indent="508000">
              <a:lnSpc>
                <a:spcPct val="127499"/>
              </a:lnSpc>
              <a:spcBef>
                <a:spcPts val="5"/>
              </a:spcBef>
            </a:pP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4. </a:t>
            </a:r>
            <a:r>
              <a:rPr dirty="0" sz="1200" spc="-15" b="1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расчета несущей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способности свай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площадки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1 (для талых  </a:t>
            </a:r>
            <a:r>
              <a:rPr dirty="0" sz="1200" spc="-10" b="1">
                <a:solidFill>
                  <a:srgbClr val="151616"/>
                </a:solidFill>
                <a:latin typeface="Times New Roman"/>
                <a:cs typeface="Times New Roman"/>
              </a:rPr>
              <a:t>грунтов)</a:t>
            </a:r>
            <a:r>
              <a:rPr dirty="0" sz="1200" spc="-125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СП24.13330.2011</a:t>
            </a:r>
            <a:r>
              <a:rPr dirty="0" sz="1200" spc="-12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(СНиП</a:t>
            </a:r>
            <a:r>
              <a:rPr dirty="0" sz="1200" spc="-125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2.02.03-85)</a:t>
            </a:r>
            <a:endParaRPr sz="1200">
              <a:latin typeface="Times New Roman"/>
              <a:cs typeface="Times New Roman"/>
            </a:endParaRPr>
          </a:p>
          <a:p>
            <a:pPr marL="12700" marR="5080" indent="508000">
              <a:lnSpc>
                <a:spcPts val="1839"/>
              </a:lnSpc>
              <a:spcBef>
                <a:spcPts val="120"/>
              </a:spcBef>
            </a:pPr>
            <a:r>
              <a:rPr dirty="0" sz="1000" spc="-5" i="1">
                <a:solidFill>
                  <a:srgbClr val="151616"/>
                </a:solidFill>
                <a:latin typeface="Times New Roman"/>
                <a:cs typeface="Times New Roman"/>
              </a:rPr>
              <a:t>Примечание: </a:t>
            </a:r>
            <a:r>
              <a:rPr dirty="0" sz="1000" i="1">
                <a:solidFill>
                  <a:srgbClr val="151616"/>
                </a:solidFill>
                <a:latin typeface="Times New Roman"/>
                <a:cs typeface="Times New Roman"/>
              </a:rPr>
              <a:t>Ссылки на </a:t>
            </a:r>
            <a:r>
              <a:rPr dirty="0" sz="1000" spc="-5" i="1">
                <a:solidFill>
                  <a:srgbClr val="151616"/>
                </a:solidFill>
                <a:latin typeface="Times New Roman"/>
                <a:cs typeface="Times New Roman"/>
              </a:rPr>
              <a:t>пункты </a:t>
            </a:r>
            <a:r>
              <a:rPr dirty="0" sz="1000" i="1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000" spc="-10" i="1">
                <a:solidFill>
                  <a:srgbClr val="151616"/>
                </a:solidFill>
                <a:latin typeface="Times New Roman"/>
                <a:cs typeface="Times New Roman"/>
              </a:rPr>
              <a:t>номера </a:t>
            </a:r>
            <a:r>
              <a:rPr dirty="0" sz="1000" spc="-20" i="1">
                <a:solidFill>
                  <a:srgbClr val="151616"/>
                </a:solidFill>
                <a:latin typeface="Times New Roman"/>
                <a:cs typeface="Times New Roman"/>
              </a:rPr>
              <a:t>формул </a:t>
            </a:r>
            <a:r>
              <a:rPr dirty="0" sz="1000" spc="-5" i="1">
                <a:solidFill>
                  <a:srgbClr val="151616"/>
                </a:solidFill>
                <a:latin typeface="Times New Roman"/>
                <a:cs typeface="Times New Roman"/>
              </a:rPr>
              <a:t>соответствуют пунктам </a:t>
            </a:r>
            <a:r>
              <a:rPr dirty="0" sz="1000" i="1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000" spc="-10" i="1">
                <a:solidFill>
                  <a:srgbClr val="151616"/>
                </a:solidFill>
                <a:latin typeface="Times New Roman"/>
                <a:cs typeface="Times New Roman"/>
              </a:rPr>
              <a:t>номерам </a:t>
            </a:r>
            <a:r>
              <a:rPr dirty="0" sz="1000" spc="-20" i="1">
                <a:solidFill>
                  <a:srgbClr val="151616"/>
                </a:solidFill>
                <a:latin typeface="Times New Roman"/>
                <a:cs typeface="Times New Roman"/>
              </a:rPr>
              <a:t>формул  </a:t>
            </a:r>
            <a:r>
              <a:rPr dirty="0" sz="1000" spc="-5" i="1">
                <a:solidFill>
                  <a:srgbClr val="151616"/>
                </a:solidFill>
                <a:latin typeface="Times New Roman"/>
                <a:cs typeface="Times New Roman"/>
              </a:rPr>
              <a:t>СП24.13330.2011.</a:t>
            </a:r>
            <a:endParaRPr sz="1000">
              <a:latin typeface="Times New Roman"/>
              <a:cs typeface="Times New Roman"/>
            </a:endParaRPr>
          </a:p>
          <a:p>
            <a:pPr marL="520700">
              <a:lnSpc>
                <a:spcPct val="100000"/>
              </a:lnSpc>
              <a:spcBef>
                <a:spcPts val="265"/>
              </a:spcBef>
            </a:pP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Сваю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работающую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сжимающую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нагрузку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по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несущей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способности</a:t>
            </a:r>
            <a:r>
              <a:rPr dirty="0" sz="1200" spc="2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грунта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основания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рассчитываем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исходя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из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условия: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3065" y="2798174"/>
            <a:ext cx="6133465" cy="482600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49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d</a:t>
            </a:r>
            <a:r>
              <a:rPr dirty="0" sz="8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нагрузка,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передаваемая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сваю;</a:t>
            </a:r>
            <a:endParaRPr sz="1200"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  <a:spcBef>
                <a:spcPts val="39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надежности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грунту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(п.7.1.11);</a:t>
            </a:r>
            <a:endParaRPr sz="1200"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  <a:spcBef>
                <a:spcPts val="40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односвайном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фундаменте;</a:t>
            </a:r>
            <a:endParaRPr sz="1200"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  <a:spcBef>
                <a:spcPts val="39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1,15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надежности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назначению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(ответственности)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сооружения.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18159">
              <a:lnSpc>
                <a:spcPct val="127499"/>
              </a:lnSpc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Согласно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СП24.13330.2011,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п.7.2.6 несущую способность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d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,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кН (тс),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буровой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сваи, 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погружаемой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выемкой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грунта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заполняемой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бетонным раствором,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работающей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на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сжимающую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нагрузку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следует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определять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формуле: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158115">
              <a:lnSpc>
                <a:spcPct val="100000"/>
              </a:lnSpc>
              <a:tabLst>
                <a:tab pos="413067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коэффециент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условий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работы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грунте,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принимаемый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1;</a:t>
            </a:r>
            <a:endParaRPr sz="1200">
              <a:latin typeface="Times New Roman"/>
              <a:cs typeface="Times New Roman"/>
            </a:endParaRPr>
          </a:p>
          <a:p>
            <a:pPr marL="234315">
              <a:lnSpc>
                <a:spcPct val="100000"/>
              </a:lnSpc>
              <a:spcBef>
                <a:spcPts val="400"/>
              </a:spcBef>
              <a:tabLst>
                <a:tab pos="420878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коэффециент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условий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работы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грунта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под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нижним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концом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1;</a:t>
            </a:r>
            <a:endParaRPr sz="1200">
              <a:latin typeface="Times New Roman"/>
              <a:cs typeface="Times New Roman"/>
            </a:endParaRPr>
          </a:p>
          <a:p>
            <a:pPr marL="20320" marR="15875">
              <a:lnSpc>
                <a:spcPct val="127499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 -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расчетное сопротивление грунта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под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нижним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концом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сваи,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кПа (тс/м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), принимаемое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п.7.2.7;</a:t>
            </a:r>
            <a:endParaRPr sz="120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39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опирания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39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наружный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периметр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поперечного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сечения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ствола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сваи,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20320" marR="31115">
              <a:lnSpc>
                <a:spcPct val="127499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i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расчетное сопротивление i-ro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слоя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основания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сваи,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кПа  (тс/м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),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принимаемое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табл.7.3;</a:t>
            </a:r>
            <a:endParaRPr sz="120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39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h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i</a:t>
            </a:r>
            <a:r>
              <a:rPr dirty="0" sz="800" spc="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толщина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i-ro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слоя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грунта,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соприкасающегося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поверхностью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20320" marR="31115" indent="209550">
              <a:lnSpc>
                <a:spcPct val="127499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6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</a:t>
            </a:r>
            <a:r>
              <a:rPr dirty="0" sz="1200" spc="-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условий</a:t>
            </a:r>
            <a:r>
              <a:rPr dirty="0" sz="1200" spc="-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работы</a:t>
            </a:r>
            <a:r>
              <a:rPr dirty="0" sz="1200" spc="-6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грунта</a:t>
            </a:r>
            <a:r>
              <a:rPr dirty="0" sz="1200" spc="-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6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r>
              <a:rPr dirty="0" sz="1200" spc="-6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сваи,</a:t>
            </a:r>
            <a:r>
              <a:rPr dirty="0" sz="1200" spc="-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зависящий</a:t>
            </a:r>
            <a:r>
              <a:rPr dirty="0" sz="1200" spc="-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от</a:t>
            </a:r>
            <a:r>
              <a:rPr dirty="0" sz="1200" spc="-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способа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образования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скважины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бетонирования,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принимаемый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7.6.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2087" y="3359404"/>
            <a:ext cx="145842" cy="128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1314" y="3604374"/>
            <a:ext cx="130572" cy="120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0601" y="3834206"/>
            <a:ext cx="148394" cy="120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80468" y="4718075"/>
            <a:ext cx="2636516" cy="3360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7477" y="5135969"/>
            <a:ext cx="142868" cy="1438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28967" y="5363007"/>
            <a:ext cx="191625" cy="1346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2905" y="7240092"/>
            <a:ext cx="171187" cy="1391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90745" y="5135067"/>
            <a:ext cx="142862" cy="1438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96752" y="5368480"/>
            <a:ext cx="191630" cy="1346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10</a:t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701" y="808672"/>
            <a:ext cx="4861560" cy="0"/>
          </a:xfrm>
          <a:custGeom>
            <a:avLst/>
            <a:gdLst/>
            <a:ahLst/>
            <a:cxnLst/>
            <a:rect l="l" t="t" r="r" b="b"/>
            <a:pathLst>
              <a:path w="4861560" h="0">
                <a:moveTo>
                  <a:pt x="0" y="0"/>
                </a:moveTo>
                <a:lnTo>
                  <a:pt x="4861547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7677" y="9672281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9708" y="2285276"/>
            <a:ext cx="145842" cy="128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8935" y="2530246"/>
            <a:ext cx="130572" cy="120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8221" y="2760091"/>
            <a:ext cx="148395" cy="12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37762" y="1404315"/>
            <a:ext cx="1346446" cy="3680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36304" y="3632416"/>
            <a:ext cx="1709155" cy="2567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24694" y="3979862"/>
            <a:ext cx="162819" cy="129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2814" y="4189247"/>
            <a:ext cx="142869" cy="1438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25213" y="5058410"/>
            <a:ext cx="2161025" cy="3017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09968" y="322402"/>
            <a:ext cx="6144260" cy="885317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3335" marR="127889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7668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5875" marR="99060">
              <a:lnSpc>
                <a:spcPts val="133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Сваю работающую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выдергивающую нагрузку по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 способности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грунта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основания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рассчитываем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исходя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из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условия: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du</a:t>
            </a:r>
            <a:r>
              <a:rPr dirty="0" sz="800" spc="-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N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800" spc="-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нагрузка,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передаваемая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сваю;</a:t>
            </a:r>
            <a:endParaRPr sz="1200"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  <a:spcBef>
                <a:spcPts val="40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надежности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грунту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(п.7.1.11);</a:t>
            </a:r>
            <a:endParaRPr sz="1200"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  <a:spcBef>
                <a:spcPts val="39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односвайном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фундаменте;</a:t>
            </a:r>
            <a:endParaRPr sz="1200"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  <a:spcBef>
                <a:spcPts val="39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1,15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надежности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назначению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(ответственности)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сооружения.</a:t>
            </a:r>
            <a:endParaRPr sz="1200">
              <a:latin typeface="Times New Roman"/>
              <a:cs typeface="Times New Roman"/>
            </a:endParaRPr>
          </a:p>
          <a:p>
            <a:pPr algn="just" marL="12700" marR="15875" indent="518159">
              <a:lnSpc>
                <a:spcPct val="127499"/>
              </a:lnSpc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Согласно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СП24.13330.2011,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п.7.2.9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несущую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du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,  кН (тс),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буровой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сваи, работающей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выдергивающую нагрузку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следует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определять по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формуле: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5"/>
              </a:spcBef>
              <a:tabLst>
                <a:tab pos="575310" algn="l"/>
              </a:tabLst>
            </a:pP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где: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u,	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i,</a:t>
            </a:r>
            <a:r>
              <a:rPr dirty="0" sz="800" spc="-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h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i</a:t>
            </a:r>
            <a:r>
              <a:rPr dirty="0" sz="8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же,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что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формуле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(7.11);</a:t>
            </a:r>
            <a:endParaRPr sz="1200">
              <a:latin typeface="Times New Roman"/>
              <a:cs typeface="Times New Roman"/>
            </a:endParaRPr>
          </a:p>
          <a:p>
            <a:pPr marL="162560">
              <a:lnSpc>
                <a:spcPct val="100000"/>
              </a:lnSpc>
              <a:spcBef>
                <a:spcPts val="39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условий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работы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грунте.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20320" marR="5080">
              <a:lnSpc>
                <a:spcPts val="1330"/>
              </a:lnSpc>
            </a:pPr>
            <a:r>
              <a:rPr dirty="0" u="sng" sz="1200" spc="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 spc="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устойчивости основания </a:t>
            </a:r>
            <a:r>
              <a:rPr dirty="0" u="sng" sz="1200" spc="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</a:t>
            </a:r>
            <a:r>
              <a:rPr dirty="0" u="sng" sz="1200" spc="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совместное действие выдергивающей </a:t>
            </a:r>
            <a:r>
              <a:rPr dirty="0" u="sng" sz="1200" spc="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нагрузки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касательной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</a:t>
            </a:r>
            <a:r>
              <a:rPr dirty="0" u="sng" sz="1200" spc="-114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грунтов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следует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проверять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условию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Ж):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algn="just" marL="38100" marR="11430" indent="162560">
              <a:lnSpc>
                <a:spcPct val="127499"/>
              </a:lnSpc>
              <a:spcBef>
                <a:spcPts val="139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удельная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касательная</a:t>
            </a:r>
            <a:r>
              <a:rPr dirty="0" sz="1200" spc="-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сила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пучения,</a:t>
            </a:r>
            <a:r>
              <a:rPr dirty="0" sz="1200" spc="-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кПа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(кгс/см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),</a:t>
            </a:r>
            <a:r>
              <a:rPr dirty="0" sz="1200" spc="-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определяется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опытным</a:t>
            </a:r>
            <a:r>
              <a:rPr dirty="0" sz="1200" spc="-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путем,  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т.к.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инженерно-геологическом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отчете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данный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показатель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отсутствует,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принимаем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его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Ж1.;</a:t>
            </a:r>
            <a:endParaRPr sz="1200">
              <a:latin typeface="Times New Roman"/>
              <a:cs typeface="Times New Roman"/>
            </a:endParaRPr>
          </a:p>
          <a:p>
            <a:pPr marL="38100" marR="34925" indent="-25400">
              <a:lnSpc>
                <a:spcPct val="127499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fh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площадь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 смерзания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фундамента в пределах расчетной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глубины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сезонного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промерзания-оттаивания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грунта,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(см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);</a:t>
            </a:r>
            <a:endParaRPr sz="1200">
              <a:latin typeface="Times New Roman"/>
              <a:cs typeface="Times New Roman"/>
            </a:endParaRPr>
          </a:p>
          <a:p>
            <a:pPr marL="12700" marR="34925">
              <a:lnSpc>
                <a:spcPct val="127499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 нагрузка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сваю,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кН (кгс),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принимаемая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коэффициентом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0,9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 наиболее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невыгодному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сочетанию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нагрузок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воздействий,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включая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выдергивающие.</a:t>
            </a:r>
            <a:endParaRPr sz="1200">
              <a:latin typeface="Times New Roman"/>
              <a:cs typeface="Times New Roman"/>
            </a:endParaRPr>
          </a:p>
          <a:p>
            <a:pPr marL="12700" marR="2667635">
              <a:lnSpc>
                <a:spcPct val="1316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расчете принято F=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0 - для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строительного периода;  Р-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вес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сваи, принимаемый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коэффициентом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0,9;  N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выд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выдергивающая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нагрузка;</a:t>
            </a:r>
            <a:endParaRPr sz="1200">
              <a:latin typeface="Times New Roman"/>
              <a:cs typeface="Times New Roman"/>
            </a:endParaRPr>
          </a:p>
          <a:p>
            <a:pPr marL="12700" marR="34925">
              <a:lnSpc>
                <a:spcPct val="1316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rt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расчетное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значение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силы,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удерживающей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от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выпучивания вследствие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трения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его 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талый,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лежащий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ниже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глубины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промерзания,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кН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(тс);</a:t>
            </a:r>
            <a:endParaRPr sz="1200"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условий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работы;</a:t>
            </a:r>
            <a:endParaRPr sz="1200"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надежности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назначению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сооружения.</a:t>
            </a:r>
            <a:endParaRPr sz="1200">
              <a:latin typeface="Times New Roman"/>
              <a:cs typeface="Times New Roman"/>
            </a:endParaRPr>
          </a:p>
          <a:p>
            <a:pPr marL="12700" marR="34925">
              <a:lnSpc>
                <a:spcPct val="131600"/>
              </a:lnSpc>
              <a:tabLst>
                <a:tab pos="387731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соответствии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примечанием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таблице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Ж.1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значение	следует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умножать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229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0,8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металлической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6241" y="5489778"/>
            <a:ext cx="144486" cy="1174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10802" y="8289797"/>
            <a:ext cx="142868" cy="1438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15529" y="8535365"/>
            <a:ext cx="145842" cy="1283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96016" y="8815540"/>
            <a:ext cx="144487" cy="1174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11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701" y="808672"/>
            <a:ext cx="4861560" cy="0"/>
          </a:xfrm>
          <a:custGeom>
            <a:avLst/>
            <a:gdLst/>
            <a:ahLst/>
            <a:cxnLst/>
            <a:rect l="l" t="t" r="r" b="b"/>
            <a:pathLst>
              <a:path w="4861560" h="0">
                <a:moveTo>
                  <a:pt x="0" y="0"/>
                </a:moveTo>
                <a:lnTo>
                  <a:pt x="4861547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7677" y="9672281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13216" y="322402"/>
            <a:ext cx="6139180" cy="107569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0160" marR="127698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73505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L="12700" marR="5080" indent="510540">
              <a:lnSpc>
                <a:spcPct val="114599"/>
              </a:lnSpc>
            </a:pPr>
            <a:r>
              <a:rPr dirty="0" sz="1200" spc="25">
                <a:solidFill>
                  <a:srgbClr val="151616"/>
                </a:solidFill>
                <a:latin typeface="Times New Roman"/>
                <a:cs typeface="Times New Roman"/>
              </a:rPr>
              <a:t>Расчетное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значение силы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22">
                <a:solidFill>
                  <a:srgbClr val="151616"/>
                </a:solidFill>
                <a:latin typeface="Times New Roman"/>
                <a:cs typeface="Times New Roman"/>
              </a:rPr>
              <a:t>rf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кН </a:t>
            </a:r>
            <a:r>
              <a:rPr dirty="0" sz="1200" spc="25">
                <a:solidFill>
                  <a:srgbClr val="151616"/>
                </a:solidFill>
                <a:latin typeface="Times New Roman"/>
                <a:cs typeface="Times New Roman"/>
              </a:rPr>
              <a:t>(тс),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удерживающей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сваю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от</a:t>
            </a:r>
            <a:r>
              <a:rPr dirty="0" sz="1200" spc="3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151616"/>
                </a:solidFill>
                <a:latin typeface="Times New Roman"/>
                <a:cs typeface="Times New Roman"/>
              </a:rPr>
              <a:t>выпучивания,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определяется по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формуле: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35436" y="1524686"/>
            <a:ext cx="1286249" cy="243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10023" y="1820392"/>
            <a:ext cx="6122035" cy="110172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350"/>
              </a:spcBef>
            </a:pP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где: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i,</a:t>
            </a:r>
            <a:r>
              <a:rPr dirty="0" sz="8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h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i</a:t>
            </a:r>
            <a:r>
              <a:rPr dirty="0" sz="8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же,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что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формуле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(7.11);</a:t>
            </a:r>
            <a:endParaRPr sz="1200">
              <a:latin typeface="Times New Roman"/>
              <a:cs typeface="Times New Roman"/>
            </a:endParaRPr>
          </a:p>
          <a:p>
            <a:pPr marL="38100" marR="5080" indent="-25400">
              <a:lnSpc>
                <a:spcPct val="1174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Слой сезонного промерзания-оттаивания грунта представлен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2-мя видами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характеристик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  <a:tabLst>
                <a:tab pos="355282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сильнопучинистого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слоя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грунта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CMC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h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baseline="-23148" sz="900" spc="52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0,7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м,	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=110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кПа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  <a:tabLst>
                <a:tab pos="3596640" algn="l"/>
              </a:tabLst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слабопучинистого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слоя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грунта C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MC h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2,4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м,	= 62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кПа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70400" y="2578163"/>
            <a:ext cx="165455" cy="134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27817" y="2795270"/>
            <a:ext cx="165442" cy="134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12</a:t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0450" y="6375108"/>
            <a:ext cx="118351" cy="181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95703" y="4520146"/>
            <a:ext cx="118351" cy="181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48701" y="808672"/>
            <a:ext cx="4861560" cy="0"/>
          </a:xfrm>
          <a:custGeom>
            <a:avLst/>
            <a:gdLst/>
            <a:ahLst/>
            <a:cxnLst/>
            <a:rect l="l" t="t" r="r" b="b"/>
            <a:pathLst>
              <a:path w="4861560" h="0">
                <a:moveTo>
                  <a:pt x="0" y="0"/>
                </a:moveTo>
                <a:lnTo>
                  <a:pt x="4861547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7677" y="9672281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20523" y="322402"/>
            <a:ext cx="6114415" cy="599567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72540" marR="125920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6652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30480" marR="5080" indent="508000">
              <a:lnSpc>
                <a:spcPct val="127499"/>
              </a:lnSpc>
              <a:spcBef>
                <a:spcPts val="5"/>
              </a:spcBef>
            </a:pP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расчетах использованы следующие </a:t>
            </a:r>
            <a:r>
              <a:rPr dirty="0" sz="1200" spc="-10" b="1">
                <a:solidFill>
                  <a:srgbClr val="151616"/>
                </a:solidFill>
                <a:latin typeface="Times New Roman"/>
                <a:cs typeface="Times New Roman"/>
              </a:rPr>
              <a:t>обозначения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величины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геометрических  параметров: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периметр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800" spc="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1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0,219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3,14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0,219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0,688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86360" indent="-73660">
              <a:lnSpc>
                <a:spcPct val="100000"/>
              </a:lnSpc>
              <a:spcBef>
                <a:spcPts val="395"/>
              </a:spcBef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периметр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8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1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0,325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3,14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0,325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1,020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2700" marR="2855595">
              <a:lnSpc>
                <a:spcPct val="127499"/>
              </a:lnSpc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опирания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8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тт*0,219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/4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0,0376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0,038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12700" marR="2855595">
              <a:lnSpc>
                <a:spcPct val="127499"/>
              </a:lnSpc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опирания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8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тт*0,325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/4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0,082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0,083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нес</a:t>
            </a:r>
            <a:r>
              <a:rPr dirty="0" sz="800" spc="-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части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(см.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расчеты);</a:t>
            </a:r>
            <a:endParaRPr sz="1200">
              <a:latin typeface="Times New Roman"/>
              <a:cs typeface="Times New Roman"/>
            </a:endParaRPr>
          </a:p>
          <a:p>
            <a:pPr marL="12700" marR="3188335">
              <a:lnSpc>
                <a:spcPct val="127499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ан</a:t>
            </a:r>
            <a:r>
              <a:rPr dirty="0" sz="8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анкерной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части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(см.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расчеты);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 - длина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свободной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части (см.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расчеты);  Расчетная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N</a:t>
            </a:r>
            <a:r>
              <a:rPr dirty="0" sz="800" spc="-10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8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80">
                <a:solidFill>
                  <a:srgbClr val="151616"/>
                </a:solidFill>
                <a:latin typeface="Times New Roman"/>
                <a:cs typeface="Times New Roman"/>
              </a:rPr>
              <a:t>Р,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где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8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endParaRPr sz="800">
              <a:latin typeface="Times New Roman"/>
              <a:cs typeface="Times New Roman"/>
            </a:endParaRPr>
          </a:p>
          <a:p>
            <a:pPr marL="12700" marR="2138680">
              <a:lnSpc>
                <a:spcPct val="127499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8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800" spc="-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800" spc="-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р*L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се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</a:t>
            </a:r>
            <a:r>
              <a:rPr dirty="0" sz="1200" spc="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700" spc="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вес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металлической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заполнением  Р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8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вес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наконечника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8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вес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заполнения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полости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</a:t>
            </a:r>
            <a:endParaRPr sz="1200">
              <a:latin typeface="Times New Roman"/>
              <a:cs typeface="Times New Roman"/>
            </a:endParaRPr>
          </a:p>
          <a:p>
            <a:pPr algn="just" marL="12700" marR="2503805">
              <a:lnSpc>
                <a:spcPct val="127499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41,63кг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(0,04163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тс)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вес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219*8  р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62,54кг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(0,06254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тс)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вес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325*8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800" spc="-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без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высоты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наконечника</a:t>
            </a:r>
            <a:endParaRPr sz="1200">
              <a:latin typeface="Times New Roman"/>
              <a:cs typeface="Times New Roman"/>
            </a:endParaRPr>
          </a:p>
          <a:p>
            <a:pPr marL="29845" marR="12700" indent="74930">
              <a:lnSpc>
                <a:spcPct val="127499"/>
              </a:lnSpc>
            </a:pPr>
            <a:r>
              <a:rPr dirty="0" sz="7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7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1,05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надежности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нагрузке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металлических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конструкций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(табл.1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СНиП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2.01.07-85*)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443" y="6342799"/>
            <a:ext cx="4545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800" spc="-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700" spc="-5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700" spc="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700" spc="-5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700" spc="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р*L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се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</a:t>
            </a:r>
            <a:r>
              <a:rPr dirty="0" sz="1200" spc="1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7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700" spc="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вес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заполнением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раствором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0285" y="6525679"/>
            <a:ext cx="4783455" cy="1191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7499"/>
              </a:lnSpc>
              <a:spcBef>
                <a:spcPts val="100"/>
              </a:spcBef>
              <a:tabLst>
                <a:tab pos="117030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sz="800" spc="-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вес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бетона,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заполняющего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полость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скважины,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вычисляется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формуле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sz="8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S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скв</a:t>
            </a:r>
            <a:r>
              <a:rPr dirty="0" sz="8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800" spc="-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гр.</a:t>
            </a:r>
            <a:r>
              <a:rPr dirty="0" sz="800" spc="-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	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где</a:t>
            </a:r>
            <a:endParaRPr sz="1200">
              <a:latin typeface="Times New Roman"/>
              <a:cs typeface="Times New Roman"/>
            </a:endParaRPr>
          </a:p>
          <a:p>
            <a:pPr marL="12700" marR="2299970">
              <a:lnSpc>
                <a:spcPct val="127499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S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скв</a:t>
            </a:r>
            <a:r>
              <a:rPr dirty="0" sz="8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скважины;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S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скв</a:t>
            </a:r>
            <a:r>
              <a:rPr dirty="0" sz="8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тт*D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/4  L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8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гр.</a:t>
            </a:r>
            <a:r>
              <a:rPr dirty="0" sz="800" spc="-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сваи,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загубленная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</a:t>
            </a:r>
            <a:endParaRPr sz="1200">
              <a:latin typeface="Times New Roman"/>
              <a:cs typeface="Times New Roman"/>
            </a:endParaRPr>
          </a:p>
          <a:p>
            <a:pPr algn="ctr" marR="2237105">
              <a:lnSpc>
                <a:spcPct val="100000"/>
              </a:lnSpc>
              <a:spcBef>
                <a:spcPts val="39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плотность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бетонного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раствора,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т/м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3</a:t>
            </a:r>
            <a:endParaRPr baseline="55555"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0467" y="5917450"/>
            <a:ext cx="118350" cy="181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97577" y="6338925"/>
            <a:ext cx="39560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725" algn="l"/>
              </a:tabLst>
            </a:pPr>
            <a:r>
              <a:rPr dirty="0" sz="600" spc="-5">
                <a:solidFill>
                  <a:srgbClr val="151616"/>
                </a:solidFill>
                <a:latin typeface="Arial"/>
                <a:cs typeface="Arial"/>
              </a:rPr>
              <a:t>а</a:t>
            </a:r>
            <a:r>
              <a:rPr dirty="0" sz="600" spc="-5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baseline="4629" sz="900" spc="-7">
                <a:solidFill>
                  <a:srgbClr val="151616"/>
                </a:solidFill>
                <a:latin typeface="Arial"/>
                <a:cs typeface="Arial"/>
              </a:rPr>
              <a:t>а</a:t>
            </a:r>
            <a:endParaRPr baseline="4629" sz="9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56448" y="6850939"/>
            <a:ext cx="118351" cy="181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4154" y="7535786"/>
            <a:ext cx="118350" cy="181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13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701" y="808672"/>
            <a:ext cx="4861560" cy="0"/>
          </a:xfrm>
          <a:custGeom>
            <a:avLst/>
            <a:gdLst/>
            <a:ahLst/>
            <a:cxnLst/>
            <a:rect l="l" t="t" r="r" b="b"/>
            <a:pathLst>
              <a:path w="4861560" h="0">
                <a:moveTo>
                  <a:pt x="0" y="0"/>
                </a:moveTo>
                <a:lnTo>
                  <a:pt x="4861547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7677" y="9672281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39127" y="322402"/>
            <a:ext cx="5102225" cy="86614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754380" marR="76581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 marR="1143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4.1 </a:t>
            </a:r>
            <a:r>
              <a:rPr dirty="0" sz="1200" spc="-35" b="1">
                <a:solidFill>
                  <a:srgbClr val="151616"/>
                </a:solidFill>
                <a:latin typeface="Times New Roman"/>
                <a:cs typeface="Times New Roman"/>
              </a:rPr>
              <a:t>РАСЧЕТЫ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НЕСУЩЕЙ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СПОСОБНОСТИ </a:t>
            </a:r>
            <a:r>
              <a:rPr dirty="0" sz="1200" spc="-25" b="1">
                <a:solidFill>
                  <a:srgbClr val="151616"/>
                </a:solidFill>
                <a:latin typeface="Times New Roman"/>
                <a:cs typeface="Times New Roman"/>
              </a:rPr>
              <a:t>СВАИ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ДЛЯ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ПЛОЩАДКИ</a:t>
            </a:r>
            <a:r>
              <a:rPr dirty="0" sz="1200" spc="4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92565" y="1658871"/>
            <a:ext cx="3073982" cy="570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14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701" y="808672"/>
            <a:ext cx="4861560" cy="0"/>
          </a:xfrm>
          <a:custGeom>
            <a:avLst/>
            <a:gdLst/>
            <a:ahLst/>
            <a:cxnLst/>
            <a:rect l="l" t="t" r="r" b="b"/>
            <a:pathLst>
              <a:path w="4861560" h="0">
                <a:moveTo>
                  <a:pt x="0" y="0"/>
                </a:moveTo>
                <a:lnTo>
                  <a:pt x="4861547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12889" y="322402"/>
            <a:ext cx="6139180" cy="79851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0160" marR="127698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</a:pPr>
            <a:r>
              <a:rPr dirty="0" u="sng" sz="12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4.1.1</a:t>
            </a:r>
            <a:r>
              <a:rPr dirty="0" u="sng" sz="1200" spc="-12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эталонной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endParaRPr sz="1200">
              <a:latin typeface="Times New Roman"/>
              <a:cs typeface="Times New Roman"/>
            </a:endParaRPr>
          </a:p>
          <a:p>
            <a:pPr marL="2489835">
              <a:lnSpc>
                <a:spcPct val="100000"/>
              </a:lnSpc>
              <a:spcBef>
                <a:spcPts val="395"/>
              </a:spcBef>
            </a:pP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Для 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219*8,</a:t>
            </a:r>
            <a:r>
              <a:rPr dirty="0" sz="1200" spc="-15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L=15м</a:t>
            </a:r>
            <a:endParaRPr sz="12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  <a:spcBef>
                <a:spcPts val="395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2700" marR="1474470">
              <a:lnSpc>
                <a:spcPct val="127499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Максимальная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=30+1,72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31,72тс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0,008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+1,06+0,04163*15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*1,05=1,72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 marR="5299710">
              <a:lnSpc>
                <a:spcPts val="1839"/>
              </a:lnSpc>
              <a:spcBef>
                <a:spcPts val="125"/>
              </a:spcBef>
            </a:pP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вгр.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13М  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baseline="-23148" sz="900" spc="-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0,038</a:t>
            </a:r>
            <a:r>
              <a:rPr dirty="0" sz="1200" spc="-1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algn="ctr" marR="4430395">
              <a:lnSpc>
                <a:spcPts val="85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219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0,688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12,43</a:t>
            </a:r>
            <a:r>
              <a:rPr dirty="0" sz="1200" spc="-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2700" marR="22225" indent="529590">
              <a:lnSpc>
                <a:spcPct val="127499"/>
              </a:lnSpc>
              <a:tabLst>
                <a:tab pos="2790825" algn="l"/>
              </a:tabLst>
            </a:pP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Величина</a:t>
            </a:r>
            <a:r>
              <a:rPr dirty="0" sz="1200" spc="3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сцепления</a:t>
            </a:r>
            <a:r>
              <a:rPr dirty="0" sz="1200" spc="3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151616"/>
                </a:solidFill>
                <a:latin typeface="Times New Roman"/>
                <a:cs typeface="Times New Roman"/>
              </a:rPr>
              <a:t>бетона	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ц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sz="1200" spc="55">
                <a:solidFill>
                  <a:srgbClr val="151616"/>
                </a:solidFill>
                <a:latin typeface="Times New Roman"/>
                <a:cs typeface="Times New Roman"/>
              </a:rPr>
              <a:t>металлической поверхностью составляет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20кг/см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=200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т/м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(«Железобетонные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конструкции»,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К.В.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Сахновский,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стр.67).</a:t>
            </a:r>
            <a:endParaRPr sz="1200">
              <a:latin typeface="Times New Roman"/>
              <a:cs typeface="Times New Roman"/>
            </a:endParaRPr>
          </a:p>
          <a:p>
            <a:pPr marL="542290">
              <a:lnSpc>
                <a:spcPct val="100000"/>
              </a:lnSpc>
              <a:spcBef>
                <a:spcPts val="204"/>
              </a:spcBef>
            </a:pP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Удерживающая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бетона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металлом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составит: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b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200*0,688*12,43 = 1710 т</a:t>
            </a:r>
            <a:endParaRPr sz="1200">
              <a:latin typeface="Times New Roman"/>
              <a:cs typeface="Times New Roman"/>
            </a:endParaRPr>
          </a:p>
          <a:p>
            <a:pPr marL="12700" marR="5080" indent="518159">
              <a:lnSpc>
                <a:spcPct val="131600"/>
              </a:lnSpc>
            </a:pP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Срыв</a:t>
            </a:r>
            <a:r>
              <a:rPr dirty="0" sz="1200" spc="-5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4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4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 i="1">
                <a:solidFill>
                  <a:srgbClr val="151616"/>
                </a:solidFill>
                <a:latin typeface="Times New Roman"/>
                <a:cs typeface="Times New Roman"/>
              </a:rPr>
              <a:t>контакту</a:t>
            </a:r>
            <a:r>
              <a:rPr dirty="0" sz="1200" spc="-5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металл-бетон</a:t>
            </a:r>
            <a:r>
              <a:rPr dirty="0" sz="1200" spc="-4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4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заданной</a:t>
            </a:r>
            <a:r>
              <a:rPr dirty="0" sz="1200" spc="-5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нагрузке</a:t>
            </a:r>
            <a:r>
              <a:rPr dirty="0" sz="1200" spc="-4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31,72</a:t>
            </a:r>
            <a:r>
              <a:rPr dirty="0" sz="1200" spc="-4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4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происходить</a:t>
            </a:r>
            <a:r>
              <a:rPr dirty="0" sz="1200" spc="-5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не 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будет.</a:t>
            </a:r>
            <a:r>
              <a:rPr dirty="0" sz="1200" spc="-12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Срыв</a:t>
            </a:r>
            <a:r>
              <a:rPr dirty="0" sz="1200" spc="-12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будет</a:t>
            </a:r>
            <a:r>
              <a:rPr dirty="0" sz="1200" spc="-12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происходить</a:t>
            </a:r>
            <a:r>
              <a:rPr dirty="0" sz="1200" spc="-12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 i="1">
                <a:solidFill>
                  <a:srgbClr val="151616"/>
                </a:solidFill>
                <a:latin typeface="Times New Roman"/>
                <a:cs typeface="Times New Roman"/>
              </a:rPr>
              <a:t>контакту</a:t>
            </a:r>
            <a:r>
              <a:rPr dirty="0" sz="1200" spc="-12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бетон-грунт</a:t>
            </a:r>
            <a:r>
              <a:rPr dirty="0" sz="1200" spc="-114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(модель</a:t>
            </a:r>
            <a:r>
              <a:rPr dirty="0" sz="1200" spc="-12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2).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18159">
              <a:lnSpc>
                <a:spcPct val="131600"/>
              </a:lnSpc>
            </a:pP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Учитывая,</a:t>
            </a:r>
            <a:r>
              <a:rPr dirty="0" sz="1200" spc="-8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большую</a:t>
            </a:r>
            <a:r>
              <a:rPr dirty="0" sz="1200" spc="-8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величину</a:t>
            </a:r>
            <a:r>
              <a:rPr dirty="0" sz="1200" spc="-8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силы</a:t>
            </a:r>
            <a:r>
              <a:rPr dirty="0" sz="1200" spc="-8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 i="1">
                <a:solidFill>
                  <a:srgbClr val="151616"/>
                </a:solidFill>
                <a:latin typeface="Times New Roman"/>
                <a:cs typeface="Times New Roman"/>
              </a:rPr>
              <a:t>сцепления</a:t>
            </a:r>
            <a:r>
              <a:rPr dirty="0" sz="1200" spc="-8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металла</a:t>
            </a:r>
            <a:r>
              <a:rPr dirty="0" sz="1200" spc="-7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8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бетоном</a:t>
            </a:r>
            <a:r>
              <a:rPr dirty="0" sz="1200" spc="-8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(модель</a:t>
            </a:r>
            <a:r>
              <a:rPr dirty="0" sz="1200" spc="-8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1)</a:t>
            </a:r>
            <a:r>
              <a:rPr dirty="0" sz="1200" spc="-8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8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талых 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грунтов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применять металлические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сваи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анкерами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при устройстве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буровым </a:t>
            </a:r>
            <a:r>
              <a:rPr dirty="0" sz="1200" spc="-15" i="1">
                <a:solidFill>
                  <a:srgbClr val="151616"/>
                </a:solidFill>
                <a:latin typeface="Times New Roman"/>
                <a:cs typeface="Times New Roman"/>
              </a:rPr>
              <a:t>способом 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нецелесообразно.</a:t>
            </a:r>
            <a:endParaRPr sz="1200">
              <a:latin typeface="Times New Roman"/>
              <a:cs typeface="Times New Roman"/>
            </a:endParaRPr>
          </a:p>
          <a:p>
            <a:pPr marL="530225">
              <a:lnSpc>
                <a:spcPct val="100000"/>
              </a:lnSpc>
              <a:spcBef>
                <a:spcPts val="455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  <a:p>
            <a:pPr marL="19685" marR="1437640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Максимальная расчетная нагрузка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 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+P=30+2,71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32,71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Р= 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=1,72+0,99=2,71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 тс</a:t>
            </a:r>
            <a:endParaRPr sz="120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0,008 +1,06+0,04163*15 *1,05=1,72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 тс</a:t>
            </a:r>
            <a:endParaRPr sz="1200">
              <a:latin typeface="Times New Roman"/>
              <a:cs typeface="Times New Roman"/>
            </a:endParaRPr>
          </a:p>
          <a:p>
            <a:pPr marL="19685">
              <a:lnSpc>
                <a:spcPts val="39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б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=(3,14*0,300 /4*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14,0-3,14*0,2195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/4*14,0)*2,2=(0,98-0,53)*2,2=0,99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003935">
              <a:lnSpc>
                <a:spcPts val="330"/>
              </a:lnSpc>
              <a:tabLst>
                <a:tab pos="2354580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	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 marL="19685" marR="2818765">
              <a:lnSpc>
                <a:spcPts val="1889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Длина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буровой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скважины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L=14 м, диаметр-300 мм  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скв300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0,07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algn="ctr" marR="4301490">
              <a:lnSpc>
                <a:spcPts val="855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скв300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0,942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9685">
              <a:lnSpc>
                <a:spcPts val="39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12,43 м (R=159,2 тс/м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 табл.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7.8);</a:t>
            </a:r>
            <a:endParaRPr sz="1200">
              <a:latin typeface="Times New Roman"/>
              <a:cs typeface="Times New Roman"/>
            </a:endParaRPr>
          </a:p>
          <a:p>
            <a:pPr marL="1757045">
              <a:lnSpc>
                <a:spcPts val="33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algn="just" marL="19685" marR="15240" indent="495300">
              <a:lnSpc>
                <a:spcPct val="131600"/>
              </a:lnSpc>
              <a:spcBef>
                <a:spcPts val="64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соответствии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примечанием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 к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таблице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7.3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расчленяем пласты грунта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на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однородные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слои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толщиной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более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 м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определяем соответствующие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значения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i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(см.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расчетную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схему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1):</a:t>
            </a:r>
            <a:endParaRPr sz="1200">
              <a:latin typeface="Times New Roman"/>
              <a:cs typeface="Times New Roman"/>
            </a:endParaRPr>
          </a:p>
          <a:p>
            <a:pPr marL="514984">
              <a:lnSpc>
                <a:spcPct val="100000"/>
              </a:lnSpc>
              <a:spcBef>
                <a:spcPts val="755"/>
              </a:spcBef>
            </a:pP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f</a:t>
            </a:r>
            <a:r>
              <a:rPr dirty="0" baseline="-24691" sz="675" spc="-7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=3,675</a:t>
            </a:r>
            <a:r>
              <a:rPr dirty="0" sz="9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тс/м</a:t>
            </a:r>
            <a:r>
              <a:rPr dirty="0" baseline="55555" sz="675" spc="-7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;</a:t>
            </a:r>
            <a:r>
              <a:rPr dirty="0" sz="9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f</a:t>
            </a:r>
            <a:r>
              <a:rPr dirty="0" baseline="-24691" sz="675" spc="-7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=5,05</a:t>
            </a:r>
            <a:r>
              <a:rPr dirty="0" sz="9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тс/м</a:t>
            </a:r>
            <a:r>
              <a:rPr dirty="0" baseline="55555" sz="675" spc="-7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;</a:t>
            </a:r>
            <a:r>
              <a:rPr dirty="0" sz="9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f</a:t>
            </a:r>
            <a:r>
              <a:rPr dirty="0" baseline="-24691" sz="675" spc="-7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=5,7</a:t>
            </a:r>
            <a:r>
              <a:rPr dirty="0" sz="9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тс/м</a:t>
            </a:r>
            <a:r>
              <a:rPr dirty="0" baseline="55555" sz="675" spc="-7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;</a:t>
            </a:r>
            <a:r>
              <a:rPr dirty="0" sz="9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f</a:t>
            </a:r>
            <a:r>
              <a:rPr dirty="0" baseline="-24691" sz="675" spc="-7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=6,1</a:t>
            </a:r>
            <a:r>
              <a:rPr dirty="0" sz="9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тс/м</a:t>
            </a:r>
            <a:r>
              <a:rPr dirty="0" baseline="55555" sz="675" spc="-7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;</a:t>
            </a:r>
            <a:r>
              <a:rPr dirty="0" sz="9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f</a:t>
            </a:r>
            <a:r>
              <a:rPr dirty="0" baseline="-24691" sz="675" spc="-7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=6,425</a:t>
            </a:r>
            <a:r>
              <a:rPr dirty="0" sz="9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тс/м</a:t>
            </a:r>
            <a:r>
              <a:rPr dirty="0" baseline="55555" sz="675" spc="-7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;</a:t>
            </a:r>
            <a:r>
              <a:rPr dirty="0" sz="9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f</a:t>
            </a:r>
            <a:r>
              <a:rPr dirty="0" baseline="-24691" sz="675" spc="-7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=6,71</a:t>
            </a:r>
            <a:r>
              <a:rPr dirty="0" sz="9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тс/м</a:t>
            </a:r>
            <a:r>
              <a:rPr dirty="0" baseline="55555" sz="675" spc="-7">
                <a:solidFill>
                  <a:srgbClr val="151616"/>
                </a:solidFill>
                <a:latin typeface="Arial"/>
                <a:cs typeface="Arial"/>
              </a:rPr>
              <a:t>2</a:t>
            </a:r>
            <a:endParaRPr baseline="55555" sz="67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2600" y="8625833"/>
            <a:ext cx="5135245" cy="884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8480">
              <a:lnSpc>
                <a:spcPct val="100000"/>
              </a:lnSpc>
              <a:spcBef>
                <a:spcPts val="100"/>
              </a:spcBef>
            </a:pPr>
            <a:r>
              <a:rPr dirty="0" u="sng" sz="9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Расчет</a:t>
            </a:r>
            <a:r>
              <a:rPr dirty="0" u="sng" sz="900" spc="-10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несущей</a:t>
            </a:r>
            <a:r>
              <a:rPr dirty="0" u="sng" sz="900" spc="-1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способности</a:t>
            </a:r>
            <a:r>
              <a:rPr dirty="0" u="sng" sz="900" spc="-1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сваи</a:t>
            </a:r>
            <a:r>
              <a:rPr dirty="0" u="sng" sz="900" spc="-1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на</a:t>
            </a:r>
            <a:r>
              <a:rPr dirty="0" u="sng" sz="900" spc="-1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сжимающую</a:t>
            </a:r>
            <a:r>
              <a:rPr dirty="0" u="sng" sz="900" spc="-1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нагрузку</a:t>
            </a:r>
            <a:endParaRPr sz="900">
              <a:latin typeface="Arial"/>
              <a:cs typeface="Arial"/>
            </a:endParaRPr>
          </a:p>
          <a:p>
            <a:pPr marL="515620">
              <a:lnSpc>
                <a:spcPct val="100000"/>
              </a:lnSpc>
              <a:spcBef>
                <a:spcPts val="815"/>
              </a:spcBef>
            </a:pP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1,15</a:t>
            </a:r>
            <a:r>
              <a:rPr dirty="0" sz="9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51616"/>
                </a:solidFill>
                <a:latin typeface="Arial"/>
                <a:cs typeface="Arial"/>
              </a:rPr>
              <a:t>-</a:t>
            </a:r>
            <a:r>
              <a:rPr dirty="0" sz="9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коэффициент,</a:t>
            </a:r>
            <a:r>
              <a:rPr dirty="0" sz="9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принимаемый</a:t>
            </a:r>
            <a:r>
              <a:rPr dirty="0" sz="9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51616"/>
                </a:solidFill>
                <a:latin typeface="Arial"/>
                <a:cs typeface="Arial"/>
              </a:rPr>
              <a:t>по</a:t>
            </a:r>
            <a:r>
              <a:rPr dirty="0" sz="9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табл.</a:t>
            </a:r>
            <a:r>
              <a:rPr dirty="0" sz="9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51616"/>
                </a:solidFill>
                <a:latin typeface="Arial"/>
                <a:cs typeface="Arial"/>
              </a:rPr>
              <a:t>7.3</a:t>
            </a:r>
            <a:r>
              <a:rPr dirty="0" sz="9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51616"/>
                </a:solidFill>
                <a:latin typeface="Arial"/>
                <a:cs typeface="Arial"/>
              </a:rPr>
              <a:t>примечание</a:t>
            </a:r>
            <a:r>
              <a:rPr dirty="0" sz="9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51616"/>
                </a:solidFill>
                <a:latin typeface="Arial"/>
                <a:cs typeface="Arial"/>
              </a:rPr>
              <a:t>4.</a:t>
            </a:r>
            <a:endParaRPr sz="900">
              <a:latin typeface="Arial"/>
              <a:cs typeface="Arial"/>
            </a:endParaRPr>
          </a:p>
          <a:p>
            <a:pPr marL="100965" marR="5080" indent="-88900">
              <a:lnSpc>
                <a:spcPct val="175500"/>
              </a:lnSpc>
            </a:pP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F</a:t>
            </a:r>
            <a:r>
              <a:rPr dirty="0" baseline="-24691" sz="675" spc="-7">
                <a:solidFill>
                  <a:srgbClr val="151616"/>
                </a:solidFill>
                <a:latin typeface="Arial"/>
                <a:cs typeface="Arial"/>
              </a:rPr>
              <a:t>d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=1 [1*159,2*0,07+0,942*0,6*1,15*(3,675*2,5 </a:t>
            </a:r>
            <a:r>
              <a:rPr dirty="0" sz="900">
                <a:solidFill>
                  <a:srgbClr val="151616"/>
                </a:solidFill>
                <a:latin typeface="Arial"/>
                <a:cs typeface="Arial"/>
              </a:rPr>
              <a:t>+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5,05*2,0 </a:t>
            </a:r>
            <a:r>
              <a:rPr dirty="0" sz="900">
                <a:solidFill>
                  <a:srgbClr val="151616"/>
                </a:solidFill>
                <a:latin typeface="Arial"/>
                <a:cs typeface="Arial"/>
              </a:rPr>
              <a:t>+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5,7*2,0+6,1*2,0+6,425*2,0+6,71*1,93)] </a:t>
            </a:r>
            <a:r>
              <a:rPr dirty="0" sz="900">
                <a:solidFill>
                  <a:srgbClr val="151616"/>
                </a:solidFill>
                <a:latin typeface="Arial"/>
                <a:cs typeface="Arial"/>
              </a:rPr>
              <a:t>= 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11,14+44,68 </a:t>
            </a:r>
            <a:r>
              <a:rPr dirty="0" sz="900">
                <a:solidFill>
                  <a:srgbClr val="151616"/>
                </a:solidFill>
                <a:latin typeface="Arial"/>
                <a:cs typeface="Arial"/>
              </a:rPr>
              <a:t>=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55,82</a:t>
            </a:r>
            <a:r>
              <a:rPr dirty="0" sz="900">
                <a:solidFill>
                  <a:srgbClr val="151616"/>
                </a:solidFill>
                <a:latin typeface="Arial"/>
                <a:cs typeface="Arial"/>
              </a:rPr>
              <a:t> тс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27755" y="3146768"/>
            <a:ext cx="58229" cy="109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15</a:t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701" y="808672"/>
            <a:ext cx="4861560" cy="0"/>
          </a:xfrm>
          <a:custGeom>
            <a:avLst/>
            <a:gdLst/>
            <a:ahLst/>
            <a:cxnLst/>
            <a:rect l="l" t="t" r="r" b="b"/>
            <a:pathLst>
              <a:path w="4861560" h="0">
                <a:moveTo>
                  <a:pt x="0" y="0"/>
                </a:moveTo>
                <a:lnTo>
                  <a:pt x="4861547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80933" y="322402"/>
            <a:ext cx="3599179" cy="45910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700" marR="508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50708" y="1020684"/>
            <a:ext cx="2567369" cy="315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3104" y="1914432"/>
            <a:ext cx="2696807" cy="334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34683" y="1338047"/>
            <a:ext cx="4176395" cy="509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 способности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выдергивающую</a:t>
            </a:r>
            <a:r>
              <a:rPr dirty="0" u="sng" sz="1200" spc="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du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0,8 х 44,68 =35,74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3626" y="5717657"/>
            <a:ext cx="1008269" cy="3760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16380" y="2295652"/>
            <a:ext cx="6129655" cy="37719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5080" indent="510540">
              <a:lnSpc>
                <a:spcPts val="1330"/>
              </a:lnSpc>
              <a:spcBef>
                <a:spcPts val="235"/>
              </a:spcBef>
            </a:pPr>
            <a:r>
              <a:rPr dirty="0" u="sng" sz="1200" spc="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 spc="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</a:t>
            </a:r>
            <a:r>
              <a:rPr dirty="0" u="sng" sz="1200" spc="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совместное </a:t>
            </a:r>
            <a:r>
              <a:rPr dirty="0" u="sng" sz="1200" spc="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действие выдергивающей нагрузки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и </a:t>
            </a:r>
            <a:r>
              <a:rPr dirty="0" u="sng" sz="1200" spc="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касательной силы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</a:t>
            </a:r>
            <a:r>
              <a:rPr dirty="0" u="sng" sz="1200" spc="-24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грунта: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5598" y="2674354"/>
            <a:ext cx="52000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110,0 кПа для </a:t>
            </a:r>
            <a:r>
              <a:rPr dirty="0" sz="1200" spc="65">
                <a:solidFill>
                  <a:srgbClr val="151616"/>
                </a:solidFill>
                <a:latin typeface="Times New Roman"/>
                <a:cs typeface="Times New Roman"/>
              </a:rPr>
              <a:t>сильнопучинистого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слоя </a:t>
            </a:r>
            <a:r>
              <a:rPr dirty="0" sz="1200" spc="60">
                <a:solidFill>
                  <a:srgbClr val="151616"/>
                </a:solidFill>
                <a:latin typeface="Times New Roman"/>
                <a:cs typeface="Times New Roman"/>
              </a:rPr>
              <a:t>грунта </a:t>
            </a:r>
            <a:r>
              <a:rPr dirty="0" sz="1200" spc="35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65">
                <a:solidFill>
                  <a:srgbClr val="151616"/>
                </a:solidFill>
                <a:latin typeface="Times New Roman"/>
                <a:cs typeface="Times New Roman"/>
              </a:rPr>
              <a:t>поверхно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сти</a:t>
            </a:r>
            <a:r>
              <a:rPr dirty="0" sz="1200" spc="2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6913" y="2704835"/>
            <a:ext cx="354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15432" sz="1350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dirty="0" baseline="11574" sz="1800" spc="52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sz="600" spc="35">
                <a:solidFill>
                  <a:srgbClr val="151616"/>
                </a:solidFill>
                <a:latin typeface="Times New Roman"/>
                <a:cs typeface="Times New Roman"/>
              </a:rPr>
              <a:t>f </a:t>
            </a:r>
            <a:r>
              <a:rPr dirty="0" sz="600" spc="-5">
                <a:solidFill>
                  <a:srgbClr val="151616"/>
                </a:solidFill>
                <a:latin typeface="Arial"/>
                <a:cs typeface="Arial"/>
              </a:rPr>
              <a:t>h</a:t>
            </a:r>
            <a:r>
              <a:rPr dirty="0" sz="6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151616"/>
                </a:solidFill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6122" y="2793684"/>
            <a:ext cx="6129655" cy="291338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распространенного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глубины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0,7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2700" marR="5080" indent="510540">
              <a:lnSpc>
                <a:spcPct val="131600"/>
              </a:lnSpc>
              <a:buChar char="-"/>
              <a:tabLst>
                <a:tab pos="62992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Arial"/>
                <a:cs typeface="Arial"/>
              </a:rPr>
              <a:t>h1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62,0 кПа для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слабопучинистого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слоя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грунта,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распространенного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 интервале 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глубин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от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0,7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3,1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2700" marR="5080" indent="510540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Arial"/>
                <a:cs typeface="Arial"/>
              </a:rPr>
              <a:t>h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площадь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 смерзания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фундамента в пределах расчетной 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глубины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сезонного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промерзания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оттаивания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грунт,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marL="522605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Arial"/>
                <a:cs typeface="Arial"/>
              </a:rPr>
              <a:t>h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u *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h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Arial"/>
                <a:cs typeface="Arial"/>
              </a:rPr>
              <a:t>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,</a:t>
            </a:r>
            <a:r>
              <a:rPr dirty="0" sz="1200" spc="-1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тогда</a:t>
            </a:r>
            <a:endParaRPr sz="1200">
              <a:latin typeface="Times New Roman"/>
              <a:cs typeface="Times New Roman"/>
            </a:endParaRPr>
          </a:p>
          <a:p>
            <a:pPr marL="596265" indent="-73660">
              <a:lnSpc>
                <a:spcPct val="100000"/>
              </a:lnSpc>
              <a:spcBef>
                <a:spcPts val="455"/>
              </a:spcBef>
              <a:buChar char="-"/>
              <a:tabLst>
                <a:tab pos="59690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300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пределах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сильнопучинистого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слоя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СМС</a:t>
            </a:r>
            <a:endParaRPr sz="1200">
              <a:latin typeface="Times New Roman"/>
              <a:cs typeface="Times New Roman"/>
            </a:endParaRPr>
          </a:p>
          <a:p>
            <a:pPr marL="522605">
              <a:lnSpc>
                <a:spcPts val="39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Arial"/>
                <a:cs typeface="Arial"/>
              </a:rPr>
              <a:t>h 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0,942*0,7 = 0,659 м</a:t>
            </a:r>
            <a:r>
              <a:rPr dirty="0" sz="1200" spc="-1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algn="ctr" marR="1932939">
              <a:lnSpc>
                <a:spcPts val="33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596265" indent="-73660">
              <a:lnSpc>
                <a:spcPct val="100000"/>
              </a:lnSpc>
              <a:spcBef>
                <a:spcPts val="5"/>
              </a:spcBef>
              <a:buChar char="-"/>
              <a:tabLst>
                <a:tab pos="59690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300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пределах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слабопучинистого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слоя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СМС</a:t>
            </a:r>
            <a:endParaRPr sz="1200">
              <a:latin typeface="Times New Roman"/>
              <a:cs typeface="Times New Roman"/>
            </a:endParaRPr>
          </a:p>
          <a:p>
            <a:pPr marL="545465">
              <a:lnSpc>
                <a:spcPts val="39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Arial"/>
                <a:cs typeface="Arial"/>
              </a:rPr>
              <a:t>h</a:t>
            </a:r>
            <a:r>
              <a:rPr dirty="0" baseline="-23148" sz="900" spc="7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0,942*2,4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2,261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algn="ctr" marR="1965325">
              <a:lnSpc>
                <a:spcPts val="33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 marR="1977389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*A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-P*0,9=11,00*0,659+6,2*2,261+15-2,71*0,9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33,83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30" b="1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0,942*0,6*1,15*(5,05*2,0+5,7*2,0+6,1*2,0+6,425*2,0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6,71*1,93)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=38,67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658" y="6015712"/>
            <a:ext cx="6139180" cy="3407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9215">
              <a:lnSpc>
                <a:spcPct val="135100"/>
              </a:lnSpc>
              <a:spcBef>
                <a:spcPts val="100"/>
              </a:spcBef>
            </a:pP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33,83</a:t>
            </a:r>
            <a:r>
              <a:rPr dirty="0" sz="1200" spc="-125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 b="1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12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12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35,15</a:t>
            </a:r>
            <a:r>
              <a:rPr dirty="0" sz="1200" spc="-12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 b="1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12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12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выполняется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325*8, </a:t>
            </a: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L=13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 м</a:t>
            </a:r>
            <a:endParaRPr sz="120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  <a:spcBef>
                <a:spcPts val="455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25780">
              <a:lnSpc>
                <a:spcPct val="131600"/>
              </a:lnSpc>
            </a:pPr>
            <a:r>
              <a:rPr dirty="0" sz="1200" spc="-15" i="1">
                <a:solidFill>
                  <a:srgbClr val="151616"/>
                </a:solidFill>
                <a:latin typeface="Times New Roman"/>
                <a:cs typeface="Times New Roman"/>
              </a:rPr>
              <a:t>Так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как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срыва сваи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по </a:t>
            </a:r>
            <a:r>
              <a:rPr dirty="0" sz="1200" spc="-15" i="1">
                <a:solidFill>
                  <a:srgbClr val="151616"/>
                </a:solidFill>
                <a:latin typeface="Times New Roman"/>
                <a:cs typeface="Times New Roman"/>
              </a:rPr>
              <a:t>контакту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металл-бетон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происходить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не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будет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учитывая, 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большую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величину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силы </a:t>
            </a:r>
            <a:r>
              <a:rPr dirty="0" sz="1200" spc="5" i="1">
                <a:solidFill>
                  <a:srgbClr val="151616"/>
                </a:solidFill>
                <a:latin typeface="Times New Roman"/>
                <a:cs typeface="Times New Roman"/>
              </a:rPr>
              <a:t>сцепления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металла с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бетоном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для талых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грунтов,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то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производить 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расчет</a:t>
            </a:r>
            <a:r>
              <a:rPr dirty="0" sz="1200" spc="-12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модели</a:t>
            </a:r>
            <a:r>
              <a:rPr dirty="0" sz="1200" spc="-12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нецелесообразно</a:t>
            </a:r>
            <a:r>
              <a:rPr dirty="0" sz="1200" spc="-12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(см.</a:t>
            </a:r>
            <a:r>
              <a:rPr dirty="0" sz="1200" spc="-12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расчет</a:t>
            </a:r>
            <a:r>
              <a:rPr dirty="0" sz="1200" spc="-12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модели</a:t>
            </a:r>
            <a:r>
              <a:rPr dirty="0" sz="1200" spc="-114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Ø219*8,</a:t>
            </a:r>
            <a:r>
              <a:rPr dirty="0" sz="1200" spc="-12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L=15</a:t>
            </a:r>
            <a:r>
              <a:rPr dirty="0" sz="1200" spc="-12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м)</a:t>
            </a:r>
            <a:endParaRPr sz="120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  <a:spcBef>
                <a:spcPts val="455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  <a:p>
            <a:pPr marL="12700" marR="1674495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+P=30+4,13=34,13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Р= 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=3,01+1,12=4,13</a:t>
            </a:r>
            <a:r>
              <a:rPr dirty="0" sz="1200" spc="-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0,012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+2,14+0,06254x13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х1,05=3,01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39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б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=(3,14*0,400 /4*12,0-3,14*0,325 /4*12,0)*2,2=(1,51-1,0)*2,2=1,12</a:t>
            </a:r>
            <a:r>
              <a:rPr dirty="0" sz="1200" spc="26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044575">
              <a:lnSpc>
                <a:spcPts val="330"/>
              </a:lnSpc>
              <a:tabLst>
                <a:tab pos="2289175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	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 marR="2872105">
              <a:lnSpc>
                <a:spcPts val="1889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Длина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буровой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скважины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L=12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м,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400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  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скв400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0,125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скв400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1,256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918210">
              <a:lnSpc>
                <a:spcPts val="855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16</a:t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7953" y="3306497"/>
            <a:ext cx="2741436" cy="351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09297" y="322402"/>
            <a:ext cx="6052820" cy="382016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3970" marR="118681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 marL="8890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Arial"/>
                <a:cs typeface="Arial"/>
              </a:rPr>
              <a:t>нес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11,43</a:t>
            </a:r>
            <a:r>
              <a:rPr dirty="0" sz="1200" spc="-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34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R=148,0 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 табл.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7,8</a:t>
            </a:r>
            <a:endParaRPr sz="1200">
              <a:latin typeface="Times New Roman"/>
              <a:cs typeface="Times New Roman"/>
            </a:endParaRPr>
          </a:p>
          <a:p>
            <a:pPr algn="just" marL="15240" marR="5080" indent="521970">
              <a:lnSpc>
                <a:spcPct val="1238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соответствии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примечанием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 к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таблице 7.3 расчленяем пласты грунта на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однородные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слои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толщиной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более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 м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определяем соответствующие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значения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/у (см.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расчетную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схему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1):</a:t>
            </a:r>
            <a:endParaRPr sz="1200">
              <a:latin typeface="Times New Roman"/>
              <a:cs typeface="Times New Roman"/>
            </a:endParaRPr>
          </a:p>
          <a:p>
            <a:pPr marL="537210">
              <a:lnSpc>
                <a:spcPts val="390"/>
              </a:lnSpc>
              <a:spcBef>
                <a:spcPts val="34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=3,675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=5,05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=5,7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=6,1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5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=6,425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6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=6,64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352550">
              <a:lnSpc>
                <a:spcPts val="330"/>
              </a:lnSpc>
              <a:tabLst>
                <a:tab pos="2199005" algn="l"/>
                <a:tab pos="2969895" algn="l"/>
                <a:tab pos="3740150" algn="l"/>
                <a:tab pos="4658995" algn="l"/>
                <a:tab pos="5501640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	2	2	2	2	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Times New Roman"/>
              <a:cs typeface="Times New Roman"/>
            </a:endParaRPr>
          </a:p>
          <a:p>
            <a:pPr marL="536575" marR="1640205">
              <a:lnSpc>
                <a:spcPct val="125499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способность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1,15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коэффициент,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принимаемый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7.3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примечание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4.</a:t>
            </a:r>
            <a:endParaRPr sz="120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  <a:spcBef>
                <a:spcPts val="37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Arial"/>
                <a:cs typeface="Arial"/>
              </a:rPr>
              <a:t>d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[1*148,0*0,125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1,256*0,6*1,15(3,675*2,5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5,05*2,0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5,7*2,0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+6,1*2,0+6,42*2,0+6,64*</a:t>
            </a:r>
            <a:endParaRPr sz="120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  <a:spcBef>
                <a:spcPts val="484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*0,93)]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=18,5+53,71=72,21тс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Times New Roman"/>
              <a:cs typeface="Times New Roman"/>
            </a:endParaRPr>
          </a:p>
          <a:p>
            <a:pPr marL="530860">
              <a:lnSpc>
                <a:spcPct val="100000"/>
              </a:lnSpc>
              <a:spcBef>
                <a:spcPts val="5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du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=0,8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-53,71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42,91тс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9827" y="4193027"/>
            <a:ext cx="2924058" cy="365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9456" y="7085234"/>
            <a:ext cx="926940" cy="331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08256" y="4576183"/>
            <a:ext cx="6137275" cy="4833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 marR="19050" indent="525780">
              <a:lnSpc>
                <a:spcPct val="119300"/>
              </a:lnSpc>
              <a:spcBef>
                <a:spcPts val="100"/>
              </a:spcBef>
            </a:pPr>
            <a:r>
              <a:rPr dirty="0" u="sng" sz="1200" spc="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на </a:t>
            </a:r>
            <a:r>
              <a:rPr dirty="0" u="sng" sz="1200" spc="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совместное </a:t>
            </a:r>
            <a:r>
              <a:rPr dirty="0" u="sng" sz="1200" spc="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действие выдергивающей нагрузки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и </a:t>
            </a:r>
            <a:r>
              <a:rPr dirty="0" u="sng" sz="1200" spc="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касательной силы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</a:t>
            </a:r>
            <a:r>
              <a:rPr dirty="0" u="sng" sz="1200" spc="-24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грунта:</a:t>
            </a:r>
            <a:endParaRPr sz="1200">
              <a:latin typeface="Times New Roman"/>
              <a:cs typeface="Times New Roman"/>
            </a:endParaRPr>
          </a:p>
          <a:p>
            <a:pPr marL="13335" marR="20955" indent="525780">
              <a:lnSpc>
                <a:spcPct val="1193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боковой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 смерзания фундамента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 пределах расчетной 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глубины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сезонного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промерзания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оттаивания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грунт,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marL="539115">
              <a:lnSpc>
                <a:spcPct val="100000"/>
              </a:lnSpc>
              <a:spcBef>
                <a:spcPts val="27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h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тогда</a:t>
            </a:r>
            <a:endParaRPr sz="1200">
              <a:latin typeface="Times New Roman"/>
              <a:cs typeface="Times New Roman"/>
            </a:endParaRPr>
          </a:p>
          <a:p>
            <a:pPr marL="561975" indent="-22860">
              <a:lnSpc>
                <a:spcPct val="100000"/>
              </a:lnSpc>
              <a:spcBef>
                <a:spcPts val="275"/>
              </a:spcBef>
              <a:buChar char="-"/>
              <a:tabLst>
                <a:tab pos="61341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400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пределах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сильнопучинистого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слоя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СМС</a:t>
            </a:r>
            <a:endParaRPr sz="1200">
              <a:latin typeface="Times New Roman"/>
              <a:cs typeface="Times New Roman"/>
            </a:endParaRPr>
          </a:p>
          <a:p>
            <a:pPr marL="539115">
              <a:lnSpc>
                <a:spcPts val="390"/>
              </a:lnSpc>
              <a:spcBef>
                <a:spcPts val="28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1,256*0,7=0,88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 ;</a:t>
            </a:r>
            <a:endParaRPr sz="1200">
              <a:latin typeface="Times New Roman"/>
              <a:cs typeface="Times New Roman"/>
            </a:endParaRPr>
          </a:p>
          <a:p>
            <a:pPr marL="1903095">
              <a:lnSpc>
                <a:spcPts val="33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Times New Roman"/>
              <a:cs typeface="Times New Roman"/>
            </a:endParaRPr>
          </a:p>
          <a:p>
            <a:pPr marL="561975" marR="847725" indent="-22860">
              <a:lnSpc>
                <a:spcPts val="1720"/>
              </a:lnSpc>
              <a:buChar char="-"/>
              <a:tabLst>
                <a:tab pos="61341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400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пределах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слабопучинистого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слоя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СМС  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=1,256x2,4=3,01 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1903095">
              <a:lnSpc>
                <a:spcPts val="825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-P*0,9=11,00*0,88+6,2*3,01+15-4,13*0,9=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39,62</a:t>
            </a:r>
            <a:r>
              <a:rPr dirty="0" sz="1200" spc="-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1,256*0,6*1,15(5,05*2,0+5,7*2,0+6,1*2+6,42*2,0+6,64*0,93)=45,69</a:t>
            </a:r>
            <a:r>
              <a:rPr dirty="0" sz="1200" spc="-2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5080" indent="533400">
              <a:lnSpc>
                <a:spcPct val="133300"/>
              </a:lnSpc>
              <a:spcBef>
                <a:spcPts val="919"/>
              </a:spcBef>
            </a:pP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39,62 </a:t>
            </a:r>
            <a:r>
              <a:rPr dirty="0" sz="1200" spc="5" b="1">
                <a:solidFill>
                  <a:srgbClr val="151616"/>
                </a:solidFill>
                <a:latin typeface="Times New Roman"/>
                <a:cs typeface="Times New Roman"/>
              </a:rPr>
              <a:t>тс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&lt; 41,54 </a:t>
            </a:r>
            <a:r>
              <a:rPr dirty="0" sz="1200" spc="5" b="1">
                <a:solidFill>
                  <a:srgbClr val="151616"/>
                </a:solidFill>
                <a:latin typeface="Times New Roman"/>
                <a:cs typeface="Times New Roman"/>
              </a:rPr>
              <a:t>тс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- </a:t>
            </a:r>
            <a:r>
              <a:rPr dirty="0" sz="1200" spc="-10" b="1">
                <a:solidFill>
                  <a:srgbClr val="151616"/>
                </a:solidFill>
                <a:latin typeface="Times New Roman"/>
                <a:cs typeface="Times New Roman"/>
              </a:rPr>
              <a:t>условие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выполняется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,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 при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 сил</a:t>
            </a:r>
            <a:r>
              <a:rPr dirty="0" sz="1200" spc="-20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  <a:spcBef>
                <a:spcPts val="480"/>
              </a:spcBef>
            </a:pPr>
            <a:r>
              <a:rPr dirty="0" u="sng" sz="1200" spc="-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ВЫВОДЫ:</a:t>
            </a:r>
            <a:r>
              <a:rPr dirty="0" sz="1200" spc="16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Срыв</a:t>
            </a:r>
            <a:r>
              <a:rPr dirty="0" sz="1200" spc="1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1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1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контакту</a:t>
            </a:r>
            <a:r>
              <a:rPr dirty="0" sz="1200" spc="1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металл-бетон</a:t>
            </a:r>
            <a:r>
              <a:rPr dirty="0" sz="1200" spc="1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(модель</a:t>
            </a:r>
            <a:r>
              <a:rPr dirty="0" sz="1200" spc="1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1)</a:t>
            </a:r>
            <a:r>
              <a:rPr dirty="0" sz="1200" spc="1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происходить</a:t>
            </a:r>
            <a:r>
              <a:rPr dirty="0" sz="1200" spc="1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</a:t>
            </a:r>
            <a:r>
              <a:rPr dirty="0" sz="1200" spc="1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будет.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Срыв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30">
                <a:solidFill>
                  <a:srgbClr val="151616"/>
                </a:solidFill>
                <a:latin typeface="Times New Roman"/>
                <a:cs typeface="Times New Roman"/>
              </a:rPr>
              <a:t>будет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происходить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модели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33400">
              <a:lnSpc>
                <a:spcPct val="113199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обеспечения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вдавливающую,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выдергивающую  нагрузку 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совместное действие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силы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требуется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принять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длину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сваи:</a:t>
            </a:r>
            <a:endParaRPr sz="1200">
              <a:latin typeface="Times New Roman"/>
              <a:cs typeface="Times New Roman"/>
            </a:endParaRPr>
          </a:p>
          <a:p>
            <a:pPr marL="619125" indent="-73660">
              <a:lnSpc>
                <a:spcPct val="100000"/>
              </a:lnSpc>
              <a:spcBef>
                <a:spcPts val="190"/>
              </a:spcBef>
              <a:buChar char="-"/>
              <a:tabLst>
                <a:tab pos="61976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диаметром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15,0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619125" indent="-73660">
              <a:lnSpc>
                <a:spcPct val="100000"/>
              </a:lnSpc>
              <a:spcBef>
                <a:spcPts val="190"/>
              </a:spcBef>
              <a:buChar char="-"/>
              <a:tabLst>
                <a:tab pos="61976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диаметром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13,0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17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248" y="648576"/>
            <a:ext cx="18719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151616"/>
                </a:solidFill>
                <a:latin typeface="Times New Roman"/>
                <a:cs typeface="Times New Roman"/>
              </a:rPr>
              <a:t>УКД</a:t>
            </a:r>
            <a:r>
              <a:rPr dirty="0" sz="16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51616"/>
                </a:solidFill>
                <a:latin typeface="Times New Roman"/>
                <a:cs typeface="Times New Roman"/>
              </a:rPr>
              <a:t>624.154:624.139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9413" y="9337129"/>
            <a:ext cx="6118225" cy="0"/>
          </a:xfrm>
          <a:custGeom>
            <a:avLst/>
            <a:gdLst/>
            <a:ahLst/>
            <a:cxnLst/>
            <a:rect l="l" t="t" r="r" b="b"/>
            <a:pathLst>
              <a:path w="6118225" h="0">
                <a:moveTo>
                  <a:pt x="0" y="0"/>
                </a:moveTo>
                <a:lnTo>
                  <a:pt x="6118114" y="0"/>
                </a:lnTo>
              </a:path>
            </a:pathLst>
          </a:custGeom>
          <a:ln w="35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3726" y="9430524"/>
            <a:ext cx="196613" cy="199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53830" y="9404112"/>
            <a:ext cx="139065" cy="2298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00" spc="25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8330" y="9460514"/>
            <a:ext cx="46539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Проектно-изыскательный институт 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ОАО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«Фундаментпрект», 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г.</a:t>
            </a:r>
            <a:r>
              <a:rPr dirty="0" sz="1200" spc="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Москва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36837" y="2226932"/>
            <a:ext cx="2236850" cy="181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11984" y="322402"/>
            <a:ext cx="6142355" cy="3576954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1430" marR="127889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74775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534670" marR="25400" indent="3175">
              <a:lnSpc>
                <a:spcPts val="1390"/>
              </a:lnSpc>
            </a:pP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5. </a:t>
            </a:r>
            <a:r>
              <a:rPr dirty="0" sz="1200" spc="-10" b="1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200" spc="-45" b="1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НЕСУЩЕЙ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СПОСОБНОСТИ </a:t>
            </a:r>
            <a:r>
              <a:rPr dirty="0" sz="1200" spc="-25" b="1">
                <a:solidFill>
                  <a:srgbClr val="151616"/>
                </a:solidFill>
                <a:latin typeface="Times New Roman"/>
                <a:cs typeface="Times New Roman"/>
              </a:rPr>
              <a:t>СВАИ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ПЛОЩАДКИ 2 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(ДЛЯ ВЕЧНОМЕРЗЛЫХ </a:t>
            </a:r>
            <a:r>
              <a:rPr dirty="0" sz="1200" spc="-10" b="1">
                <a:solidFill>
                  <a:srgbClr val="151616"/>
                </a:solidFill>
                <a:latin typeface="Times New Roman"/>
                <a:cs typeface="Times New Roman"/>
              </a:rPr>
              <a:t>ГРУНТОВ)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ПО СП25.13330.2012 (СНИП 2.02.04-88) 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Примечание:</a:t>
            </a:r>
            <a:r>
              <a:rPr dirty="0" sz="1200" spc="-10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Ссылки</a:t>
            </a:r>
            <a:r>
              <a:rPr dirty="0" sz="1200" spc="-10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9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пункты</a:t>
            </a:r>
            <a:r>
              <a:rPr dirty="0" sz="1200" spc="-10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9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номера</a:t>
            </a:r>
            <a:r>
              <a:rPr dirty="0" sz="1200" spc="-10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20" i="1">
                <a:solidFill>
                  <a:srgbClr val="151616"/>
                </a:solidFill>
                <a:latin typeface="Times New Roman"/>
                <a:cs typeface="Times New Roman"/>
              </a:rPr>
              <a:t>формул</a:t>
            </a:r>
            <a:r>
              <a:rPr dirty="0" sz="1200" spc="-9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соответствуют</a:t>
            </a:r>
            <a:r>
              <a:rPr dirty="0" sz="1200" spc="-10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пунктам</a:t>
            </a:r>
            <a:r>
              <a:rPr dirty="0" sz="1200" spc="-9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0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номерам  </a:t>
            </a:r>
            <a:r>
              <a:rPr dirty="0" sz="1200" spc="-20" i="1">
                <a:solidFill>
                  <a:srgbClr val="151616"/>
                </a:solidFill>
                <a:latin typeface="Times New Roman"/>
                <a:cs typeface="Times New Roman"/>
              </a:rPr>
              <a:t>формул</a:t>
            </a:r>
            <a:r>
              <a:rPr dirty="0" sz="1200" spc="-12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СП25.13330.2012.</a:t>
            </a:r>
            <a:endParaRPr sz="1200">
              <a:latin typeface="Times New Roman"/>
              <a:cs typeface="Times New Roman"/>
            </a:endParaRPr>
          </a:p>
          <a:p>
            <a:pPr marL="12700" marR="25400" indent="525780">
              <a:lnSpc>
                <a:spcPts val="1889"/>
              </a:lnSpc>
              <a:spcBef>
                <a:spcPts val="10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оснований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фундаментов по первой группе предельных состояний (по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  способности)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производится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исходя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из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условия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534035">
              <a:lnSpc>
                <a:spcPct val="100000"/>
              </a:lnSpc>
            </a:pP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где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 нагрузка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основание;</a:t>
            </a:r>
            <a:endParaRPr sz="1200">
              <a:latin typeface="Times New Roman"/>
              <a:cs typeface="Times New Roman"/>
            </a:endParaRPr>
          </a:p>
          <a:p>
            <a:pPr marL="534035">
              <a:lnSpc>
                <a:spcPct val="100000"/>
              </a:lnSpc>
              <a:spcBef>
                <a:spcPts val="16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основания;</a:t>
            </a:r>
            <a:endParaRPr sz="1200">
              <a:latin typeface="Times New Roman"/>
              <a:cs typeface="Times New Roman"/>
            </a:endParaRPr>
          </a:p>
          <a:p>
            <a:pPr algn="just" marL="15875" marR="5080" indent="518159">
              <a:lnSpc>
                <a:spcPct val="1113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n</a:t>
            </a:r>
            <a:r>
              <a:rPr dirty="0" baseline="-23148" sz="900" spc="6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надежности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назначению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сооружения,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принимаемые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соответствии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требованиями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СНиП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2.02.01-83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зависимости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от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вида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класса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ответственности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сооружения,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принимаемый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n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1,15</a:t>
            </a:r>
            <a:endParaRPr sz="1200">
              <a:latin typeface="Times New Roman"/>
              <a:cs typeface="Times New Roman"/>
            </a:endParaRPr>
          </a:p>
          <a:p>
            <a:pPr marL="15240" marR="36830" indent="518159">
              <a:lnSpc>
                <a:spcPct val="126299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Несущая способность основания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,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кН (кгс),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вертикально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нагруженной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висячей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 определяется по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формуле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6464" y="3932905"/>
            <a:ext cx="2860116" cy="1123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8578" y="5038638"/>
            <a:ext cx="6137275" cy="2950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18159">
              <a:lnSpc>
                <a:spcPct val="141700"/>
              </a:lnSpc>
              <a:spcBef>
                <a:spcPts val="100"/>
              </a:spcBef>
            </a:pP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где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</a:t>
            </a:r>
            <a:r>
              <a:rPr dirty="0" baseline="-23809" sz="1050" spc="-7">
                <a:solidFill>
                  <a:srgbClr val="151616"/>
                </a:solidFill>
                <a:latin typeface="Times New Roman"/>
                <a:cs typeface="Times New Roman"/>
              </a:rPr>
              <a:t>t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температурный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коэффициент,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учитывающий изменение температуры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основания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период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строительства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эксплуатации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сооружения,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принимаемый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</a:t>
            </a:r>
            <a:r>
              <a:rPr dirty="0" baseline="-23809" sz="1050" spc="-7">
                <a:solidFill>
                  <a:srgbClr val="151616"/>
                </a:solidFill>
                <a:latin typeface="Times New Roman"/>
                <a:cs typeface="Times New Roman"/>
              </a:rPr>
              <a:t>t</a:t>
            </a:r>
            <a:r>
              <a:rPr dirty="0" baseline="-23809" sz="10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1;</a:t>
            </a:r>
            <a:endParaRPr sz="1200">
              <a:latin typeface="Times New Roman"/>
              <a:cs typeface="Times New Roman"/>
            </a:endParaRPr>
          </a:p>
          <a:p>
            <a:pPr marL="530860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</a:t>
            </a:r>
            <a:r>
              <a:rPr dirty="0" baseline="-23809" sz="1050" spc="-7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baseline="-23809" sz="1050" spc="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условий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работы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основания,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принимаемый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</a:t>
            </a:r>
            <a:r>
              <a:rPr dirty="0" baseline="-23809" sz="1050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1,0;</a:t>
            </a:r>
            <a:endParaRPr sz="1200">
              <a:latin typeface="Times New Roman"/>
              <a:cs typeface="Times New Roman"/>
            </a:endParaRPr>
          </a:p>
          <a:p>
            <a:pPr marL="12700" marR="5080" indent="518159">
              <a:lnSpc>
                <a:spcPct val="1316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 -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расчетное сопротивление мерзлого грунта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под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нижним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концом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сваи,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кПа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(кгс/см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),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принимаемое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приложению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В.1;</a:t>
            </a:r>
            <a:endParaRPr sz="1200">
              <a:latin typeface="Times New Roman"/>
              <a:cs typeface="Times New Roman"/>
            </a:endParaRPr>
          </a:p>
          <a:p>
            <a:pPr marL="530860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55555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опирания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или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части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грунт,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(см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);</a:t>
            </a:r>
            <a:endParaRPr sz="1200">
              <a:latin typeface="Times New Roman"/>
              <a:cs typeface="Times New Roman"/>
            </a:endParaRPr>
          </a:p>
          <a:p>
            <a:pPr marL="530860">
              <a:lnSpc>
                <a:spcPts val="111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baseline="-23809" sz="1050" spc="-7">
                <a:solidFill>
                  <a:srgbClr val="151616"/>
                </a:solidFill>
                <a:latin typeface="Times New Roman"/>
                <a:cs typeface="Times New Roman"/>
              </a:rPr>
              <a:t>аf,i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,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a 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baseline="-23809" sz="1050">
                <a:solidFill>
                  <a:srgbClr val="151616"/>
                </a:solidFill>
                <a:latin typeface="Times New Roman"/>
                <a:cs typeface="Times New Roman"/>
              </a:rPr>
              <a:t>f,i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расчетное</a:t>
            </a:r>
            <a:r>
              <a:rPr dirty="0" sz="1200" spc="-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сопротивление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мерзлого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грунта</a:t>
            </a:r>
            <a:r>
              <a:rPr dirty="0" sz="1200" spc="-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или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грунтового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раствора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сдвигу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endParaRPr sz="1200">
              <a:latin typeface="Times New Roman"/>
              <a:cs typeface="Times New Roman"/>
            </a:endParaRPr>
          </a:p>
          <a:p>
            <a:pPr marL="949960">
              <a:lnSpc>
                <a:spcPts val="509"/>
              </a:lnSpc>
            </a:pPr>
            <a:r>
              <a:rPr dirty="0" sz="7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смерзания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анкерной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частью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пределах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(i-гo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слоя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грунта,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кПа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(кгс/см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),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принимаемое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приложению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табл.В.3;</a:t>
            </a:r>
            <a:endParaRPr sz="1200">
              <a:latin typeface="Times New Roman"/>
              <a:cs typeface="Times New Roman"/>
            </a:endParaRPr>
          </a:p>
          <a:p>
            <a:pPr marL="530860">
              <a:lnSpc>
                <a:spcPts val="111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-23809" sz="1050" spc="-7">
                <a:solidFill>
                  <a:srgbClr val="151616"/>
                </a:solidFill>
                <a:latin typeface="Times New Roman"/>
                <a:cs typeface="Times New Roman"/>
              </a:rPr>
              <a:t>аf,i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,</a:t>
            </a:r>
            <a:r>
              <a:rPr dirty="0" sz="1200" spc="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baseline="-23809" sz="1050">
                <a:solidFill>
                  <a:srgbClr val="151616"/>
                </a:solidFill>
                <a:latin typeface="Times New Roman"/>
                <a:cs typeface="Times New Roman"/>
              </a:rPr>
              <a:t>f,i</a:t>
            </a:r>
            <a:r>
              <a:rPr dirty="0" baseline="-23809" sz="1050" spc="52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-площадь</a:t>
            </a:r>
            <a:r>
              <a:rPr dirty="0" sz="1200" spc="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r>
              <a:rPr dirty="0" sz="1200" spc="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смерзания</a:t>
            </a:r>
            <a:r>
              <a:rPr dirty="0" sz="1200" spc="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i-гo</a:t>
            </a:r>
            <a:r>
              <a:rPr dirty="0" sz="1200" spc="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слоя</a:t>
            </a:r>
            <a:r>
              <a:rPr dirty="0" sz="1200" spc="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грунта</a:t>
            </a:r>
            <a:r>
              <a:rPr dirty="0" sz="1200" spc="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поверхностью</a:t>
            </a:r>
            <a:endParaRPr sz="1200">
              <a:latin typeface="Times New Roman"/>
              <a:cs typeface="Times New Roman"/>
            </a:endParaRPr>
          </a:p>
          <a:p>
            <a:pPr marL="986790">
              <a:lnSpc>
                <a:spcPts val="509"/>
              </a:lnSpc>
            </a:pPr>
            <a:r>
              <a:rPr dirty="0" sz="7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частью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сваи,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(см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);</a:t>
            </a:r>
            <a:endParaRPr sz="1200">
              <a:latin typeface="Times New Roman"/>
              <a:cs typeface="Times New Roman"/>
            </a:endParaRPr>
          </a:p>
          <a:p>
            <a:pPr marL="530225">
              <a:lnSpc>
                <a:spcPct val="10000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n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число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выделенных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слоев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вечномерзлого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грунта.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18</a:t>
            </a:r>
            <a:endParaRPr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16898" y="1798749"/>
            <a:ext cx="2719502" cy="348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12031" y="322402"/>
            <a:ext cx="6121400" cy="14458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1430" marR="125793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74775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538480" marR="5080">
              <a:lnSpc>
                <a:spcPct val="10750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основания 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</a:t>
            </a:r>
            <a:r>
              <a:rPr dirty="0" u="sng" sz="1200" spc="-25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</a:t>
            </a:r>
            <a:endParaRPr sz="1200">
              <a:latin typeface="Times New Roman"/>
              <a:cs typeface="Times New Roman"/>
            </a:endParaRPr>
          </a:p>
          <a:p>
            <a:pPr marL="12700" marR="5080" indent="525780">
              <a:lnSpc>
                <a:spcPct val="1075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 устойчивости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основания на совместное действие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выдергивающей нагрузки и  касательной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силы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проверяют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условию: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40059" y="6259388"/>
            <a:ext cx="1420132" cy="244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11702" y="2165883"/>
            <a:ext cx="6140450" cy="5788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9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baseline="-23148" sz="900" spc="112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удельная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касательная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сила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пучения,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кПа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(кгс/см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),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определяется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опытным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путем,</a:t>
            </a:r>
            <a:endParaRPr sz="1200">
              <a:latin typeface="Times New Roman"/>
              <a:cs typeface="Times New Roman"/>
            </a:endParaRPr>
          </a:p>
          <a:p>
            <a:pPr marL="3995420">
              <a:lnSpc>
                <a:spcPts val="33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 marR="22860">
              <a:lnSpc>
                <a:spcPct val="131600"/>
              </a:lnSpc>
              <a:spcBef>
                <a:spcPts val="720"/>
              </a:spcBef>
            </a:pP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т.к.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инженерно-геологическом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отчете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данный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показатель</a:t>
            </a:r>
            <a:r>
              <a:rPr dirty="0" sz="1200" spc="-6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отсутствует,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принимаем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его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7.8:</a:t>
            </a:r>
            <a:endParaRPr sz="1200">
              <a:latin typeface="Times New Roman"/>
              <a:cs typeface="Times New Roman"/>
            </a:endParaRPr>
          </a:p>
          <a:p>
            <a:pPr marL="12700" marR="23495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площадь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 смерзания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фундамента в пределах расчетной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глубины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сезонного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промерзания-оттаивания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грунта,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(см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);</a:t>
            </a:r>
            <a:endParaRPr sz="1200">
              <a:latin typeface="Times New Roman"/>
              <a:cs typeface="Times New Roman"/>
            </a:endParaRPr>
          </a:p>
          <a:p>
            <a:pPr marL="12700" marR="22860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 нагрузка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сваю,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кН (кгс),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принимаемая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коэффициентом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0,9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 наиболее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невыгодному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сочетанию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нагрузок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воздействий,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включая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выдергивающие.</a:t>
            </a:r>
            <a:endParaRPr sz="1200">
              <a:latin typeface="Times New Roman"/>
              <a:cs typeface="Times New Roman"/>
            </a:endParaRPr>
          </a:p>
          <a:p>
            <a:pPr marL="12700" marR="2785745">
              <a:lnSpc>
                <a:spcPct val="1316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строительного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периода;  Р-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вес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сваи,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принимаемый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0,9;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N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выд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выдергивающая</a:t>
            </a:r>
            <a:r>
              <a:rPr dirty="0" sz="1200" spc="-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расчетное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значение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силы,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удерживающей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фундамент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от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выпучивания,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кН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(кгс);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=1,0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условий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работы;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n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=1,1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надежности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назначению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сооружения</a:t>
            </a:r>
            <a:endParaRPr sz="1200">
              <a:latin typeface="Times New Roman"/>
              <a:cs typeface="Times New Roman"/>
            </a:endParaRPr>
          </a:p>
          <a:p>
            <a:pPr marL="12700" marR="23495">
              <a:lnSpc>
                <a:spcPct val="1382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y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0,7 -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условий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смерзания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фундаментом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(п.В.З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приложение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СП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25.13330.2012).</a:t>
            </a:r>
            <a:endParaRPr sz="1200">
              <a:latin typeface="Times New Roman"/>
              <a:cs typeface="Times New Roman"/>
            </a:endParaRPr>
          </a:p>
          <a:p>
            <a:pPr algn="just" marL="12700" marR="23495" indent="510540">
              <a:lnSpc>
                <a:spcPct val="1351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Расчетное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значение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силы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кН (тс),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удерживающей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фундамент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от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выпучивания,  определяется по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формуле: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где: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периметр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сечения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сдвига,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(см)</a:t>
            </a:r>
            <a:endParaRPr sz="1200">
              <a:latin typeface="Times New Roman"/>
              <a:cs typeface="Times New Roman"/>
            </a:endParaRPr>
          </a:p>
          <a:p>
            <a:pPr algn="just" marL="26034" marR="5080" indent="513080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af,i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расчетное сопротивление мерзлого грунта или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раствора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сдвигу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 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 смерзания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в пределах (i-гo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слоя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грунта,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кПа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(кгс/см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),</a:t>
            </a:r>
            <a:r>
              <a:rPr dirty="0" sz="1200" spc="-20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принимаемое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приложению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В.З;</a:t>
            </a:r>
            <a:endParaRPr sz="1200">
              <a:latin typeface="Times New Roman"/>
              <a:cs typeface="Times New Roman"/>
            </a:endParaRPr>
          </a:p>
          <a:p>
            <a:pPr algn="just" marL="26034" marR="5080" indent="513080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h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i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-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толщина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i-гo мерзлого грунта или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раствора,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расположенного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ниже  подошвы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слоя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сезонного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промерзания,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(см).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19</a:t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89843" y="322402"/>
            <a:ext cx="5183505" cy="116459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803275" marR="79819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896619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 marL="1968500" marR="5080" indent="-1956435">
              <a:lnSpc>
                <a:spcPct val="168700"/>
              </a:lnSpc>
              <a:spcBef>
                <a:spcPts val="690"/>
              </a:spcBef>
            </a:pP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5.1 </a:t>
            </a:r>
            <a:r>
              <a:rPr dirty="0" sz="1200" spc="-35" b="1">
                <a:solidFill>
                  <a:srgbClr val="151616"/>
                </a:solidFill>
                <a:latin typeface="Times New Roman"/>
                <a:cs typeface="Times New Roman"/>
              </a:rPr>
              <a:t>РАСЧЕТЫ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НЕСУЩЕЙ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СПОСОБНОСТИ </a:t>
            </a:r>
            <a:r>
              <a:rPr dirty="0" sz="1200" spc="-25" b="1">
                <a:solidFill>
                  <a:srgbClr val="151616"/>
                </a:solidFill>
                <a:latin typeface="Times New Roman"/>
                <a:cs typeface="Times New Roman"/>
              </a:rPr>
              <a:t>СВАИ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ДЛЯ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ПЛОЩАДКИ 2 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Расчетная </a:t>
            </a:r>
            <a:r>
              <a:rPr dirty="0" sz="1200" spc="-15" b="1">
                <a:solidFill>
                  <a:srgbClr val="151616"/>
                </a:solidFill>
                <a:latin typeface="Times New Roman"/>
                <a:cs typeface="Times New Roman"/>
              </a:rPr>
              <a:t>схема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 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86509" y="1920697"/>
            <a:ext cx="3075479" cy="5568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20</a:t>
            </a:r>
            <a:endParaRPr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37806" y="322402"/>
            <a:ext cx="4737735" cy="358140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125855" marR="400050" indent="-37020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 marL="347345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2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5.1.1</a:t>
            </a:r>
            <a:r>
              <a:rPr dirty="0" u="sng" sz="1200" spc="-12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эталонной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endParaRPr sz="1200">
              <a:latin typeface="Times New Roman"/>
              <a:cs typeface="Times New Roman"/>
            </a:endParaRPr>
          </a:p>
          <a:p>
            <a:pPr marL="1950085">
              <a:lnSpc>
                <a:spcPct val="100000"/>
              </a:lnSpc>
              <a:spcBef>
                <a:spcPts val="1120"/>
              </a:spcBef>
            </a:pP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Для 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219x8, </a:t>
            </a: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L=18</a:t>
            </a:r>
            <a:r>
              <a:rPr dirty="0" sz="1200" spc="5" b="1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  <a:p>
            <a:pPr marL="12700" marR="111125">
              <a:lnSpc>
                <a:spcPct val="1299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=30+1,74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31,74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0,008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+0,99+0,04163*17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*1,05=1,74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вгр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16</a:t>
            </a:r>
            <a:r>
              <a:rPr dirty="0" sz="1200" spc="-2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390"/>
              </a:lnSpc>
              <a:spcBef>
                <a:spcPts val="48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0,038</a:t>
            </a:r>
            <a:r>
              <a:rPr dirty="0" sz="1200" spc="-1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807720">
              <a:lnSpc>
                <a:spcPts val="33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baseline="-23148" sz="900" spc="-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0,688</a:t>
            </a:r>
            <a:r>
              <a:rPr dirty="0" sz="1200" spc="-1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390"/>
              </a:lnSpc>
              <a:spcBef>
                <a:spcPts val="48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</a:t>
            </a:r>
            <a:r>
              <a:rPr dirty="0" baseline="-23148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13,28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sz="1200" spc="1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В.1(приложение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В);</a:t>
            </a:r>
            <a:endParaRPr sz="1200">
              <a:latin typeface="Times New Roman"/>
              <a:cs typeface="Times New Roman"/>
            </a:endParaRPr>
          </a:p>
          <a:p>
            <a:pPr algn="ctr" marR="1221740">
              <a:lnSpc>
                <a:spcPts val="33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=1*1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*[135,0*0,038+0,688*0,7*(5,0*14,28)]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1*1(5,13+34,38)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39,51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51313" y="3975555"/>
            <a:ext cx="2489354" cy="360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4122" y="5421090"/>
            <a:ext cx="1317498" cy="44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7614" y="4362772"/>
            <a:ext cx="6142990" cy="4808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 marR="5080" indent="525780">
              <a:lnSpc>
                <a:spcPct val="135100"/>
              </a:lnSpc>
              <a:spcBef>
                <a:spcPts val="100"/>
              </a:spcBef>
            </a:pPr>
            <a:r>
              <a:rPr dirty="0" u="sng" sz="1200" spc="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 spc="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</a:t>
            </a:r>
            <a:r>
              <a:rPr dirty="0" u="sng" sz="1200" spc="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совместное </a:t>
            </a:r>
            <a:r>
              <a:rPr dirty="0" u="sng" sz="1200" spc="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действие выдергивающей нагрузки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и </a:t>
            </a:r>
            <a:r>
              <a:rPr dirty="0" u="sng" sz="1200" spc="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касательной силы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пучения:</a:t>
            </a:r>
            <a:endParaRPr sz="1200">
              <a:latin typeface="Times New Roman"/>
              <a:cs typeface="Times New Roman"/>
            </a:endParaRPr>
          </a:p>
          <a:p>
            <a:pPr marL="541655">
              <a:lnSpc>
                <a:spcPct val="100000"/>
              </a:lnSpc>
              <a:spcBef>
                <a:spcPts val="67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-P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*0,9=13,00*0,688*0,7*0,7+15-1,74*0,9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17,81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541655">
              <a:lnSpc>
                <a:spcPct val="100000"/>
              </a:lnSpc>
              <a:spcBef>
                <a:spcPts val="67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0,688*0,7*(5,0*14,28)=34,38</a:t>
            </a:r>
            <a:r>
              <a:rPr dirty="0" sz="1200" spc="-2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8255" indent="525780">
              <a:lnSpc>
                <a:spcPct val="135100"/>
              </a:lnSpc>
              <a:spcBef>
                <a:spcPts val="107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17.81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 31,25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условие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 при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 сил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537845">
              <a:lnSpc>
                <a:spcPct val="100000"/>
              </a:lnSpc>
              <a:spcBef>
                <a:spcPts val="5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  <a:p>
            <a:pPr marL="537845" marR="1060450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=30+2,71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32,71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Р= 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=1,01+1,7=2,71</a:t>
            </a:r>
            <a:r>
              <a:rPr dirty="0" sz="1200" spc="-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537845">
              <a:lnSpc>
                <a:spcPct val="100000"/>
              </a:lnSpc>
              <a:spcBef>
                <a:spcPts val="45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0,008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+0,89+0,04163*17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*1,05=1,7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537845">
              <a:lnSpc>
                <a:spcPts val="39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б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=(3,14*0,300 /4*17,0-3,14*0,219 /4*17,0)*1,8=(1,2-0,64)*1,8=1,01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506855">
              <a:lnSpc>
                <a:spcPts val="330"/>
              </a:lnSpc>
              <a:tabLst>
                <a:tab pos="2743200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	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537845">
              <a:lnSpc>
                <a:spcPct val="100000"/>
              </a:lnSpc>
              <a:spcBef>
                <a:spcPts val="5"/>
              </a:spcBef>
            </a:pP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вгр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17</a:t>
            </a:r>
            <a:r>
              <a:rPr dirty="0" sz="1200" spc="-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537845">
              <a:lnSpc>
                <a:spcPts val="390"/>
              </a:lnSpc>
              <a:spcBef>
                <a:spcPts val="45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13,28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sz="1200" spc="1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В);</a:t>
            </a:r>
            <a:endParaRPr sz="1200">
              <a:latin typeface="Times New Roman"/>
              <a:cs typeface="Times New Roman"/>
            </a:endParaRPr>
          </a:p>
          <a:p>
            <a:pPr algn="ctr" marR="1575435">
              <a:lnSpc>
                <a:spcPts val="33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537845">
              <a:lnSpc>
                <a:spcPts val="39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300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0,07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57300">
              <a:lnSpc>
                <a:spcPts val="33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537845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300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0,942</a:t>
            </a:r>
            <a:r>
              <a:rPr dirty="0" sz="1200" spc="-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537845">
              <a:lnSpc>
                <a:spcPct val="100000"/>
              </a:lnSpc>
              <a:spcBef>
                <a:spcPts val="430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  <a:p>
            <a:pPr marL="537845">
              <a:lnSpc>
                <a:spcPct val="100000"/>
              </a:lnSpc>
              <a:spcBef>
                <a:spcPts val="43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*[135,0*0,07+0,942*(4,0*13,28)]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(9,45+50,04)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59,42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52705" y="9232186"/>
            <a:ext cx="571887" cy="167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21</a:t>
            </a:r>
            <a:endParaRPr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0487" y="959911"/>
            <a:ext cx="2719209" cy="2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11575" y="322402"/>
            <a:ext cx="6137275" cy="446214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1430" marR="127317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7541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 indent="525780">
              <a:lnSpc>
                <a:spcPct val="131600"/>
              </a:lnSpc>
            </a:pPr>
            <a:r>
              <a:rPr dirty="0" sz="1200" spc="-15" i="1">
                <a:solidFill>
                  <a:srgbClr val="151616"/>
                </a:solidFill>
                <a:latin typeface="Times New Roman"/>
                <a:cs typeface="Times New Roman"/>
              </a:rPr>
              <a:t>Так</a:t>
            </a:r>
            <a:r>
              <a:rPr dirty="0" sz="1200" spc="-6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как</a:t>
            </a:r>
            <a:r>
              <a:rPr dirty="0" sz="1200" spc="-5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несущая</a:t>
            </a:r>
            <a:r>
              <a:rPr dirty="0" sz="1200" spc="-6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5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5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6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контакте</a:t>
            </a:r>
            <a:r>
              <a:rPr dirty="0" sz="1200" spc="-5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металл-раствор</a:t>
            </a:r>
            <a:r>
              <a:rPr dirty="0" sz="1200" spc="-5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(модель</a:t>
            </a:r>
            <a:r>
              <a:rPr dirty="0" sz="1200" spc="-6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1)</a:t>
            </a:r>
            <a:r>
              <a:rPr dirty="0" sz="1200" spc="-5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ниже,</a:t>
            </a:r>
            <a:r>
              <a:rPr dirty="0" sz="1200" spc="-6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чем 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несущая способность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контакте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раствор-грунт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(модель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2),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то в расчетах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для эталонной  </a:t>
            </a:r>
            <a:r>
              <a:rPr dirty="0" sz="1200" spc="35" i="1">
                <a:solidFill>
                  <a:srgbClr val="151616"/>
                </a:solidFill>
                <a:latin typeface="Times New Roman"/>
                <a:cs typeface="Times New Roman"/>
              </a:rPr>
              <a:t>сваи при </a:t>
            </a:r>
            <a:r>
              <a:rPr dirty="0" sz="1200" spc="45" i="1">
                <a:solidFill>
                  <a:srgbClr val="151616"/>
                </a:solidFill>
                <a:latin typeface="Times New Roman"/>
                <a:cs typeface="Times New Roman"/>
              </a:rPr>
              <a:t>проектировании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sz="1200" spc="45" i="1">
                <a:solidFill>
                  <a:srgbClr val="151616"/>
                </a:solidFill>
                <a:latin typeface="Times New Roman"/>
                <a:cs typeface="Times New Roman"/>
              </a:rPr>
              <a:t>расчетах </a:t>
            </a:r>
            <a:r>
              <a:rPr dirty="0" sz="1200" spc="25" i="1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45" i="1">
                <a:solidFill>
                  <a:srgbClr val="151616"/>
                </a:solidFill>
                <a:latin typeface="Times New Roman"/>
                <a:cs typeface="Times New Roman"/>
              </a:rPr>
              <a:t>сжимающую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 spc="25" i="1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45" i="1">
                <a:solidFill>
                  <a:srgbClr val="151616"/>
                </a:solidFill>
                <a:latin typeface="Times New Roman"/>
                <a:cs typeface="Times New Roman"/>
              </a:rPr>
              <a:t>совместное </a:t>
            </a:r>
            <a:r>
              <a:rPr dirty="0" sz="1200" spc="50" i="1">
                <a:solidFill>
                  <a:srgbClr val="151616"/>
                </a:solidFill>
                <a:latin typeface="Times New Roman"/>
                <a:cs typeface="Times New Roman"/>
              </a:rPr>
              <a:t>действие  </a:t>
            </a:r>
            <a:r>
              <a:rPr dirty="0" sz="1200" spc="5" i="1">
                <a:solidFill>
                  <a:srgbClr val="151616"/>
                </a:solidFill>
                <a:latin typeface="Times New Roman"/>
                <a:cs typeface="Times New Roman"/>
              </a:rPr>
              <a:t>выдергивающей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нагрузки и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касательной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силы морозного пучения следует использовать 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модель</a:t>
            </a:r>
            <a:r>
              <a:rPr dirty="0" sz="1200" spc="-12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  <a:p>
            <a:pPr algn="ctr" marL="17145">
              <a:lnSpc>
                <a:spcPct val="100000"/>
              </a:lnSpc>
              <a:spcBef>
                <a:spcPts val="280"/>
              </a:spcBef>
            </a:pP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Для 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325x8, </a:t>
            </a: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L=12</a:t>
            </a:r>
            <a:r>
              <a:rPr dirty="0" sz="1200" spc="5" b="1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  <a:spcBef>
                <a:spcPts val="480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  <a:p>
            <a:pPr marL="12700" marR="1358900">
              <a:lnSpc>
                <a:spcPct val="1333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 расчетная нагрузка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 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 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=30+2,42 = 32,42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0,012 +1,62+0,06254*12 *1,05=2,42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 marR="5290820">
              <a:lnSpc>
                <a:spcPts val="1920"/>
              </a:lnSpc>
              <a:spcBef>
                <a:spcPts val="14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baseline="-23148" sz="900" spc="-15">
                <a:solidFill>
                  <a:srgbClr val="151616"/>
                </a:solidFill>
                <a:latin typeface="Times New Roman"/>
                <a:cs typeface="Times New Roman"/>
              </a:rPr>
              <a:t>гр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=11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  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0,083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algn="ctr" marR="4413885">
              <a:lnSpc>
                <a:spcPts val="865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325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=1,02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390"/>
              </a:lnSpc>
              <a:spcBef>
                <a:spcPts val="5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8,28 м - R=135,0 тс/м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 табл.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 1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В);</a:t>
            </a:r>
            <a:endParaRPr sz="1200">
              <a:latin typeface="Times New Roman"/>
              <a:cs typeface="Times New Roman"/>
            </a:endParaRPr>
          </a:p>
          <a:p>
            <a:pPr marL="1749425">
              <a:lnSpc>
                <a:spcPts val="33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сжимающую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=1*1*[135,0*0,083+1,02*0,7*(5,0*8,28)] = 1*1(11,2+29,56) = 40,76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9802" y="4844220"/>
            <a:ext cx="2569475" cy="371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3753" y="6342457"/>
            <a:ext cx="970669" cy="341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03875" y="5203550"/>
            <a:ext cx="6144895" cy="431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700" indent="533400">
              <a:lnSpc>
                <a:spcPct val="135100"/>
              </a:lnSpc>
              <a:spcBef>
                <a:spcPts val="100"/>
              </a:spcBef>
            </a:pPr>
            <a:r>
              <a:rPr dirty="0" u="sng" sz="1200" spc="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 spc="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</a:t>
            </a:r>
            <a:r>
              <a:rPr dirty="0" u="sng" sz="1200" spc="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совместное действие выдергивающей </a:t>
            </a:r>
            <a:r>
              <a:rPr dirty="0" u="sng" sz="1200" spc="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нагрузки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и </a:t>
            </a:r>
            <a:r>
              <a:rPr dirty="0" u="sng" sz="1200" spc="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касательной силы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*A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*y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-P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*0,9=13,00*1,02*0,7*0,7+15-2,42*0,9=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19,31</a:t>
            </a:r>
            <a:r>
              <a:rPr dirty="0" sz="1200" spc="-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1,02*0,7*(5,0*7,28)=29,56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20320" marR="5080" indent="510540">
              <a:lnSpc>
                <a:spcPct val="131600"/>
              </a:lnSpc>
              <a:spcBef>
                <a:spcPts val="144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19,31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 26,87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условие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 при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 сил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527685">
              <a:lnSpc>
                <a:spcPct val="100000"/>
              </a:lnSpc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  <a:p>
            <a:pPr marL="17145" marR="1583690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=30+3,26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33,26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Р= 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=2,42+0,84=3,26</a:t>
            </a:r>
            <a:r>
              <a:rPr dirty="0" sz="1200" spc="-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0,012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+1,62+0,06254*12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*1,05=2,42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7145">
              <a:lnSpc>
                <a:spcPts val="39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б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=(3,14*0,400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/4*11,0-3,14*0,325 /4*11,0)*1,8=(1,38-0,912)*1,8=0,84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algn="ctr" marR="2895600">
              <a:lnSpc>
                <a:spcPts val="330"/>
              </a:lnSpc>
              <a:tabLst>
                <a:tab pos="1229995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	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baseline="-23148" sz="900" spc="-15">
                <a:solidFill>
                  <a:srgbClr val="151616"/>
                </a:solidFill>
                <a:latin typeface="Times New Roman"/>
                <a:cs typeface="Times New Roman"/>
              </a:rPr>
              <a:t>гр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=11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7145">
              <a:lnSpc>
                <a:spcPts val="39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нec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8,28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sz="1200" spc="1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В);</a:t>
            </a:r>
            <a:endParaRPr sz="1200">
              <a:latin typeface="Times New Roman"/>
              <a:cs typeface="Times New Roman"/>
            </a:endParaRPr>
          </a:p>
          <a:p>
            <a:pPr algn="ctr" marR="2821940">
              <a:lnSpc>
                <a:spcPts val="33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7145">
              <a:lnSpc>
                <a:spcPts val="39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0,125</a:t>
            </a:r>
            <a:r>
              <a:rPr dirty="0" sz="1200" spc="-1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algn="ctr" marR="4472940">
              <a:lnSpc>
                <a:spcPts val="33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1,256</a:t>
            </a:r>
            <a:r>
              <a:rPr dirty="0" sz="1200" spc="-1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22</a:t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8032" y="322402"/>
            <a:ext cx="4872355" cy="109283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5240" marR="508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 marL="127254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=1*1*[135,0*0,125+1,256*(4,0*8,28)]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1*1(16,87+41,60)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58,47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552" y="1478756"/>
            <a:ext cx="2737834" cy="388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10773" y="1886586"/>
            <a:ext cx="6137275" cy="2873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521970">
              <a:lnSpc>
                <a:spcPct val="131600"/>
              </a:lnSpc>
              <a:spcBef>
                <a:spcPts val="100"/>
              </a:spcBef>
            </a:pPr>
            <a:r>
              <a:rPr dirty="0" sz="1200" spc="-15" i="1">
                <a:solidFill>
                  <a:srgbClr val="151616"/>
                </a:solidFill>
                <a:latin typeface="Times New Roman"/>
                <a:cs typeface="Times New Roman"/>
              </a:rPr>
              <a:t>Так</a:t>
            </a:r>
            <a:r>
              <a:rPr dirty="0" sz="1200" spc="-5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как</a:t>
            </a:r>
            <a:r>
              <a:rPr dirty="0" sz="1200" spc="-5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несущая</a:t>
            </a:r>
            <a:r>
              <a:rPr dirty="0" sz="1200" spc="-5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5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5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5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контакте</a:t>
            </a:r>
            <a:r>
              <a:rPr dirty="0" sz="1200" spc="-5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металл-раствор</a:t>
            </a:r>
            <a:r>
              <a:rPr dirty="0" sz="1200" spc="-5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(модель</a:t>
            </a:r>
            <a:r>
              <a:rPr dirty="0" sz="1200" spc="-5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1)</a:t>
            </a:r>
            <a:r>
              <a:rPr dirty="0" sz="1200" spc="-5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ниже,</a:t>
            </a:r>
            <a:r>
              <a:rPr dirty="0" sz="1200" spc="-50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чем 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несущая способность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контакте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раствор-грунт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(модель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2),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то в расчетах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для эталонной  </a:t>
            </a:r>
            <a:r>
              <a:rPr dirty="0" sz="1200" spc="35" i="1">
                <a:solidFill>
                  <a:srgbClr val="151616"/>
                </a:solidFill>
                <a:latin typeface="Times New Roman"/>
                <a:cs typeface="Times New Roman"/>
              </a:rPr>
              <a:t>сваи при </a:t>
            </a:r>
            <a:r>
              <a:rPr dirty="0" sz="1200" spc="45" i="1">
                <a:solidFill>
                  <a:srgbClr val="151616"/>
                </a:solidFill>
                <a:latin typeface="Times New Roman"/>
                <a:cs typeface="Times New Roman"/>
              </a:rPr>
              <a:t>проектировании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sz="1200" spc="45" i="1">
                <a:solidFill>
                  <a:srgbClr val="151616"/>
                </a:solidFill>
                <a:latin typeface="Times New Roman"/>
                <a:cs typeface="Times New Roman"/>
              </a:rPr>
              <a:t>расчетах </a:t>
            </a:r>
            <a:r>
              <a:rPr dirty="0" sz="1200" spc="25" i="1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45" i="1">
                <a:solidFill>
                  <a:srgbClr val="151616"/>
                </a:solidFill>
                <a:latin typeface="Times New Roman"/>
                <a:cs typeface="Times New Roman"/>
              </a:rPr>
              <a:t>сжимающую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 spc="25" i="1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45" i="1">
                <a:solidFill>
                  <a:srgbClr val="151616"/>
                </a:solidFill>
                <a:latin typeface="Times New Roman"/>
                <a:cs typeface="Times New Roman"/>
              </a:rPr>
              <a:t>совместное </a:t>
            </a:r>
            <a:r>
              <a:rPr dirty="0" sz="1200" spc="50" i="1">
                <a:solidFill>
                  <a:srgbClr val="151616"/>
                </a:solidFill>
                <a:latin typeface="Times New Roman"/>
                <a:cs typeface="Times New Roman"/>
              </a:rPr>
              <a:t>действие  </a:t>
            </a:r>
            <a:r>
              <a:rPr dirty="0" sz="1200" spc="5" i="1">
                <a:solidFill>
                  <a:srgbClr val="151616"/>
                </a:solidFill>
                <a:latin typeface="Times New Roman"/>
                <a:cs typeface="Times New Roman"/>
              </a:rPr>
              <a:t>выдергивающей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нагрузки и </a:t>
            </a:r>
            <a:r>
              <a:rPr dirty="0" sz="1200" spc="-5" i="1">
                <a:solidFill>
                  <a:srgbClr val="151616"/>
                </a:solidFill>
                <a:latin typeface="Times New Roman"/>
                <a:cs typeface="Times New Roman"/>
              </a:rPr>
              <a:t>касательной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силы морозного пучения следует использовать  </a:t>
            </a:r>
            <a:r>
              <a:rPr dirty="0" sz="1200" spc="-10" i="1">
                <a:solidFill>
                  <a:srgbClr val="151616"/>
                </a:solidFill>
                <a:latin typeface="Times New Roman"/>
                <a:cs typeface="Times New Roman"/>
              </a:rPr>
              <a:t>модель</a:t>
            </a:r>
            <a:r>
              <a:rPr dirty="0" sz="1200" spc="-12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534670">
              <a:lnSpc>
                <a:spcPct val="100000"/>
              </a:lnSpc>
              <a:spcBef>
                <a:spcPts val="1015"/>
              </a:spcBef>
            </a:pPr>
            <a:r>
              <a:rPr dirty="0" u="sng" sz="1200" spc="-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ВЫВОД: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21970">
              <a:lnSpc>
                <a:spcPct val="113199"/>
              </a:lnSpc>
              <a:spcBef>
                <a:spcPts val="50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обеспечения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способности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вдавливающую, выдергивающую  нагрузку 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совместное действие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силы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требуется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принять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длину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сваи:</a:t>
            </a:r>
            <a:endParaRPr sz="1200">
              <a:latin typeface="Times New Roman"/>
              <a:cs typeface="Times New Roman"/>
            </a:endParaRPr>
          </a:p>
          <a:p>
            <a:pPr marL="607695" indent="-73660">
              <a:lnSpc>
                <a:spcPct val="100000"/>
              </a:lnSpc>
              <a:spcBef>
                <a:spcPts val="190"/>
              </a:spcBef>
              <a:buChar char="-"/>
              <a:tabLst>
                <a:tab pos="60833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диаметром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18,0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607695" indent="-73660">
              <a:lnSpc>
                <a:spcPct val="100000"/>
              </a:lnSpc>
              <a:spcBef>
                <a:spcPts val="190"/>
              </a:spcBef>
              <a:buChar char="-"/>
              <a:tabLst>
                <a:tab pos="60833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диаметром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-12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23</a:t>
            </a:r>
            <a:endParaRPr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33850" y="322402"/>
            <a:ext cx="4346575" cy="109283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759460" marR="508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 marL="74676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2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5.1.2</a:t>
            </a:r>
            <a:r>
              <a:rPr dirty="0" u="sng" sz="1200" spc="-12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анкерной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А2</a:t>
            </a:r>
            <a:endParaRPr sz="1200">
              <a:latin typeface="Times New Roman"/>
              <a:cs typeface="Times New Roman"/>
            </a:endParaRPr>
          </a:p>
          <a:p>
            <a:pPr algn="ctr" marL="738505">
              <a:lnSpc>
                <a:spcPct val="100000"/>
              </a:lnSpc>
              <a:spcBef>
                <a:spcPts val="430"/>
              </a:spcBef>
            </a:pP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АНКЕР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sz="1200" spc="-15" b="1">
                <a:solidFill>
                  <a:srgbClr val="151616"/>
                </a:solidFill>
                <a:latin typeface="Times New Roman"/>
                <a:cs typeface="Times New Roman"/>
              </a:rPr>
              <a:t>УГОЛКАМИ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 (ГЕРМЕТИЧНЫЙ)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21839" y="1481785"/>
            <a:ext cx="1025581" cy="2173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24392" y="5119642"/>
            <a:ext cx="5902960" cy="4372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 marR="5080" indent="-5080">
              <a:lnSpc>
                <a:spcPct val="1316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 диаметра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 мм - диаметр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скважины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350 мм, а для диаметра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 мм -  диаметр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500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мм.</a:t>
            </a:r>
            <a:endParaRPr sz="1200">
              <a:latin typeface="Times New Roman"/>
              <a:cs typeface="Times New Roman"/>
            </a:endParaRPr>
          </a:p>
          <a:p>
            <a:pPr marL="17145" marR="3496310">
              <a:lnSpc>
                <a:spcPct val="131600"/>
              </a:lnSpc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Геометрические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размеры: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dirty="0" u="sng" sz="1200" spc="-13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анкерной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диаметром</a:t>
            </a:r>
            <a:r>
              <a:rPr dirty="0" u="sng" sz="1200" spc="-14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219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455"/>
              </a:spcBef>
              <a:buChar char="-"/>
              <a:tabLst>
                <a:tab pos="9144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уголков</a:t>
            </a:r>
            <a:endParaRPr sz="12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I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уг219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0,7d*8=0,7*0,219*8=0,153*8=1,23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90805" indent="-73660">
              <a:lnSpc>
                <a:spcPct val="100000"/>
              </a:lnSpc>
              <a:spcBef>
                <a:spcPts val="455"/>
              </a:spcBef>
              <a:buChar char="-"/>
              <a:tabLst>
                <a:tab pos="9144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периметр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уголка</a:t>
            </a:r>
            <a:r>
              <a:rPr dirty="0" sz="1200" spc="-2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100x100</a:t>
            </a:r>
            <a:endParaRPr sz="12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уг219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30" b="1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(0,1+0,1)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*8=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90805" indent="-73660">
              <a:lnSpc>
                <a:spcPct val="100000"/>
              </a:lnSpc>
              <a:spcBef>
                <a:spcPts val="455"/>
              </a:spcBef>
              <a:buChar char="-"/>
              <a:tabLst>
                <a:tab pos="9144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уголка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endParaRPr sz="1200">
              <a:latin typeface="Times New Roman"/>
              <a:cs typeface="Times New Roman"/>
            </a:endParaRPr>
          </a:p>
          <a:p>
            <a:pPr marL="17145">
              <a:lnSpc>
                <a:spcPts val="1140"/>
              </a:lnSpc>
              <a:spcBef>
                <a:spcPts val="455"/>
              </a:spcBef>
              <a:tabLst>
                <a:tab pos="467359" algn="l"/>
                <a:tab pos="810895" algn="l"/>
                <a:tab pos="1203325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=I	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U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=1,23*1,6=1,96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161290">
              <a:lnSpc>
                <a:spcPts val="420"/>
              </a:lnSpc>
              <a:tabLst>
                <a:tab pos="603885" algn="l"/>
                <a:tab pos="1019810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af,I,уг219	уг219	уг219</a:t>
            </a:r>
            <a:endParaRPr sz="600">
              <a:latin typeface="Times New Roman"/>
              <a:cs typeface="Times New Roman"/>
            </a:endParaRPr>
          </a:p>
          <a:p>
            <a:pPr marL="90805" indent="-73660">
              <a:lnSpc>
                <a:spcPct val="100000"/>
              </a:lnSpc>
              <a:spcBef>
                <a:spcPts val="334"/>
              </a:spcBef>
              <a:buChar char="-"/>
              <a:tabLst>
                <a:tab pos="9144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периметр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  <a:p>
            <a:pPr marL="17145">
              <a:lnSpc>
                <a:spcPts val="1140"/>
              </a:lnSpc>
              <a:spcBef>
                <a:spcPts val="455"/>
              </a:spcBef>
              <a:tabLst>
                <a:tab pos="79565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а    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тт*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d	=3,14*0,219=0,688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127000">
              <a:lnSpc>
                <a:spcPts val="420"/>
              </a:lnSpc>
              <a:tabLst>
                <a:tab pos="658495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219	219</a:t>
            </a:r>
            <a:endParaRPr sz="600">
              <a:latin typeface="Times New Roman"/>
              <a:cs typeface="Times New Roman"/>
            </a:endParaRPr>
          </a:p>
          <a:p>
            <a:pPr marL="90805" indent="-73660">
              <a:lnSpc>
                <a:spcPct val="100000"/>
              </a:lnSpc>
              <a:spcBef>
                <a:spcPts val="334"/>
              </a:spcBef>
              <a:buChar char="-"/>
              <a:tabLst>
                <a:tab pos="9144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части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endParaRPr sz="12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ан219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1,5d+0,7d+1,2d+0,7d=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7145" marR="1797050">
              <a:lnSpc>
                <a:spcPts val="1889"/>
              </a:lnSpc>
              <a:spcBef>
                <a:spcPts val="140"/>
              </a:spcBef>
              <a:buChar char="-"/>
              <a:tabLst>
                <a:tab pos="91440" algn="l"/>
                <a:tab pos="398145" algn="l"/>
                <a:tab pos="73088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анкерной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части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=u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а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 L</a:t>
            </a:r>
            <a:r>
              <a:rPr dirty="0" sz="1200" spc="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=0,688*0,9=0,62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161290">
              <a:lnSpc>
                <a:spcPts val="15"/>
              </a:lnSpc>
              <a:tabLst>
                <a:tab pos="593725" algn="l"/>
                <a:tab pos="923290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af,I,219	219	ан</a:t>
            </a:r>
            <a:endParaRPr sz="600">
              <a:latin typeface="Times New Roman"/>
              <a:cs typeface="Times New Roman"/>
            </a:endParaRPr>
          </a:p>
          <a:p>
            <a:pPr marL="17145" marR="3209290">
              <a:lnSpc>
                <a:spcPts val="1889"/>
              </a:lnSpc>
              <a:buChar char="-"/>
              <a:tabLst>
                <a:tab pos="9144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анкерной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=3,14*d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/4=3,14*0,219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/4=0,038</a:t>
            </a:r>
            <a:r>
              <a:rPr dirty="0" sz="1200" spc="-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baseline="55555" sz="900">
              <a:latin typeface="Times New Roman"/>
              <a:cs typeface="Times New Roman"/>
            </a:endParaRPr>
          </a:p>
          <a:p>
            <a:pPr marL="161290">
              <a:lnSpc>
                <a:spcPts val="15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1611" y="3723347"/>
            <a:ext cx="22434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Параметры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анкером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типа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А2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251594" y="4024167"/>
          <a:ext cx="2504440" cy="102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6505"/>
                <a:gridCol w="1246505"/>
              </a:tblGrid>
              <a:tr h="25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000" spc="-1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Типы</a:t>
                      </a:r>
                      <a:r>
                        <a:rPr dirty="0" sz="1000" spc="-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1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уголков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349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400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Диаметр </a:t>
                      </a:r>
                      <a:r>
                        <a:rPr dirty="0" sz="1000" spc="-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трубы,</a:t>
                      </a:r>
                      <a:r>
                        <a:rPr dirty="0" sz="1000" spc="-3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мм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 spc="-2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Уголок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219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100*100*8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325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140*140*10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24</a:t>
            </a:r>
            <a:endParaRPr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909" y="322402"/>
            <a:ext cx="4872355" cy="779018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5240" marR="508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 marL="127254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-площадь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гладкой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части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по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 диаметра 219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430"/>
              </a:spcBef>
              <a:tabLst>
                <a:tab pos="41846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m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u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m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*L = 0,688*10,38=7,14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baseline="55555" sz="900">
              <a:latin typeface="Times New Roman"/>
              <a:cs typeface="Times New Roman"/>
            </a:endParaRPr>
          </a:p>
          <a:p>
            <a:pPr marL="181610">
              <a:lnSpc>
                <a:spcPts val="420"/>
              </a:lnSpc>
              <a:tabLst>
                <a:tab pos="678180" algn="l"/>
                <a:tab pos="962025" algn="l"/>
              </a:tabLst>
            </a:pPr>
            <a:r>
              <a:rPr dirty="0" sz="600" spc="-5">
                <a:solidFill>
                  <a:srgbClr val="151616"/>
                </a:solidFill>
                <a:latin typeface="Times New Roman"/>
                <a:cs typeface="Times New Roman"/>
              </a:rPr>
              <a:t>af,I,219	</a:t>
            </a: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219	</a:t>
            </a:r>
            <a:r>
              <a:rPr dirty="0" sz="600" spc="-20">
                <a:solidFill>
                  <a:srgbClr val="151616"/>
                </a:solidFill>
                <a:latin typeface="Times New Roman"/>
                <a:cs typeface="Times New Roman"/>
              </a:rPr>
              <a:t>гл</a:t>
            </a:r>
            <a:endParaRPr sz="600">
              <a:latin typeface="Times New Roman"/>
              <a:cs typeface="Times New Roman"/>
            </a:endParaRPr>
          </a:p>
          <a:p>
            <a:pPr marL="12700" marR="1220470">
              <a:lnSpc>
                <a:spcPts val="1870"/>
              </a:lnSpc>
              <a:spcBef>
                <a:spcPts val="1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уг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вес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уголков,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равный 12,25*0,153*8=15,0 кг=0,015</a:t>
            </a:r>
            <a:r>
              <a:rPr dirty="0" sz="1200" spc="-6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Для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 диаметром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325 мм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-длина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уголков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I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уг325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=0,7d*8=0,7*0,325*8=0,227*8=1,82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 marR="3030855">
              <a:lnSpc>
                <a:spcPct val="129900"/>
              </a:lnSpc>
              <a:buChar char="-"/>
              <a:tabLst>
                <a:tab pos="10223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периметр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уголка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140x140  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уг325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=(0,14+0,14)*8= 2,24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buChar char="-"/>
              <a:tabLst>
                <a:tab pos="10223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уголка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430"/>
              </a:spcBef>
              <a:tabLst>
                <a:tab pos="485140" algn="l"/>
                <a:tab pos="805815" algn="l"/>
                <a:tab pos="117602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=I	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*U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2,24*1,82=4,07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baseline="55555" sz="900">
              <a:latin typeface="Times New Roman"/>
              <a:cs typeface="Times New Roman"/>
            </a:endParaRPr>
          </a:p>
          <a:p>
            <a:pPr marL="156210">
              <a:lnSpc>
                <a:spcPts val="420"/>
              </a:lnSpc>
              <a:tabLst>
                <a:tab pos="622300" algn="l"/>
                <a:tab pos="991869" algn="l"/>
              </a:tabLst>
            </a:pPr>
            <a:r>
              <a:rPr dirty="0" sz="600" spc="-5">
                <a:solidFill>
                  <a:srgbClr val="151616"/>
                </a:solidFill>
                <a:latin typeface="Times New Roman"/>
                <a:cs typeface="Times New Roman"/>
              </a:rPr>
              <a:t>af,I,уг325	</a:t>
            </a: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уг325	уг325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-периметр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430"/>
              </a:spcBef>
              <a:tabLst>
                <a:tab pos="824865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    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тт*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d	=3,14*0,325=1,02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156210">
              <a:lnSpc>
                <a:spcPts val="420"/>
              </a:lnSpc>
              <a:tabLst>
                <a:tab pos="687705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325	325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-площадь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анкера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по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 диаметра 325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430"/>
              </a:spcBef>
              <a:tabLst>
                <a:tab pos="393065" algn="l"/>
                <a:tab pos="113792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u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а    </a:t>
            </a:r>
            <a:r>
              <a:rPr dirty="0" baseline="55555" sz="900" spc="21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*L	= 1,02*1,33=1,36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baseline="55555" sz="900">
              <a:latin typeface="Times New Roman"/>
              <a:cs typeface="Times New Roman"/>
            </a:endParaRPr>
          </a:p>
          <a:p>
            <a:pPr marL="156210">
              <a:lnSpc>
                <a:spcPts val="420"/>
              </a:lnSpc>
              <a:tabLst>
                <a:tab pos="627380" algn="l"/>
                <a:tab pos="910590" algn="l"/>
              </a:tabLst>
            </a:pPr>
            <a:r>
              <a:rPr dirty="0" sz="600" spc="-5">
                <a:solidFill>
                  <a:srgbClr val="151616"/>
                </a:solidFill>
                <a:latin typeface="Times New Roman"/>
                <a:cs typeface="Times New Roman"/>
              </a:rPr>
              <a:t>af,I,325	</a:t>
            </a: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325	ан325</a:t>
            </a:r>
            <a:endParaRPr sz="600">
              <a:latin typeface="Times New Roman"/>
              <a:cs typeface="Times New Roman"/>
            </a:endParaRPr>
          </a:p>
          <a:p>
            <a:pPr marL="100965" indent="-88265">
              <a:lnSpc>
                <a:spcPct val="100000"/>
              </a:lnSpc>
              <a:spcBef>
                <a:spcPts val="310"/>
              </a:spcBef>
              <a:buChar char="-"/>
              <a:tabLst>
                <a:tab pos="10160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части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ан325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=1,5d+0,7d+1,2d+0,7d= 1,33 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-площадь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гладкой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части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по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 диаметра 325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430"/>
              </a:spcBef>
              <a:tabLst>
                <a:tab pos="418465" algn="l"/>
                <a:tab pos="110807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m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u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m    </a:t>
            </a:r>
            <a:r>
              <a:rPr dirty="0" baseline="55555" sz="900" spc="21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*L	= 1,02*4,95=5,05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baseline="55555" sz="900">
              <a:latin typeface="Times New Roman"/>
              <a:cs typeface="Times New Roman"/>
            </a:endParaRPr>
          </a:p>
          <a:p>
            <a:pPr marL="181610">
              <a:lnSpc>
                <a:spcPts val="420"/>
              </a:lnSpc>
              <a:tabLst>
                <a:tab pos="678180" algn="l"/>
                <a:tab pos="962025" algn="l"/>
              </a:tabLst>
            </a:pPr>
            <a:r>
              <a:rPr dirty="0" sz="600" spc="-5">
                <a:solidFill>
                  <a:srgbClr val="151616"/>
                </a:solidFill>
                <a:latin typeface="Times New Roman"/>
                <a:cs typeface="Times New Roman"/>
              </a:rPr>
              <a:t>af,I,325	</a:t>
            </a: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325	нec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уг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вес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уголков,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равный 21,45*0,227*8=38,95 кг=0,039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algn="ctr" marL="1264285">
              <a:lnSpc>
                <a:spcPct val="100000"/>
              </a:lnSpc>
              <a:spcBef>
                <a:spcPts val="459"/>
              </a:spcBef>
            </a:pP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Для 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219x8, </a:t>
            </a: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L=15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 м</a:t>
            </a:r>
            <a:endParaRPr sz="1200">
              <a:latin typeface="Times New Roman"/>
              <a:cs typeface="Times New Roman"/>
            </a:endParaRPr>
          </a:p>
          <a:p>
            <a:pPr marL="530860">
              <a:lnSpc>
                <a:spcPct val="100000"/>
              </a:lnSpc>
              <a:spcBef>
                <a:spcPts val="450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  <a:p>
            <a:pPr marL="12700" marR="269240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=30+1,55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31,55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уг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+0,008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+0,87+0,04163*15*1,05=0,015+1,533=1,55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 marR="3926204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гр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=14 м  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нес219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=11,28</a:t>
            </a:r>
            <a:r>
              <a:rPr dirty="0" sz="1200" spc="-16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ан219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0,9</a:t>
            </a:r>
            <a:r>
              <a:rPr dirty="0" sz="1200" spc="-229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15">
                <a:solidFill>
                  <a:srgbClr val="151616"/>
                </a:solidFill>
                <a:latin typeface="Times New Roman"/>
                <a:cs typeface="Times New Roman"/>
              </a:rPr>
              <a:t>гл219</a:t>
            </a:r>
            <a:r>
              <a:rPr dirty="0" baseline="-23148" sz="900" spc="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10,38</a:t>
            </a:r>
            <a:r>
              <a:rPr dirty="0" sz="1200" spc="-1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уг219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=1,23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2700" marR="29845">
              <a:lnSpc>
                <a:spcPct val="1351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4175" y="8151010"/>
            <a:ext cx="2778140" cy="405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4371" y="8538257"/>
            <a:ext cx="6136640" cy="51943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*1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*[135,0*0,038+(0,7*5,0*0,62+0,7*5,0*1,96+0,7*5,0*7,14)]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1*1(5,13+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2,17+6,86+24,99)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(5,13+34,02)=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39,15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25</a:t>
            </a:r>
            <a:endParaRPr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0933" y="322402"/>
            <a:ext cx="3599179" cy="45910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700" marR="508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3018" y="966890"/>
            <a:ext cx="2971812" cy="500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7532" y="2479014"/>
            <a:ext cx="977525" cy="342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10068" y="1391493"/>
            <a:ext cx="6137910" cy="4766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 marR="5080" indent="525780">
              <a:lnSpc>
                <a:spcPct val="133300"/>
              </a:lnSpc>
              <a:spcBef>
                <a:spcPts val="100"/>
              </a:spcBef>
            </a:pPr>
            <a:r>
              <a:rPr dirty="0" u="sng" sz="1200" spc="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 spc="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</a:t>
            </a:r>
            <a:r>
              <a:rPr dirty="0" u="sng" sz="1200" spc="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совместное </a:t>
            </a:r>
            <a:r>
              <a:rPr dirty="0" u="sng" sz="1200" spc="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действие выдергивающей нагрузки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и </a:t>
            </a:r>
            <a:r>
              <a:rPr dirty="0" u="sng" sz="1200" spc="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касательной силы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пучения:</a:t>
            </a:r>
            <a:endParaRPr sz="12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67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*0,9=13,00*0,688*0,7*0,7+15-1,55*0,9=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17,99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67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0,7*5,0*0,62+0,7*5,0*1,96+0,7*5,0*7,14=34,02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 тс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6350">
              <a:lnSpc>
                <a:spcPct val="131600"/>
              </a:lnSpc>
              <a:spcBef>
                <a:spcPts val="107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17,99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30,93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</a:t>
            </a:r>
            <a:endParaRPr sz="1200">
              <a:latin typeface="Times New Roman"/>
              <a:cs typeface="Times New Roman"/>
            </a:endParaRPr>
          </a:p>
          <a:p>
            <a:pPr marL="530860">
              <a:lnSpc>
                <a:spcPct val="100000"/>
              </a:lnSpc>
              <a:spcBef>
                <a:spcPts val="455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  <a:p>
            <a:pPr marL="12700" marR="1626870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+Р=30+3,03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33,03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Р= 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=1,55+1,48=2,62</a:t>
            </a:r>
            <a:r>
              <a:rPr dirty="0" sz="1200" spc="-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уг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+0,008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+0,76+0,04163*15*1,05=0,015+1,533=1,55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39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б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=(3,14*0,350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/4*14,0-3,14x*0,219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/4*14,0)*1,8=(1,34-0,52)*1,8=1,48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981710">
              <a:lnSpc>
                <a:spcPts val="330"/>
              </a:lnSpc>
              <a:tabLst>
                <a:tab pos="2293620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	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гр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=14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11,28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 marR="1272540">
              <a:lnSpc>
                <a:spcPts val="1850"/>
              </a:lnSpc>
              <a:spcBef>
                <a:spcPts val="20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скв350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0,096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914400">
              <a:lnSpc>
                <a:spcPts val="85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 marR="2445385">
              <a:lnSpc>
                <a:spcPts val="185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скв350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1,099 м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 способности </a:t>
            </a:r>
            <a:r>
              <a:rPr dirty="0" u="sng" sz="9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сваи </a:t>
            </a:r>
            <a:r>
              <a:rPr dirty="0" u="sng" sz="9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на сжимающую </a:t>
            </a:r>
            <a:r>
              <a:rPr dirty="0" u="sng" sz="9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нагрузку </a:t>
            </a:r>
            <a:r>
              <a:rPr dirty="0" sz="9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=1</a:t>
            </a:r>
            <a:r>
              <a:rPr dirty="0" sz="9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*1</a:t>
            </a:r>
            <a:r>
              <a:rPr dirty="0" sz="9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*[135,0*0,096+1,099х*(4,0*</a:t>
            </a:r>
            <a:r>
              <a:rPr dirty="0" sz="9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51616"/>
                </a:solidFill>
                <a:latin typeface="Arial"/>
                <a:cs typeface="Arial"/>
              </a:rPr>
              <a:t>11,28)]</a:t>
            </a:r>
            <a:r>
              <a:rPr dirty="0" sz="9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51616"/>
                </a:solidFill>
                <a:latin typeface="Arial"/>
                <a:cs typeface="Arial"/>
              </a:rPr>
              <a:t>=</a:t>
            </a:r>
            <a:r>
              <a:rPr dirty="0" sz="9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1*1</a:t>
            </a:r>
            <a:r>
              <a:rPr dirty="0" sz="9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151616"/>
                </a:solidFill>
                <a:latin typeface="Arial"/>
                <a:cs typeface="Arial"/>
              </a:rPr>
              <a:t>(12,96+49,58)=62,54</a:t>
            </a:r>
            <a:r>
              <a:rPr dirty="0" sz="9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51616"/>
                </a:solidFill>
                <a:latin typeface="Arial"/>
                <a:cs typeface="Arial"/>
              </a:rPr>
              <a:t>тс.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0688" y="6263477"/>
            <a:ext cx="2606789" cy="364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6475" y="7929016"/>
            <a:ext cx="1106807" cy="36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08058" y="6634879"/>
            <a:ext cx="6137275" cy="2128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18159">
              <a:lnSpc>
                <a:spcPct val="133300"/>
              </a:lnSpc>
              <a:spcBef>
                <a:spcPts val="100"/>
              </a:spcBef>
            </a:pPr>
            <a:r>
              <a:rPr dirty="0" u="sng" sz="1200" spc="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 spc="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</a:t>
            </a:r>
            <a:r>
              <a:rPr dirty="0" u="sng" sz="1200" spc="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совместное </a:t>
            </a:r>
            <a:r>
              <a:rPr dirty="0" u="sng" sz="1200" spc="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действие выдергивающей нагрузки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и </a:t>
            </a:r>
            <a:r>
              <a:rPr dirty="0" u="sng" sz="1200" spc="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касательной силы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нec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10,96-4,ld=10,96-0,9=10,06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*0,9=13,00*0,688*0,7*0,7+15-2,26*0,9=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17,35</a:t>
            </a:r>
            <a:r>
              <a:rPr dirty="0" sz="1200" spc="-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1,099*(4,0*10,06)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44,22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33300"/>
              </a:lnSpc>
              <a:spcBef>
                <a:spcPts val="128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17,35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40,20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26</a:t>
            </a:r>
            <a:endParaRPr sz="1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07" y="322402"/>
            <a:ext cx="4872990" cy="387413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5875" marR="508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 marL="1273175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algn="ctr" marL="1264285">
              <a:lnSpc>
                <a:spcPct val="100000"/>
              </a:lnSpc>
              <a:spcBef>
                <a:spcPts val="5"/>
              </a:spcBef>
            </a:pP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Для 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325x8, </a:t>
            </a: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L=10м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  <a:p>
            <a:pPr marL="12700" marR="247015">
              <a:lnSpc>
                <a:spcPct val="1333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=30+2,06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32,06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уг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0,012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+1,35+0,06254*10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*1,05=0,039+2,02=2,06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гр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9,0</a:t>
            </a:r>
            <a:r>
              <a:rPr dirty="0" sz="1200" spc="-1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 325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6,28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baseline="-23148" sz="9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1,33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22">
                <a:solidFill>
                  <a:srgbClr val="151616"/>
                </a:solidFill>
                <a:latin typeface="Times New Roman"/>
                <a:cs typeface="Times New Roman"/>
              </a:rPr>
              <a:t>гл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4,95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уг 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325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0,227</a:t>
            </a:r>
            <a:r>
              <a:rPr dirty="0" sz="1200" spc="-1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0,083</a:t>
            </a:r>
            <a:r>
              <a:rPr dirty="0" sz="1200" spc="-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baseline="55555" sz="900">
              <a:latin typeface="Times New Roman"/>
              <a:cs typeface="Times New Roman"/>
            </a:endParaRPr>
          </a:p>
          <a:p>
            <a:pPr marL="156210">
              <a:lnSpc>
                <a:spcPts val="42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334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1,02</a:t>
            </a:r>
            <a:r>
              <a:rPr dirty="0" sz="1200" spc="-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56210">
              <a:lnSpc>
                <a:spcPts val="42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5181" y="4232679"/>
            <a:ext cx="2610306" cy="412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11897" y="4642803"/>
            <a:ext cx="6136640" cy="51943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75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 spc="-6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*[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75">
                <a:solidFill>
                  <a:srgbClr val="151616"/>
                </a:solidFill>
                <a:latin typeface="Times New Roman"/>
                <a:cs typeface="Times New Roman"/>
              </a:rPr>
              <a:t>135,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0*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0,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80">
                <a:solidFill>
                  <a:srgbClr val="151616"/>
                </a:solidFill>
                <a:latin typeface="Times New Roman"/>
                <a:cs typeface="Times New Roman"/>
              </a:rPr>
              <a:t>038+(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0,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7*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5,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0*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1,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70">
                <a:solidFill>
                  <a:srgbClr val="151616"/>
                </a:solidFill>
                <a:latin typeface="Times New Roman"/>
                <a:cs typeface="Times New Roman"/>
              </a:rPr>
              <a:t>36+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0,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7*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5,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0*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4,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70">
                <a:solidFill>
                  <a:srgbClr val="151616"/>
                </a:solidFill>
                <a:latin typeface="Times New Roman"/>
                <a:cs typeface="Times New Roman"/>
              </a:rPr>
              <a:t>07+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0,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7*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5,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0*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5,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75">
                <a:solidFill>
                  <a:srgbClr val="151616"/>
                </a:solidFill>
                <a:latin typeface="Times New Roman"/>
                <a:cs typeface="Times New Roman"/>
              </a:rPr>
              <a:t>05)]</a:t>
            </a:r>
            <a:r>
              <a:rPr dirty="0" sz="1200" spc="4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1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1*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1(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151616"/>
                </a:solidFill>
                <a:latin typeface="Times New Roman"/>
                <a:cs typeface="Times New Roman"/>
              </a:rPr>
              <a:t>11,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2+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4,76+14,24+17,67)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(11,2+36,67)=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47,87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8439" y="5256592"/>
            <a:ext cx="2779788" cy="402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5910" y="6677134"/>
            <a:ext cx="1086999" cy="452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11932" y="5631603"/>
            <a:ext cx="6140450" cy="38436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20">
              <a:lnSpc>
                <a:spcPct val="131600"/>
              </a:lnSpc>
              <a:spcBef>
                <a:spcPts val="100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*0,9=13,00*1,02*0,7*0,7+15-2,06*0,9=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19,64</a:t>
            </a:r>
            <a:r>
              <a:rPr dirty="0" sz="1200" spc="-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0,7*5,0*1,36+0,7*5,0*4,07+0,7*5,0*5,05=36,67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5875" marR="5080">
              <a:lnSpc>
                <a:spcPct val="133300"/>
              </a:lnSpc>
              <a:spcBef>
                <a:spcPts val="114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19,64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33,34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541655">
              <a:lnSpc>
                <a:spcPct val="100000"/>
              </a:lnSpc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  <a:p>
            <a:pPr marL="15240" marR="1580515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=30+3,90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33,90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Р= 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=2,06+1,84=3,90</a:t>
            </a:r>
            <a:r>
              <a:rPr dirty="0" sz="1200" spc="-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P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P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0,012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+1,35+0,06254*10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*1,05=0,039+2,02=2,06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ts val="39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6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=(3,14*0,500 /4* 9,0-3,14*0,325 /4*9,0)*1,8=(1,76-0,74)*1,8=1,84</a:t>
            </a:r>
            <a:r>
              <a:rPr dirty="0" sz="1200" spc="-2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983615">
              <a:lnSpc>
                <a:spcPts val="330"/>
              </a:lnSpc>
              <a:tabLst>
                <a:tab pos="2166620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	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</a:pP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вгр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2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9 м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hec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6,28</a:t>
            </a:r>
            <a:r>
              <a:rPr dirty="0" sz="1200" spc="-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27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701" y="808672"/>
            <a:ext cx="4861560" cy="0"/>
          </a:xfrm>
          <a:custGeom>
            <a:avLst/>
            <a:gdLst/>
            <a:ahLst/>
            <a:cxnLst/>
            <a:rect l="l" t="t" r="r" b="b"/>
            <a:pathLst>
              <a:path w="4861560" h="0">
                <a:moveTo>
                  <a:pt x="0" y="0"/>
                </a:moveTo>
                <a:lnTo>
                  <a:pt x="4861547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7677" y="9672281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486547" y="9687043"/>
            <a:ext cx="2588260" cy="31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0"/>
              </a:spcBef>
            </a:pPr>
            <a:r>
              <a:rPr dirty="0" sz="1000" spc="-35">
                <a:solidFill>
                  <a:srgbClr val="151616"/>
                </a:solidFill>
                <a:latin typeface="Times New Roman"/>
                <a:cs typeface="Times New Roman"/>
              </a:rPr>
              <a:t>ОАО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 «Фундаментпроект»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ts val="115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125993, </a:t>
            </a:r>
            <a:r>
              <a:rPr dirty="0" sz="1000" spc="-60">
                <a:solidFill>
                  <a:srgbClr val="151616"/>
                </a:solidFill>
                <a:latin typeface="Times New Roman"/>
                <a:cs typeface="Times New Roman"/>
              </a:rPr>
              <a:t>г.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Москва,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Волоколамское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ш., д.1,</a:t>
            </a:r>
            <a:r>
              <a:rPr dirty="0" sz="1000" spc="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стр.1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172" y="322402"/>
            <a:ext cx="6064885" cy="562229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0160" marR="120205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 marL="6985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algn="ctr" marR="45720">
              <a:lnSpc>
                <a:spcPct val="100000"/>
              </a:lnSpc>
            </a:pP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Содержание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790"/>
              </a:spcBef>
              <a:tabLst>
                <a:tab pos="588137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Введение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165735" algn="l"/>
                <a:tab pos="5897245" algn="l"/>
              </a:tabLst>
            </a:pP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Исходные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данные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165735" algn="l"/>
                <a:tab pos="5894070" algn="l"/>
              </a:tabLst>
            </a:pP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Способ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погружения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свай и</a:t>
            </a:r>
            <a:r>
              <a:rPr dirty="0" sz="1200" spc="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расчетные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  <a:p>
            <a:pPr algn="just" marL="165100" indent="-15240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165735" algn="l"/>
                <a:tab pos="5889625" algn="l"/>
              </a:tabLst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Краткая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инженерно-геологическая</a:t>
            </a:r>
            <a:r>
              <a:rPr dirty="0" sz="1200" spc="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характеристика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площадок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  <a:p>
            <a:pPr algn="just" marL="12700" marR="24130">
              <a:lnSpc>
                <a:spcPct val="118500"/>
              </a:lnSpc>
              <a:buAutoNum type="arabicPeriod"/>
              <a:tabLst>
                <a:tab pos="165735" algn="l"/>
                <a:tab pos="5876290" algn="l"/>
              </a:tabLst>
            </a:pP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площадки 1 (для талых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грунтов)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СП24.13330.20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(СНиП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2.02.03-85)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  <a:tabLst>
                <a:tab pos="587565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4.1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Расчеты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площадки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589915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4.1.1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чет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лонной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с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аи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  <a:p>
            <a:pPr algn="just" marL="12700" marR="27940">
              <a:lnSpc>
                <a:spcPct val="118500"/>
              </a:lnSpc>
              <a:buAutoNum type="arabicPeriod" startAt="5"/>
              <a:tabLst>
                <a:tab pos="165735" algn="l"/>
                <a:tab pos="5875655" algn="l"/>
              </a:tabLst>
            </a:pP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площадки 2 (для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вечномерзлых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грунтов)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СП25.13330.2012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(СНИП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2.02.04-88)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  <a:p>
            <a:pPr algn="just" lvl="1" marL="241300" indent="-22860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241935" algn="l"/>
                <a:tab pos="5875655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Расчеты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площадки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  <a:p>
            <a:pPr algn="just" lvl="2" marL="12700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356235" algn="l"/>
                <a:tab pos="589915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чет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лонной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с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аи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</a:t>
            </a:r>
            <a:endParaRPr sz="1200">
              <a:latin typeface="Times New Roman"/>
              <a:cs typeface="Times New Roman"/>
            </a:endParaRPr>
          </a:p>
          <a:p>
            <a:pPr algn="just" lvl="2" marL="1270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356235" algn="l"/>
                <a:tab pos="589724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чет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ан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к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ерной с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аи А2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24</a:t>
            </a:r>
            <a:endParaRPr sz="1200">
              <a:latin typeface="Times New Roman"/>
              <a:cs typeface="Times New Roman"/>
            </a:endParaRPr>
          </a:p>
          <a:p>
            <a:pPr algn="just" lvl="2" marL="355600" indent="-34290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356235" algn="l"/>
                <a:tab pos="589724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чет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ан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к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ерной с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аи А3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29</a:t>
            </a:r>
            <a:endParaRPr sz="1200">
              <a:latin typeface="Times New Roman"/>
              <a:cs typeface="Times New Roman"/>
            </a:endParaRPr>
          </a:p>
          <a:p>
            <a:pPr algn="just" lvl="2" marL="355600" indent="-342900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356235" algn="l"/>
                <a:tab pos="589724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чет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ан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к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ерной с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аи А4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33</a:t>
            </a:r>
            <a:endParaRPr sz="1200">
              <a:latin typeface="Times New Roman"/>
              <a:cs typeface="Times New Roman"/>
            </a:endParaRPr>
          </a:p>
          <a:p>
            <a:pPr algn="just" lvl="2" marL="355600" indent="-34290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356235" algn="l"/>
                <a:tab pos="589724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чет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ан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к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ерной с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аи А5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37</a:t>
            </a:r>
            <a:endParaRPr sz="1200">
              <a:latin typeface="Times New Roman"/>
              <a:cs typeface="Times New Roman"/>
            </a:endParaRPr>
          </a:p>
          <a:p>
            <a:pPr algn="just" lvl="2" marL="355600" indent="-34290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356235" algn="l"/>
                <a:tab pos="589724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чет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ан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к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ерной с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аи А6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41</a:t>
            </a:r>
            <a:endParaRPr sz="1200">
              <a:latin typeface="Times New Roman"/>
              <a:cs typeface="Times New Roman"/>
            </a:endParaRPr>
          </a:p>
          <a:p>
            <a:pPr algn="just" lvl="2" marL="12700" marR="6350">
              <a:lnSpc>
                <a:spcPct val="118500"/>
              </a:lnSpc>
              <a:buAutoNum type="arabicPeriod"/>
              <a:tabLst>
                <a:tab pos="356235" algn="l"/>
                <a:tab pos="589470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чет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ан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к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ерной с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аи А7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u="sng" sz="1200" spc="-285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47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Закл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ю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чение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49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Рекомендации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применению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анкеров А2, А3, А4, А5, А6, А7 по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серии</a:t>
            </a:r>
            <a:r>
              <a:rPr dirty="0" sz="1200" spc="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</a:t>
            </a: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270"/>
              </a:spcBef>
              <a:tabLst>
                <a:tab pos="588899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трубчатая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СМОТ»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типам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</a:t>
            </a:r>
            <a:r>
              <a:rPr dirty="0" u="sng" sz="1200" spc="-10">
                <a:solidFill>
                  <a:srgbClr val="151616"/>
                </a:solidFill>
                <a:uFill>
                  <a:solidFill>
                    <a:srgbClr val="141515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50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337" y="322402"/>
            <a:ext cx="4872990" cy="1805939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5875" marR="508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7922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7620">
              <a:lnSpc>
                <a:spcPts val="187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cкв500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0,196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918210">
              <a:lnSpc>
                <a:spcPts val="855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 marR="582295">
              <a:lnSpc>
                <a:spcPts val="187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cкв500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 ,57 м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 способности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 нагрузку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=1*1*[135,0*0,196+1,57*(4,0*6,28)]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1*1(26,46+39,44)=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65,9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6845" y="2204200"/>
            <a:ext cx="2877288" cy="42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3793" y="3882530"/>
            <a:ext cx="973645" cy="358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9373" y="2598966"/>
            <a:ext cx="6139180" cy="3622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305" marR="5080">
              <a:lnSpc>
                <a:spcPct val="135100"/>
              </a:lnSpc>
              <a:spcBef>
                <a:spcPts val="100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пучения:</a:t>
            </a:r>
            <a:endParaRPr sz="1200">
              <a:latin typeface="Times New Roman"/>
              <a:cs typeface="Times New Roman"/>
            </a:endParaRPr>
          </a:p>
          <a:p>
            <a:pPr marL="13970" marR="2115185">
              <a:lnSpc>
                <a:spcPct val="1351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нес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5,79-4,l d=5,79-1,33=4,46 м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-Р*0,9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=13,00*1,02*0,7*0,7+15-3,9*0,9=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17,98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4,0*1,57*4,46=28,0</a:t>
            </a:r>
            <a:r>
              <a:rPr dirty="0" sz="1200" spc="-2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 marR="6350">
              <a:lnSpc>
                <a:spcPct val="1333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17,98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25,46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u="sng" sz="1200" spc="-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ВЫВОД:</a:t>
            </a:r>
            <a:endParaRPr sz="1200">
              <a:latin typeface="Times New Roman"/>
              <a:cs typeface="Times New Roman"/>
            </a:endParaRPr>
          </a:p>
          <a:p>
            <a:pPr algn="just" marL="12700" marR="6350">
              <a:lnSpc>
                <a:spcPct val="113199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обеспечения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вдавливающую,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выдергивающую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нагрузку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совместное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действие выдергивающей нагрузки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касательной силы морозного пучения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требуется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принять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длину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сваи:</a:t>
            </a:r>
            <a:endParaRPr sz="1200">
              <a:latin typeface="Times New Roman"/>
              <a:cs typeface="Times New Roman"/>
            </a:endParaRPr>
          </a:p>
          <a:p>
            <a:pPr marL="85725" indent="-73025">
              <a:lnSpc>
                <a:spcPts val="1385"/>
              </a:lnSpc>
              <a:spcBef>
                <a:spcPts val="190"/>
              </a:spcBef>
              <a:buChar char="-"/>
              <a:tabLst>
                <a:tab pos="8636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диаметром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15,0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85725" indent="-73025">
              <a:lnSpc>
                <a:spcPts val="1385"/>
              </a:lnSpc>
              <a:buChar char="-"/>
              <a:tabLst>
                <a:tab pos="8636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диаметром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-10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28</a:t>
            </a:r>
            <a:endParaRPr sz="1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33850" y="322402"/>
            <a:ext cx="4346575" cy="109283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759460" marR="508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 marL="74676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2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5.1.3</a:t>
            </a:r>
            <a:r>
              <a:rPr dirty="0" u="sng" sz="1200" spc="-12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анкерной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А3</a:t>
            </a:r>
            <a:endParaRPr sz="1200">
              <a:latin typeface="Times New Roman"/>
              <a:cs typeface="Times New Roman"/>
            </a:endParaRPr>
          </a:p>
          <a:p>
            <a:pPr algn="ctr" marL="738505">
              <a:lnSpc>
                <a:spcPct val="100000"/>
              </a:lnSpc>
              <a:spcBef>
                <a:spcPts val="430"/>
              </a:spcBef>
            </a:pP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АНКЕР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ОТВЕРСТИЯМИ</a:t>
            </a:r>
            <a:r>
              <a:rPr dirty="0" sz="1200" spc="-25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(НЕГЕРМЕТИЧНЫЙ)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6568" y="5119642"/>
            <a:ext cx="6137275" cy="41167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16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скважины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300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мм,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400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Геометрические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размеры:</a:t>
            </a:r>
            <a:endParaRPr sz="1200">
              <a:latin typeface="Times New Roman"/>
              <a:cs typeface="Times New Roman"/>
            </a:endParaRPr>
          </a:p>
          <a:p>
            <a:pPr marL="12700" marR="2616835">
              <a:lnSpc>
                <a:spcPts val="1889"/>
              </a:lnSpc>
              <a:spcBef>
                <a:spcPts val="140"/>
              </a:spcBef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отверстий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анкеров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(тт*а 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/4)*12=(тт*0,088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/4)*12=0,0729</a:t>
            </a:r>
            <a:r>
              <a:rPr dirty="0" sz="1200" spc="-20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156210">
              <a:lnSpc>
                <a:spcPts val="15"/>
              </a:lnSpc>
              <a:tabLst>
                <a:tab pos="707390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219	219</a:t>
            </a:r>
            <a:endParaRPr sz="600">
              <a:latin typeface="Times New Roman"/>
              <a:cs typeface="Times New Roman"/>
            </a:endParaRPr>
          </a:p>
          <a:p>
            <a:pPr marL="12700" marR="2616835">
              <a:lnSpc>
                <a:spcPts val="1889"/>
              </a:lnSpc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отверстий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анкеров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=(тт* а 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/4)*12=(тт*0,130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/4)*12=0,1592</a:t>
            </a:r>
            <a:r>
              <a:rPr dirty="0" sz="1200" spc="-2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156210">
              <a:lnSpc>
                <a:spcPts val="15"/>
              </a:lnSpc>
              <a:tabLst>
                <a:tab pos="707390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325	325</a:t>
            </a:r>
            <a:endParaRPr sz="600">
              <a:latin typeface="Times New Roman"/>
              <a:cs typeface="Times New Roman"/>
            </a:endParaRPr>
          </a:p>
          <a:p>
            <a:pPr marL="86360" indent="-73660">
              <a:lnSpc>
                <a:spcPct val="100000"/>
              </a:lnSpc>
              <a:spcBef>
                <a:spcPts val="305"/>
              </a:spcBef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периметру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отверстий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анкеров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тт* а</a:t>
            </a:r>
            <a:r>
              <a:rPr dirty="0" sz="1200" spc="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*0,008*12=3,14*0,088*0,008*12=0,0265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122555">
              <a:lnSpc>
                <a:spcPts val="420"/>
              </a:lnSpc>
              <a:tabLst>
                <a:tab pos="645160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219	219</a:t>
            </a:r>
            <a:endParaRPr sz="600">
              <a:latin typeface="Times New Roman"/>
              <a:cs typeface="Times New Roman"/>
            </a:endParaRPr>
          </a:p>
          <a:p>
            <a:pPr marL="86360" indent="-73660">
              <a:lnSpc>
                <a:spcPct val="100000"/>
              </a:lnSpc>
              <a:spcBef>
                <a:spcPts val="335"/>
              </a:spcBef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периметру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отверстий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анкеров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тт* а</a:t>
            </a:r>
            <a:r>
              <a:rPr dirty="0" sz="1200" spc="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*0,008*12=3,14*0,130*0,008*12=0,0392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2555">
              <a:lnSpc>
                <a:spcPts val="420"/>
              </a:lnSpc>
              <a:tabLst>
                <a:tab pos="645160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325	325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Для 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219x8, </a:t>
            </a: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L=18</a:t>
            </a:r>
            <a:r>
              <a:rPr dirty="0" sz="1200" spc="5" b="1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algn="ctr" marR="4473575">
              <a:lnSpc>
                <a:spcPct val="100000"/>
              </a:lnSpc>
              <a:spcBef>
                <a:spcPts val="455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2700" marR="1510665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=30+1,76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31,76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0,008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+0,99+0,04163*18*1,05=1,76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вгр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=17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1611" y="3723347"/>
            <a:ext cx="22434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Параметры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анкером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типа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А3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52797" y="4024167"/>
          <a:ext cx="3406140" cy="102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355"/>
                <a:gridCol w="1697355"/>
              </a:tblGrid>
              <a:tr h="254000">
                <a:tc gridSpan="2">
                  <a:txBody>
                    <a:bodyPr/>
                    <a:lstStyle/>
                    <a:p>
                      <a:pPr marL="11176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Параметры</a:t>
                      </a:r>
                      <a:r>
                        <a:rPr dirty="0" sz="1000" spc="-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анкеров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400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Диаметр </a:t>
                      </a:r>
                      <a:r>
                        <a:rPr dirty="0" sz="1000" spc="-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трубы,</a:t>
                      </a:r>
                      <a:r>
                        <a:rPr dirty="0" sz="1000" spc="-1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мм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Диаметр </a:t>
                      </a:r>
                      <a:r>
                        <a:rPr dirty="0" sz="1000" spc="-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отверстий,</a:t>
                      </a:r>
                      <a:r>
                        <a:rPr dirty="0" sz="1000" spc="-1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мм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219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88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325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130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2449868" y="1458811"/>
            <a:ext cx="2849892" cy="2280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29</a:t>
            </a:r>
            <a:endParaRPr sz="1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82" y="322402"/>
            <a:ext cx="4872990" cy="232410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5875" marR="508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 marL="1273175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390"/>
              </a:lnSpc>
              <a:spcBef>
                <a:spcPts val="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219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0,038</a:t>
            </a:r>
            <a:r>
              <a:rPr dirty="0" sz="1200" spc="-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830580">
              <a:lnSpc>
                <a:spcPts val="33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 marR="3913504">
              <a:lnSpc>
                <a:spcPct val="131600"/>
              </a:lnSpc>
              <a:spcBef>
                <a:spcPts val="71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219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0,688 м 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нес219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14,28</a:t>
            </a:r>
            <a:r>
              <a:rPr dirty="0" sz="1200" spc="-1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  L</a:t>
            </a:r>
            <a:r>
              <a:rPr dirty="0" sz="1200" spc="-1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ан219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=0,657</a:t>
            </a:r>
            <a:r>
              <a:rPr dirty="0" sz="1200" spc="-1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  L</a:t>
            </a:r>
            <a:r>
              <a:rPr dirty="0" sz="1200" spc="-1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baseline="-23148" sz="900" spc="-15">
                <a:solidFill>
                  <a:srgbClr val="151616"/>
                </a:solidFill>
                <a:latin typeface="Times New Roman"/>
                <a:cs typeface="Times New Roman"/>
              </a:rPr>
              <a:t>гл219</a:t>
            </a:r>
            <a:r>
              <a:rPr dirty="0" baseline="-23148" sz="9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13,62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2700" marR="50165">
              <a:lnSpc>
                <a:spcPct val="1382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 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1356" y="2649853"/>
            <a:ext cx="3441120" cy="405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3280" y="4486872"/>
            <a:ext cx="2491604" cy="362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6378" y="5890073"/>
            <a:ext cx="989262" cy="364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07456" y="3076524"/>
            <a:ext cx="6141085" cy="6316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">
              <a:lnSpc>
                <a:spcPts val="39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=1анк*u-А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,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что обусловлено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вычитанием площади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отверстий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части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endParaRPr sz="1200">
              <a:latin typeface="Times New Roman"/>
              <a:cs typeface="Times New Roman"/>
            </a:endParaRPr>
          </a:p>
          <a:p>
            <a:pPr marL="184785">
              <a:lnSpc>
                <a:spcPts val="33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endParaRPr sz="600">
              <a:latin typeface="Times New Roman"/>
              <a:cs typeface="Times New Roman"/>
            </a:endParaRPr>
          </a:p>
          <a:p>
            <a:pPr algn="ctr" marR="4264025">
              <a:lnSpc>
                <a:spcPct val="100000"/>
              </a:lnSpc>
              <a:spcBef>
                <a:spcPts val="120"/>
              </a:spcBef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endParaRPr sz="6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53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случае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заполнения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скважины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известково-песчаным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раствором;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84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af1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=5,0*0,0,0729=0,36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84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=l*l*[135,0*0,038+0,7*5,0*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((0,657*0,688-0,0729)+0,36+0,7*5,0*(13,62*0,688)]=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84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=1*1*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(5,13+1,32+0,36+32,79)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=1*1(5,13+34,47)=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39,60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16510" marR="5080">
              <a:lnSpc>
                <a:spcPct val="13680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пучения:</a:t>
            </a:r>
            <a:endParaRPr sz="12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53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*0,9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=0,7*0,688*13*0,7+15-1,76*0,9=17,80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53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0,7*5,0*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(0,657*0,688-0,0729)+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0,36+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0,7*5,0*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(13,62*0,688)=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34,47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8255">
              <a:lnSpc>
                <a:spcPct val="145100"/>
              </a:lnSpc>
              <a:spcBef>
                <a:spcPts val="102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17,80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31,33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  <a:spcBef>
                <a:spcPts val="515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  <a:p>
            <a:pPr marL="12700" marR="1584325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=30+2,76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32,76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Р= 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=1,76+1,00=2,76</a:t>
            </a:r>
            <a:r>
              <a:rPr dirty="0" sz="1200" spc="-20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0,008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+0,99+0,04163*18*1,05=1,76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39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б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=(3,14*0,300 /4*17,0-3,14*0,219 /4*17,0)*1,8=(1,20-0,64)*1,8=1,00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981710">
              <a:lnSpc>
                <a:spcPts val="330"/>
              </a:lnSpc>
              <a:tabLst>
                <a:tab pos="2217420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	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15">
                <a:solidFill>
                  <a:srgbClr val="151616"/>
                </a:solidFill>
                <a:latin typeface="Times New Roman"/>
                <a:cs typeface="Times New Roman"/>
              </a:rPr>
              <a:t>вгр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 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14,28</a:t>
            </a:r>
            <a:r>
              <a:rPr dirty="0" sz="1200" spc="-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 marR="1275080">
              <a:lnSpc>
                <a:spcPts val="1889"/>
              </a:lnSpc>
              <a:spcBef>
                <a:spcPts val="14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скв300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0,07</a:t>
            </a:r>
            <a:r>
              <a:rPr dirty="0" sz="1200" spc="-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algn="ctr" marR="4363720">
              <a:lnSpc>
                <a:spcPts val="855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скв300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0,942</a:t>
            </a:r>
            <a:r>
              <a:rPr dirty="0" sz="1200" spc="-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30</a:t>
            </a:r>
            <a:endParaRPr sz="1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3736" y="1489052"/>
            <a:ext cx="2414028" cy="344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3506" y="2294363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5" h="0">
                <a:moveTo>
                  <a:pt x="0" y="0"/>
                </a:moveTo>
                <a:lnTo>
                  <a:pt x="535273" y="0"/>
                </a:lnTo>
              </a:path>
            </a:pathLst>
          </a:custGeom>
          <a:ln w="692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8897" y="2873880"/>
            <a:ext cx="856391" cy="324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7377" y="322402"/>
            <a:ext cx="6140450" cy="647700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5875" marR="127190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7922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=l*l*[l35,0*0,07+0,942*(4,0*14,28)]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1*1(9,45+53,80)=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63,25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5875" marR="5080">
              <a:lnSpc>
                <a:spcPct val="139900"/>
              </a:lnSpc>
              <a:spcBef>
                <a:spcPts val="1320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endParaRPr sz="12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57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-Р*0,9=0,688*13*0,7*0,7+15-2,76*0,9=16,90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57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0,942*(4,0*14,28)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53,80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Times New Roman"/>
              <a:cs typeface="Times New Roman"/>
            </a:endParaRPr>
          </a:p>
          <a:p>
            <a:pPr marL="15240" marR="5080">
              <a:lnSpc>
                <a:spcPct val="1451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16,90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48,90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Для 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325x8, </a:t>
            </a: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L=12</a:t>
            </a:r>
            <a:r>
              <a:rPr dirty="0" sz="1200" spc="5" b="1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533400">
              <a:lnSpc>
                <a:spcPct val="100000"/>
              </a:lnSpc>
              <a:spcBef>
                <a:spcPts val="430"/>
              </a:spcBef>
            </a:pP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Модель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5240" marR="1435100">
              <a:lnSpc>
                <a:spcPct val="1299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=30+2,472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32,42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0,012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+1,62+0,06254*12*1,05=2,42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5240" marR="5220970">
              <a:lnSpc>
                <a:spcPct val="129900"/>
              </a:lnSpc>
            </a:pP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вгр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13 м  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нес325</a:t>
            </a:r>
            <a:r>
              <a:rPr dirty="0" baseline="-23148" sz="9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8,28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ан325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=0,975</a:t>
            </a:r>
            <a:r>
              <a:rPr dirty="0" sz="1200" spc="-1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15">
                <a:solidFill>
                  <a:srgbClr val="151616"/>
                </a:solidFill>
                <a:latin typeface="Times New Roman"/>
                <a:cs typeface="Times New Roman"/>
              </a:rPr>
              <a:t>гл325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7,3</a:t>
            </a:r>
            <a:r>
              <a:rPr dirty="0" sz="1200" spc="-229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5240" marR="1271905">
              <a:lnSpc>
                <a:spcPts val="1870"/>
              </a:lnSpc>
              <a:spcBef>
                <a:spcPts val="130"/>
              </a:spcBef>
              <a:tabLst>
                <a:tab pos="30035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А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3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0,083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baseline="55555" sz="900">
              <a:latin typeface="Times New Roman"/>
              <a:cs typeface="Times New Roman"/>
            </a:endParaRPr>
          </a:p>
          <a:p>
            <a:pPr marL="163195">
              <a:lnSpc>
                <a:spcPts val="15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endParaRPr sz="600">
              <a:latin typeface="Times New Roman"/>
              <a:cs typeface="Times New Roman"/>
            </a:endParaRPr>
          </a:p>
          <a:p>
            <a:pPr marL="15240">
              <a:lnSpc>
                <a:spcPts val="1140"/>
              </a:lnSpc>
              <a:spcBef>
                <a:spcPts val="284"/>
              </a:spcBef>
              <a:tabLst>
                <a:tab pos="26225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а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1,02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5095">
              <a:lnSpc>
                <a:spcPts val="42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endParaRPr sz="6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309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41243" y="4398111"/>
            <a:ext cx="593725" cy="0"/>
          </a:xfrm>
          <a:custGeom>
            <a:avLst/>
            <a:gdLst/>
            <a:ahLst/>
            <a:cxnLst/>
            <a:rect l="l" t="t" r="r" b="b"/>
            <a:pathLst>
              <a:path w="593725" h="0">
                <a:moveTo>
                  <a:pt x="0" y="0"/>
                </a:moveTo>
                <a:lnTo>
                  <a:pt x="593309" y="0"/>
                </a:lnTo>
              </a:path>
            </a:pathLst>
          </a:custGeom>
          <a:ln w="693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0215" y="6836536"/>
            <a:ext cx="3442716" cy="414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12016" y="7264998"/>
            <a:ext cx="5916295" cy="1231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4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=1анк*и-А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,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что обусловлено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вычитанием площади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отверстий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части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endParaRPr sz="1200">
              <a:latin typeface="Times New Roman"/>
              <a:cs typeface="Times New Roman"/>
            </a:endParaRPr>
          </a:p>
          <a:p>
            <a:pPr marL="156210">
              <a:lnSpc>
                <a:spcPts val="42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случае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заполнения скважины известково-песчаным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раствором;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af1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=5,0*0,1592=0,796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=1*1*[135,0*0,083+0,7*5,0* ((0,975*1,02-0,1592)+0,796+0,7x5,0* (7,3*1,02)]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=1*1(11,21 +2,92+0,796+26,06)=1*1(11,21+29,78)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40,99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5512" y="8583627"/>
            <a:ext cx="2540827" cy="3322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06325" y="8915354"/>
            <a:ext cx="6137275" cy="519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5100"/>
              </a:lnSpc>
              <a:spcBef>
                <a:spcPts val="100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31</a:t>
            </a:r>
            <a:endParaRPr sz="1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7038" y="1475126"/>
            <a:ext cx="974727" cy="363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06324" y="322402"/>
            <a:ext cx="6137275" cy="482346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7145" marR="126809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8049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*0,9=0,7*1,02*13,0*0,7+15-2,42*0,9=19,31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53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0,7*5,0*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((0,975х1,02-0,1592)+0,796+0,7*5,0*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7,3*1,02)=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29,78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ct val="131600"/>
              </a:lnSpc>
              <a:spcBef>
                <a:spcPts val="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19,31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27,07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  <a:spcBef>
                <a:spcPts val="455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  <a:p>
            <a:pPr marL="12700" marR="1603375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=30+3,26=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33,26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Р= 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=2,42+0,84=3,26</a:t>
            </a:r>
            <a:r>
              <a:rPr dirty="0" sz="1200" spc="-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0,012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+1,62+0,06254*12*1,05=2,42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б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=(3,14*0,40074*11,0-3,14*0,32574*11,0)*1,8=(1,38-0,912)*1,8=0,84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15">
                <a:solidFill>
                  <a:srgbClr val="151616"/>
                </a:solidFill>
                <a:latin typeface="Times New Roman"/>
                <a:cs typeface="Times New Roman"/>
              </a:rPr>
              <a:t>вгр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11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8,28</a:t>
            </a:r>
            <a:r>
              <a:rPr dirty="0" sz="1200" spc="-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 marR="1271905">
              <a:lnSpc>
                <a:spcPts val="1889"/>
              </a:lnSpc>
              <a:spcBef>
                <a:spcPts val="14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скв400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0,125</a:t>
            </a:r>
            <a:r>
              <a:rPr dirty="0" sz="1200" spc="-2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 ,</a:t>
            </a:r>
            <a:endParaRPr sz="1200">
              <a:latin typeface="Times New Roman"/>
              <a:cs typeface="Times New Roman"/>
            </a:endParaRPr>
          </a:p>
          <a:p>
            <a:pPr marL="937260">
              <a:lnSpc>
                <a:spcPts val="855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скв400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1,256</a:t>
            </a:r>
            <a:r>
              <a:rPr dirty="0" sz="1200" spc="-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м,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=l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*1*[135,0*0,125+1,256*(4,0*8,28)]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1*1(16,87+41,59)=58,46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9474" y="5232767"/>
            <a:ext cx="2677657" cy="369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9441" y="6701155"/>
            <a:ext cx="997037" cy="3320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11640" y="5589311"/>
            <a:ext cx="6141085" cy="3227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6800"/>
              </a:lnSpc>
              <a:spcBef>
                <a:spcPts val="100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*0,9=13,0*1,02*0,7*0,7+15-3,26*0,9=18,56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1,256*(4,0*8,28)=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41,59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8890">
              <a:lnSpc>
                <a:spcPct val="1417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18,56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&lt;37,81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условие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 при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 сил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u="sng" sz="1200" spc="-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ВЫВОД:</a:t>
            </a:r>
            <a:endParaRPr sz="1200">
              <a:latin typeface="Times New Roman"/>
              <a:cs typeface="Times New Roman"/>
            </a:endParaRPr>
          </a:p>
          <a:p>
            <a:pPr algn="just" marL="12700" marR="8890">
              <a:lnSpc>
                <a:spcPct val="1149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обеспечения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вдавливающую,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выдергивающую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нагрузку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совместное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действие выдергивающей нагрузки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касательной силы морозного пучения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требуется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принять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длину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-диаметром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18,0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-диаметром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-12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32</a:t>
            </a:r>
            <a:endParaRPr sz="1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33850" y="322402"/>
            <a:ext cx="4346575" cy="109283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759460" marR="508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 marL="74676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2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5.1.4</a:t>
            </a:r>
            <a:r>
              <a:rPr dirty="0" u="sng" sz="1200" spc="-12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анкерной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А4</a:t>
            </a:r>
            <a:endParaRPr sz="1200">
              <a:latin typeface="Times New Roman"/>
              <a:cs typeface="Times New Roman"/>
            </a:endParaRPr>
          </a:p>
          <a:p>
            <a:pPr marL="810895">
              <a:lnSpc>
                <a:spcPct val="100000"/>
              </a:lnSpc>
              <a:spcBef>
                <a:spcPts val="430"/>
              </a:spcBef>
            </a:pP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АНКЕР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ЛЕПЕСТКАМИ</a:t>
            </a:r>
            <a:r>
              <a:rPr dirty="0" sz="1200" spc="-25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(НЕГЕРМЕТИЧНЫЙ)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974" y="3702334"/>
            <a:ext cx="6137275" cy="5573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16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скважины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400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мм,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600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Геометрические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размеры:</a:t>
            </a:r>
            <a:endParaRPr sz="1200">
              <a:latin typeface="Times New Roman"/>
              <a:cs typeface="Times New Roman"/>
            </a:endParaRPr>
          </a:p>
          <a:p>
            <a:pPr marL="86360" indent="-73660">
              <a:lnSpc>
                <a:spcPct val="100000"/>
              </a:lnSpc>
              <a:spcBef>
                <a:spcPts val="455"/>
              </a:spcBef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лепестков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анкеров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455"/>
              </a:spcBef>
              <a:tabLst>
                <a:tab pos="442595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a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=(0,9d+0,3d)*4+(0,4d+0,3d)*4=(0,197*0,066)*4+(0,087*0,066)*4=0,052+0,023=0,075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156210">
              <a:lnSpc>
                <a:spcPts val="420"/>
              </a:lnSpc>
            </a:pPr>
            <a:r>
              <a:rPr dirty="0" sz="600" spc="-5">
                <a:solidFill>
                  <a:srgbClr val="151616"/>
                </a:solidFill>
                <a:latin typeface="Times New Roman"/>
                <a:cs typeface="Times New Roman"/>
              </a:rPr>
              <a:t>afлеп219</a:t>
            </a:r>
            <a:endParaRPr sz="600">
              <a:latin typeface="Times New Roman"/>
              <a:cs typeface="Times New Roman"/>
            </a:endParaRPr>
          </a:p>
          <a:p>
            <a:pPr marL="86360" indent="-73660">
              <a:lnSpc>
                <a:spcPct val="100000"/>
              </a:lnSpc>
              <a:spcBef>
                <a:spcPts val="334"/>
              </a:spcBef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части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ан219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=1,0d+0,9d+1,5d+0,4d=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0,83м;</a:t>
            </a:r>
            <a:endParaRPr sz="1200">
              <a:latin typeface="Times New Roman"/>
              <a:cs typeface="Times New Roman"/>
            </a:endParaRPr>
          </a:p>
          <a:p>
            <a:pPr marL="86360" indent="-73660">
              <a:lnSpc>
                <a:spcPct val="100000"/>
              </a:lnSpc>
              <a:spcBef>
                <a:spcPts val="455"/>
              </a:spcBef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лепестков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анкеров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а325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455"/>
              </a:spcBef>
              <a:tabLst>
                <a:tab pos="442595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a	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=(0,9d+0,3d)*4+(0,4d+0,3d)*4=(0,292*0,097)*4+(0,13*0,097)*4=0,113+0,05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=0,163</a:t>
            </a:r>
            <a:r>
              <a:rPr dirty="0" sz="1200" spc="-2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156210">
              <a:lnSpc>
                <a:spcPts val="420"/>
              </a:lnSpc>
            </a:pPr>
            <a:r>
              <a:rPr dirty="0" sz="600" spc="-5">
                <a:solidFill>
                  <a:srgbClr val="151616"/>
                </a:solidFill>
                <a:latin typeface="Times New Roman"/>
                <a:cs typeface="Times New Roman"/>
              </a:rPr>
              <a:t>afлеп325</a:t>
            </a:r>
            <a:endParaRPr sz="600">
              <a:latin typeface="Times New Roman"/>
              <a:cs typeface="Times New Roman"/>
            </a:endParaRPr>
          </a:p>
          <a:p>
            <a:pPr marL="86360" indent="-73660">
              <a:lnSpc>
                <a:spcPct val="100000"/>
              </a:lnSpc>
              <a:spcBef>
                <a:spcPts val="334"/>
              </a:spcBef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части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ан325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=1,0d+0,9d+1,5d+0,4d=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1,23м;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Для 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219x8,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L=17</a:t>
            </a:r>
            <a:r>
              <a:rPr dirty="0" sz="1200" spc="-1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algn="ctr" marR="4488815">
              <a:lnSpc>
                <a:spcPct val="100000"/>
              </a:lnSpc>
              <a:spcBef>
                <a:spcPts val="480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2700" marR="1510665">
              <a:lnSpc>
                <a:spcPct val="1333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=30+1,74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31,74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0,008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+0,99+0,04163*17*1,05=1,74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15">
                <a:solidFill>
                  <a:srgbClr val="151616"/>
                </a:solidFill>
                <a:latin typeface="Times New Roman"/>
                <a:cs typeface="Times New Roman"/>
              </a:rPr>
              <a:t>вгр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16 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455"/>
              </a:spcBef>
              <a:tabLst>
                <a:tab pos="29337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0,038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baseline="55555" sz="900">
              <a:latin typeface="Times New Roman"/>
              <a:cs typeface="Times New Roman"/>
            </a:endParaRPr>
          </a:p>
          <a:p>
            <a:pPr marL="156210">
              <a:lnSpc>
                <a:spcPts val="42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335"/>
              </a:spcBef>
              <a:tabLst>
                <a:tab pos="29337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0,688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56210">
              <a:lnSpc>
                <a:spcPts val="42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endParaRPr sz="600">
              <a:latin typeface="Times New Roman"/>
              <a:cs typeface="Times New Roman"/>
            </a:endParaRPr>
          </a:p>
          <a:p>
            <a:pPr marL="12700" marR="5204460">
              <a:lnSpc>
                <a:spcPts val="1889"/>
              </a:lnSpc>
              <a:spcBef>
                <a:spcPts val="2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нес219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13,28</a:t>
            </a:r>
            <a:r>
              <a:rPr dirty="0" sz="1200" spc="-1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ан219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0,83 м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15">
                <a:solidFill>
                  <a:srgbClr val="151616"/>
                </a:solidFill>
                <a:latin typeface="Times New Roman"/>
                <a:cs typeface="Times New Roman"/>
              </a:rPr>
              <a:t>гл219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12,45</a:t>
            </a:r>
            <a:r>
              <a:rPr dirty="0" sz="1200" spc="-2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4781" y="1501117"/>
            <a:ext cx="2518098" cy="2173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33</a:t>
            </a:r>
            <a:endParaRPr sz="1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415" y="322402"/>
            <a:ext cx="4872990" cy="85598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5875" marR="508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 marL="1273175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1064" y="1225693"/>
            <a:ext cx="3507971" cy="44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11838" y="1585252"/>
            <a:ext cx="5069840" cy="56769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=l*l*(135,0*0,038+0,7*5,0*0,83*0,688+0,7*5,0*0,075+0,7*5,0*12,45*0,688)=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=1*1*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(5,13+2,0+0,26+30,00)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=1*1(5,13+32,26)=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37,39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7013" y="2248305"/>
            <a:ext cx="1597077" cy="375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4975" y="3091631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5" h="0">
                <a:moveTo>
                  <a:pt x="0" y="0"/>
                </a:moveTo>
                <a:lnTo>
                  <a:pt x="535273" y="0"/>
                </a:lnTo>
              </a:path>
            </a:pathLst>
          </a:custGeom>
          <a:ln w="692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3445" y="3701974"/>
            <a:ext cx="1029657" cy="349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08118" y="2598069"/>
            <a:ext cx="6141085" cy="5090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" marR="5080">
              <a:lnSpc>
                <a:spcPct val="135100"/>
              </a:lnSpc>
              <a:spcBef>
                <a:spcPts val="100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endParaRPr sz="12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69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*0,9=0,7*0,688*13*0,7+15-1,74*0,9=4,38+15=17,81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69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0,7*5,0*0,83*0,688+0,7*5,0*0,075+0,7*5,0*12,45*0,688=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32,26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8890">
              <a:lnSpc>
                <a:spcPct val="141700"/>
              </a:lnSpc>
              <a:spcBef>
                <a:spcPts val="94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17,81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29,32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  <a:spcBef>
                <a:spcPts val="455"/>
              </a:spcBef>
            </a:pP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Модель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  <a:p>
            <a:pPr marL="12700" marR="1584325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=30+4,26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34,26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Р= 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=1,74+2,52=4,26</a:t>
            </a:r>
            <a:r>
              <a:rPr dirty="0" sz="1200" spc="-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0,008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+0,99+0,04163*17*1,05=1,74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39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б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=(3,14*0,400 /4* 16,0-3,14*0,219 *16,0)*1,8=(2,00-0,60)*1,8=2,52</a:t>
            </a:r>
            <a:r>
              <a:rPr dirty="0" sz="1200" spc="-2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981075">
              <a:lnSpc>
                <a:spcPts val="330"/>
              </a:lnSpc>
              <a:tabLst>
                <a:tab pos="2240280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	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гр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=16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13,28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 marR="1275715">
              <a:lnSpc>
                <a:spcPts val="1889"/>
              </a:lnSpc>
              <a:spcBef>
                <a:spcPts val="14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скв400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0,126</a:t>
            </a:r>
            <a:r>
              <a:rPr dirty="0" sz="1200" spc="-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937260">
              <a:lnSpc>
                <a:spcPts val="855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скв400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1,256</a:t>
            </a:r>
            <a:r>
              <a:rPr dirty="0" sz="1200" spc="-1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 marR="1363980">
              <a:lnSpc>
                <a:spcPct val="1368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В.1(приложение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 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 способности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 нагрузку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=l*l*[l35,0*0,126+1,256*(4,0*13,28)]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1*1(17,01+66,72)=83,73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46733" y="4746440"/>
            <a:ext cx="593725" cy="0"/>
          </a:xfrm>
          <a:custGeom>
            <a:avLst/>
            <a:gdLst/>
            <a:ahLst/>
            <a:cxnLst/>
            <a:rect l="l" t="t" r="r" b="b"/>
            <a:pathLst>
              <a:path w="593725" h="0">
                <a:moveTo>
                  <a:pt x="0" y="0"/>
                </a:moveTo>
                <a:lnTo>
                  <a:pt x="593318" y="0"/>
                </a:lnTo>
              </a:path>
            </a:pathLst>
          </a:custGeom>
          <a:ln w="692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3410" y="7826980"/>
            <a:ext cx="2661469" cy="3981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11386" y="8176261"/>
            <a:ext cx="6137275" cy="1055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</a:t>
            </a:r>
            <a:r>
              <a:rPr dirty="0" sz="1200" i="1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13,28-1,9d=13,28-0,42=12,86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-Р*0,9=13,0*0,688*0,7*0,7+15-4,26*0,9=18,58+15=15,55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34</a:t>
            </a:r>
            <a:endParaRPr sz="1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9972" y="1234310"/>
            <a:ext cx="856007" cy="295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03649" y="322402"/>
            <a:ext cx="6137275" cy="48456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9685" marR="126492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8303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1,256*(4,0*12,86)=64,61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ct val="1434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15,55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58,74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Для 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325x8, </a:t>
            </a: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L=12</a:t>
            </a:r>
            <a:r>
              <a:rPr dirty="0" sz="1200" spc="5" b="1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530860">
              <a:lnSpc>
                <a:spcPct val="100000"/>
              </a:lnSpc>
              <a:spcBef>
                <a:spcPts val="455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2700" marR="1510665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=30+2,42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32,42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0,012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+1,62+0,06254*12*1,05=2,42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 marR="5238115">
              <a:lnSpc>
                <a:spcPct val="131000"/>
              </a:lnSpc>
              <a:spcBef>
                <a:spcPts val="10"/>
              </a:spcBef>
            </a:pP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вгр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11,0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  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нес325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8,28</a:t>
            </a:r>
            <a:r>
              <a:rPr dirty="0" sz="1200" spc="-1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ан325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1,23 м;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15">
                <a:solidFill>
                  <a:srgbClr val="151616"/>
                </a:solidFill>
                <a:latin typeface="Times New Roman"/>
                <a:cs typeface="Times New Roman"/>
              </a:rPr>
              <a:t>гл325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7,05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2700" marR="1271905">
              <a:lnSpc>
                <a:spcPts val="1870"/>
              </a:lnSpc>
              <a:spcBef>
                <a:spcPts val="130"/>
              </a:spcBef>
              <a:tabLst>
                <a:tab pos="29337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а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0,083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baseline="55555" sz="900">
              <a:latin typeface="Times New Roman"/>
              <a:cs typeface="Times New Roman"/>
            </a:endParaRPr>
          </a:p>
          <a:p>
            <a:pPr marL="156210">
              <a:lnSpc>
                <a:spcPts val="15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285"/>
              </a:spcBef>
              <a:tabLst>
                <a:tab pos="29337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1,02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56210">
              <a:lnSpc>
                <a:spcPts val="42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6404" y="5220696"/>
            <a:ext cx="3444227" cy="414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0475" y="6205906"/>
            <a:ext cx="2732214" cy="158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0533" y="6803377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5" h="0">
                <a:moveTo>
                  <a:pt x="0" y="0"/>
                </a:moveTo>
                <a:lnTo>
                  <a:pt x="535273" y="0"/>
                </a:lnTo>
              </a:path>
            </a:pathLst>
          </a:custGeom>
          <a:ln w="693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3337" y="7370408"/>
            <a:ext cx="1011144" cy="3431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07276" y="5583374"/>
            <a:ext cx="6137275" cy="396240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65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=1*1*([135,0*0,083+0,7*5,0*1,23*1,02+0,7*5,0*0,163+0,7*5,0*7,05*1,02)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endParaRPr sz="12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55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=1*1(1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1,21+4,39+0,57+25,17)=1*1(11,21+30,12)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41,33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13330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*0,9=13,0*1,02*0,7*0,7+15-2,42*0,9=19,32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0,7*5,0*1,23*1,02+0,7*5,0*0,163+0,7*5,0*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7,05*1,02=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30,12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12700">
              <a:lnSpc>
                <a:spcPct val="126800"/>
              </a:lnSpc>
              <a:spcBef>
                <a:spcPts val="110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19,32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27,38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 marL="530860">
              <a:lnSpc>
                <a:spcPct val="100000"/>
              </a:lnSpc>
              <a:spcBef>
                <a:spcPts val="385"/>
              </a:spcBef>
            </a:pP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Модель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  <a:p>
            <a:pPr marL="12700" marR="1604010">
              <a:lnSpc>
                <a:spcPct val="1268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=30+6,39=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36,39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Р= 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=2,42+3,97=6,39</a:t>
            </a:r>
            <a:r>
              <a:rPr dirty="0" sz="1200" spc="-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0,012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+1,62+0,06254*12*1,05=2,42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390"/>
              </a:lnSpc>
              <a:spcBef>
                <a:spcPts val="38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б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(3,14*0,600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/4*11,0-3,14*0,325 /4*11,0)*1,8=(3,12-0,912)х*1,8=3,97</a:t>
            </a:r>
            <a:r>
              <a:rPr dirty="0" sz="1200" spc="-2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003935">
              <a:lnSpc>
                <a:spcPts val="330"/>
              </a:lnSpc>
              <a:tabLst>
                <a:tab pos="2234565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	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вгр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38270" y="8360385"/>
            <a:ext cx="593725" cy="0"/>
          </a:xfrm>
          <a:custGeom>
            <a:avLst/>
            <a:gdLst/>
            <a:ahLst/>
            <a:cxnLst/>
            <a:rect l="l" t="t" r="r" b="b"/>
            <a:pathLst>
              <a:path w="593725" h="0">
                <a:moveTo>
                  <a:pt x="0" y="0"/>
                </a:moveTo>
                <a:lnTo>
                  <a:pt x="593310" y="0"/>
                </a:lnTo>
              </a:path>
            </a:pathLst>
          </a:custGeom>
          <a:ln w="693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35</a:t>
            </a:r>
            <a:endParaRPr sz="12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398" y="322402"/>
            <a:ext cx="4872990" cy="10483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5875" marR="508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 marL="1273175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8,28</a:t>
            </a:r>
            <a:r>
              <a:rPr dirty="0" sz="1200" spc="-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322" y="1337026"/>
            <a:ext cx="96964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7345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0,283</a:t>
            </a:r>
            <a:r>
              <a:rPr dirty="0" sz="1200" spc="-1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baseline="55555"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378" y="1443708"/>
            <a:ext cx="24701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скв600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4171" y="1589754"/>
            <a:ext cx="6141720" cy="4630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скв600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1,884</a:t>
            </a:r>
            <a:r>
              <a:rPr dirty="0" sz="1200" spc="-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55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l*l*[l35,0*0,283+1,884*(4,0*8,28)]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1*1(38,20+62,40)=100,6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715">
              <a:lnSpc>
                <a:spcPct val="13680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8,28-1,9d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=8,28-0,63=7,65м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-Р*0,9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=13,0*1,02*0,7*0,7+15-6,39*0,9=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15,74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1,884*(4,0*7,65)=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57,65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7145" marR="5080">
              <a:lnSpc>
                <a:spcPct val="142600"/>
              </a:lnSpc>
              <a:spcBef>
                <a:spcPts val="101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15,74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&lt;52,41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условие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 при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 сил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615"/>
              </a:spcBef>
            </a:pPr>
            <a:r>
              <a:rPr dirty="0" u="sng" sz="1200" spc="-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ВЫВОД:</a:t>
            </a:r>
            <a:endParaRPr sz="1200">
              <a:latin typeface="Times New Roman"/>
              <a:cs typeface="Times New Roman"/>
            </a:endParaRPr>
          </a:p>
          <a:p>
            <a:pPr algn="just" marL="17145" marR="5080">
              <a:lnSpc>
                <a:spcPct val="1159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обеспечения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вдавливающую,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выдергивающую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нагрузку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совместное </a:t>
            </a:r>
            <a:r>
              <a:rPr dirty="0" u="sng" sz="1200" spc="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действие выдергивающей нагрузки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и </a:t>
            </a:r>
            <a:r>
              <a:rPr dirty="0" u="sng" sz="1200" spc="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касательной силы морозного пучения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требуется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принять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длину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сваи:</a:t>
            </a:r>
            <a:endParaRPr sz="12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22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-диаметром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17,0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229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-диаметром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-12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0216" y="2628833"/>
            <a:ext cx="2593439" cy="124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8032" y="4061686"/>
            <a:ext cx="968545" cy="339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36</a:t>
            </a:r>
            <a:endParaRPr sz="1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44934" y="322402"/>
            <a:ext cx="5663565" cy="109283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048385" marR="103251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 marL="762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300990">
              <a:lnSpc>
                <a:spcPct val="100000"/>
              </a:lnSpc>
            </a:pPr>
            <a:r>
              <a:rPr dirty="0" u="sng" sz="12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5.1.5</a:t>
            </a:r>
            <a:r>
              <a:rPr dirty="0" u="sng" sz="1200" spc="-12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анкерной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А5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АНКЕР </a:t>
            </a:r>
            <a:r>
              <a:rPr dirty="0" sz="1200" spc="-10" b="1">
                <a:solidFill>
                  <a:srgbClr val="151616"/>
                </a:solidFill>
                <a:latin typeface="Times New Roman"/>
                <a:cs typeface="Times New Roman"/>
              </a:rPr>
              <a:t>КОНСТРУКЦИИ </a:t>
            </a:r>
            <a:r>
              <a:rPr dirty="0" sz="1200" spc="-45" b="1">
                <a:solidFill>
                  <a:srgbClr val="151616"/>
                </a:solidFill>
                <a:latin typeface="Times New Roman"/>
                <a:cs typeface="Times New Roman"/>
              </a:rPr>
              <a:t>ОАО </a:t>
            </a:r>
            <a:r>
              <a:rPr dirty="0" sz="1200" spc="-10" b="1">
                <a:solidFill>
                  <a:srgbClr val="151616"/>
                </a:solidFill>
                <a:latin typeface="Times New Roman"/>
                <a:cs typeface="Times New Roman"/>
              </a:rPr>
              <a:t>«ФУНДАМЕНТПРОЕКТ»</a:t>
            </a:r>
            <a:r>
              <a:rPr dirty="0" sz="1200" spc="9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(НЕГЕРМЕТИЧНЫЙ)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6403" y="5119642"/>
            <a:ext cx="6137275" cy="41167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16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скважины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350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мм,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500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Геометрические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размеры: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ребер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455"/>
              </a:spcBef>
              <a:tabLst>
                <a:tab pos="46355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a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0,2d*1d*8=0,2*0,219*0,219x8=0,077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56210">
              <a:lnSpc>
                <a:spcPts val="420"/>
              </a:lnSpc>
            </a:pPr>
            <a:r>
              <a:rPr dirty="0" sz="600" spc="-5">
                <a:solidFill>
                  <a:srgbClr val="151616"/>
                </a:solidFill>
                <a:latin typeface="Times New Roman"/>
                <a:cs typeface="Times New Roman"/>
              </a:rPr>
              <a:t>afреб219</a:t>
            </a:r>
            <a:endParaRPr sz="600">
              <a:latin typeface="Times New Roman"/>
              <a:cs typeface="Times New Roman"/>
            </a:endParaRPr>
          </a:p>
          <a:p>
            <a:pPr marL="12700" marR="982980">
              <a:lnSpc>
                <a:spcPts val="1889"/>
              </a:lnSpc>
              <a:spcBef>
                <a:spcPts val="20"/>
              </a:spcBef>
              <a:buChar char="-"/>
              <a:tabLst>
                <a:tab pos="86995" algn="l"/>
                <a:tab pos="29337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опирания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диаметром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300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а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тт*а</a:t>
            </a:r>
            <a:r>
              <a:rPr dirty="0" sz="1200" spc="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/4= 3,14*0,3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/4=0,071 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156210">
              <a:lnSpc>
                <a:spcPts val="15"/>
              </a:lnSpc>
              <a:tabLst>
                <a:tab pos="679450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219	219</a:t>
            </a:r>
            <a:endParaRPr sz="600">
              <a:latin typeface="Times New Roman"/>
              <a:cs typeface="Times New Roman"/>
            </a:endParaRPr>
          </a:p>
          <a:p>
            <a:pPr marL="86360" indent="-73660">
              <a:lnSpc>
                <a:spcPct val="100000"/>
              </a:lnSpc>
              <a:spcBef>
                <a:spcPts val="310"/>
              </a:spcBef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ребер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455"/>
              </a:spcBef>
              <a:tabLst>
                <a:tab pos="46355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a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0,2d*1d*8=0,2*0,325*0,325*8=0,17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56210">
              <a:lnSpc>
                <a:spcPts val="420"/>
              </a:lnSpc>
            </a:pPr>
            <a:r>
              <a:rPr dirty="0" sz="600" spc="-5">
                <a:solidFill>
                  <a:srgbClr val="151616"/>
                </a:solidFill>
                <a:latin typeface="Times New Roman"/>
                <a:cs typeface="Times New Roman"/>
              </a:rPr>
              <a:t>afреб325</a:t>
            </a:r>
            <a:endParaRPr sz="600">
              <a:latin typeface="Times New Roman"/>
              <a:cs typeface="Times New Roman"/>
            </a:endParaRPr>
          </a:p>
          <a:p>
            <a:pPr marL="12700" marR="982980">
              <a:lnSpc>
                <a:spcPts val="1889"/>
              </a:lnSpc>
              <a:spcBef>
                <a:spcPts val="25"/>
              </a:spcBef>
              <a:buChar char="-"/>
              <a:tabLst>
                <a:tab pos="86995" algn="l"/>
                <a:tab pos="29337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опирания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диаметром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450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а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тт*а</a:t>
            </a:r>
            <a:r>
              <a:rPr dirty="0" sz="1200" spc="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/4= 3,14*0,325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/4=0,159 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56210">
              <a:lnSpc>
                <a:spcPts val="15"/>
              </a:lnSpc>
              <a:tabLst>
                <a:tab pos="679450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325	325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Для 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219x8, </a:t>
            </a: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L=16</a:t>
            </a:r>
            <a:r>
              <a:rPr dirty="0" sz="1200" spc="5" b="1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530860">
              <a:lnSpc>
                <a:spcPct val="100000"/>
              </a:lnSpc>
              <a:spcBef>
                <a:spcPts val="455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  <a:p>
            <a:pPr marL="12700" marR="1511300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=30+1,64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31,64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0,008</a:t>
            </a:r>
            <a:r>
              <a:rPr dirty="0" sz="1200" spc="-2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+0,93+0,04163*16*1,05=1,64тс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вгр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=15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1611" y="3690023"/>
            <a:ext cx="22434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Параметры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анкером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типа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А5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01777" y="4024167"/>
          <a:ext cx="6137910" cy="102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1620"/>
                <a:gridCol w="1531620"/>
                <a:gridCol w="1531619"/>
                <a:gridCol w="1531620"/>
              </a:tblGrid>
              <a:tr h="254000"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Параметры</a:t>
                      </a:r>
                      <a:r>
                        <a:rPr dirty="0" sz="1000" spc="-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анкеров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857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400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 spc="-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Размер</a:t>
                      </a:r>
                      <a:r>
                        <a:rPr dirty="0" sz="1000" spc="-1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трубы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Диаметр </a:t>
                      </a:r>
                      <a:r>
                        <a:rPr dirty="0" sz="1000" spc="-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D,</a:t>
                      </a:r>
                      <a:r>
                        <a:rPr dirty="0" sz="1000" spc="-2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мм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1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Толщина </a:t>
                      </a:r>
                      <a:r>
                        <a:rPr dirty="0" sz="9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стенки</a:t>
                      </a:r>
                      <a:r>
                        <a:rPr dirty="0" sz="900" spc="-2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конуса,мм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 spc="-1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Толщина </a:t>
                      </a:r>
                      <a:r>
                        <a:rPr dirty="0" sz="1000" spc="-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ребер, </a:t>
                      </a: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мм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219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300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325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450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2143125" y="1525728"/>
            <a:ext cx="3182112" cy="1977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37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701" y="808672"/>
            <a:ext cx="4861560" cy="0"/>
          </a:xfrm>
          <a:custGeom>
            <a:avLst/>
            <a:gdLst/>
            <a:ahLst/>
            <a:cxnLst/>
            <a:rect l="l" t="t" r="r" b="b"/>
            <a:pathLst>
              <a:path w="4861560" h="0">
                <a:moveTo>
                  <a:pt x="0" y="0"/>
                </a:moveTo>
                <a:lnTo>
                  <a:pt x="4861547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7677" y="9672281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80933" y="322402"/>
            <a:ext cx="3599179" cy="86931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700" marR="508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 marR="5080">
              <a:lnSpc>
                <a:spcPct val="100000"/>
              </a:lnSpc>
            </a:pP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Список исполнителей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2</a:t>
            </a:r>
            <a:endParaRPr sz="1200"/>
          </a:p>
        </p:txBody>
      </p:sp>
      <p:sp>
        <p:nvSpPr>
          <p:cNvPr id="7" name="object 7"/>
          <p:cNvSpPr txBox="1"/>
          <p:nvPr/>
        </p:nvSpPr>
        <p:spPr>
          <a:xfrm>
            <a:off x="1604886" y="1594193"/>
            <a:ext cx="179070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Начальник СП ПСО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Главный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инженер СП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ПСО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14505" y="1594193"/>
            <a:ext cx="111252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965" indent="-88265">
              <a:lnSpc>
                <a:spcPct val="100000"/>
              </a:lnSpc>
              <a:spcBef>
                <a:spcPts val="100"/>
              </a:spcBef>
              <a:buChar char="-"/>
              <a:tabLst>
                <a:tab pos="10160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Е.Б.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 Козлова</a:t>
            </a:r>
            <a:endParaRPr sz="1200">
              <a:latin typeface="Times New Roman"/>
              <a:cs typeface="Times New Roman"/>
            </a:endParaRPr>
          </a:p>
          <a:p>
            <a:pPr marL="109855" indent="-88900">
              <a:lnSpc>
                <a:spcPct val="100000"/>
              </a:lnSpc>
              <a:spcBef>
                <a:spcPts val="965"/>
              </a:spcBef>
              <a:buChar char="-"/>
              <a:tabLst>
                <a:tab pos="110489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Н.Б.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Кутвицкая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4900" y="2205055"/>
            <a:ext cx="3108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Главный конструктор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ПСО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В.А.</a:t>
            </a:r>
            <a:r>
              <a:rPr dirty="0" sz="1200" spc="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Тимаков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4864" y="2510486"/>
            <a:ext cx="1427480" cy="1124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Главный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специалист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67000"/>
              </a:lnSpc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Руководитель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группы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Руководитель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группы  Ведущий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инженер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23206" y="2510486"/>
            <a:ext cx="1261745" cy="1124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 b="1">
                <a:solidFill>
                  <a:srgbClr val="151616"/>
                </a:solidFill>
                <a:latin typeface="Arial"/>
                <a:cs typeface="Arial"/>
              </a:rPr>
              <a:t>-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В.А.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Трунева</a:t>
            </a:r>
            <a:endParaRPr sz="1200">
              <a:latin typeface="Times New Roman"/>
              <a:cs typeface="Times New Roman"/>
            </a:endParaRPr>
          </a:p>
          <a:p>
            <a:pPr marL="100965" indent="-88265">
              <a:lnSpc>
                <a:spcPct val="100000"/>
              </a:lnSpc>
              <a:spcBef>
                <a:spcPts val="965"/>
              </a:spcBef>
              <a:buChar char="-"/>
              <a:tabLst>
                <a:tab pos="10160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Е.А.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Мельников</a:t>
            </a:r>
            <a:endParaRPr sz="1200">
              <a:latin typeface="Times New Roman"/>
              <a:cs typeface="Times New Roman"/>
            </a:endParaRPr>
          </a:p>
          <a:p>
            <a:pPr marL="100965" indent="-88265">
              <a:lnSpc>
                <a:spcPct val="100000"/>
              </a:lnSpc>
              <a:spcBef>
                <a:spcPts val="965"/>
              </a:spcBef>
              <a:buChar char="-"/>
              <a:tabLst>
                <a:tab pos="10160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С.А.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Северьянова</a:t>
            </a:r>
            <a:endParaRPr sz="1200">
              <a:latin typeface="Times New Roman"/>
              <a:cs typeface="Times New Roman"/>
            </a:endParaRPr>
          </a:p>
          <a:p>
            <a:pPr marL="100965" indent="-88265">
              <a:lnSpc>
                <a:spcPct val="100000"/>
              </a:lnSpc>
              <a:spcBef>
                <a:spcPts val="965"/>
              </a:spcBef>
              <a:buChar char="-"/>
              <a:tabLst>
                <a:tab pos="10160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Н.М.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Подольная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6542" y="322402"/>
            <a:ext cx="4873625" cy="229806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6510" marR="508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 marL="127381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39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219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0,038</a:t>
            </a:r>
            <a:r>
              <a:rPr dirty="0" sz="1200" spc="-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830580">
              <a:lnSpc>
                <a:spcPts val="33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Times New Roman"/>
              <a:cs typeface="Times New Roman"/>
            </a:endParaRPr>
          </a:p>
          <a:p>
            <a:pPr marL="12700" marR="3909695">
              <a:lnSpc>
                <a:spcPct val="1316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219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0,688 м  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нес219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12,28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ан219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0,219 м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15">
                <a:solidFill>
                  <a:srgbClr val="151616"/>
                </a:solidFill>
                <a:latin typeface="Times New Roman"/>
                <a:cs typeface="Times New Roman"/>
              </a:rPr>
              <a:t>гл219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12,061</a:t>
            </a:r>
            <a:r>
              <a:rPr dirty="0" sz="1200" spc="-1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 marR="8255">
              <a:lnSpc>
                <a:spcPct val="1316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6151" y="2657664"/>
            <a:ext cx="3758184" cy="414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4631" y="3025524"/>
            <a:ext cx="5611495" cy="53086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=1*1*[135,0*0,071+5,0*0,7*0,077+5,0*0,7*0,688*0,219+5,0*0,688*0,7*5,0*12,061]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=1*1(9,585+0,27+0,53+29,043) = 39,43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7963" y="3639982"/>
            <a:ext cx="1614655" cy="372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0533" y="4502137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5" h="0">
                <a:moveTo>
                  <a:pt x="0" y="0"/>
                </a:moveTo>
                <a:lnTo>
                  <a:pt x="535273" y="0"/>
                </a:lnTo>
              </a:path>
            </a:pathLst>
          </a:custGeom>
          <a:ln w="693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0562" y="5287746"/>
            <a:ext cx="1093462" cy="342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07722" y="4014932"/>
            <a:ext cx="6137275" cy="4991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-Р*0,9=13,0*0,688*0,7*0,7+15-1,64*0,9=17,91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=5,0*0,7*0,077+5,0*0,7*0,688*0,219+5,0*0,688*0,7*5,0*12,061=29,84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33300"/>
              </a:lnSpc>
              <a:spcBef>
                <a:spcPts val="98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17,91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27,13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  <a:spcBef>
                <a:spcPts val="480"/>
              </a:spcBef>
            </a:pP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Модель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  <a:p>
            <a:pPr marL="12700" marR="1580515">
              <a:lnSpc>
                <a:spcPct val="1333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=30+3,22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33,22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1,64+1,58=3,22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0,008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+0,93+0,04163*16*1,05=1,64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390"/>
              </a:lnSpc>
              <a:spcBef>
                <a:spcPts val="48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б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=(3,14*0,350 /4* 15,0-3,14*0,219 /4*15,0)*1,8=(1,44-0,56)*1,8=1,58</a:t>
            </a:r>
            <a:r>
              <a:rPr dirty="0" sz="1200" spc="-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981710">
              <a:lnSpc>
                <a:spcPts val="330"/>
              </a:lnSpc>
              <a:tabLst>
                <a:tab pos="2240915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	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вгр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=15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=12,28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 marR="1294130">
              <a:lnSpc>
                <a:spcPts val="1870"/>
              </a:lnSpc>
              <a:spcBef>
                <a:spcPts val="18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скв350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0,096</a:t>
            </a:r>
            <a:r>
              <a:rPr dirty="0" sz="1200" spc="-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937894">
              <a:lnSpc>
                <a:spcPts val="855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скв350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=1,099</a:t>
            </a:r>
            <a:r>
              <a:rPr dirty="0" sz="1200" spc="-1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=l*l*[l35,0*0,096+1,099*(4,0*12,28)]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1*1(12,96+53,98)=66,94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46733" y="6323323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 h="0">
                <a:moveTo>
                  <a:pt x="0" y="0"/>
                </a:moveTo>
                <a:lnTo>
                  <a:pt x="631418" y="0"/>
                </a:lnTo>
              </a:path>
            </a:pathLst>
          </a:custGeom>
          <a:ln w="692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4813" y="9073443"/>
            <a:ext cx="1641187" cy="405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38</a:t>
            </a:r>
            <a:endParaRPr sz="1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9330" y="1371466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5" h="0">
                <a:moveTo>
                  <a:pt x="0" y="0"/>
                </a:moveTo>
                <a:lnTo>
                  <a:pt x="535273" y="0"/>
                </a:lnTo>
              </a:path>
            </a:pathLst>
          </a:custGeom>
          <a:ln w="692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4818" y="1875667"/>
            <a:ext cx="959125" cy="363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6582" y="322402"/>
            <a:ext cx="6139815" cy="59975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6510" marR="127127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79855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7620">
              <a:lnSpc>
                <a:spcPct val="121000"/>
              </a:lnSpc>
              <a:spcBef>
                <a:spcPts val="5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-Р*0,9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=13,0*0,688*0,7*0,7+15-3,22*0,9=16,48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1,099*(4,0*12,28)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53,28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5875" marR="5080">
              <a:lnSpc>
                <a:spcPct val="145100"/>
              </a:lnSpc>
              <a:spcBef>
                <a:spcPts val="93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16,48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49,07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algn="ctr" marL="3175">
              <a:lnSpc>
                <a:spcPct val="100000"/>
              </a:lnSpc>
            </a:pP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Для 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325x8, </a:t>
            </a: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L=12</a:t>
            </a:r>
            <a:r>
              <a:rPr dirty="0" sz="1200" spc="5" b="1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м.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541020">
              <a:lnSpc>
                <a:spcPct val="100000"/>
              </a:lnSpc>
            </a:pP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Модель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  <a:p>
            <a:pPr marL="15240" marR="1510665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=30+2,42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32,42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0,012+1,62+0,06254*12*1,05=2,42</a:t>
            </a:r>
            <a:r>
              <a:rPr dirty="0" sz="1200" spc="-2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вгр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ts val="1140"/>
              </a:lnSpc>
              <a:spcBef>
                <a:spcPts val="45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0,159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baseline="55555" sz="900">
              <a:latin typeface="Times New Roman"/>
              <a:cs typeface="Times New Roman"/>
            </a:endParaRPr>
          </a:p>
          <a:p>
            <a:pPr marL="163195">
              <a:lnSpc>
                <a:spcPts val="42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450</a:t>
            </a:r>
            <a:endParaRPr sz="600">
              <a:latin typeface="Times New Roman"/>
              <a:cs typeface="Times New Roman"/>
            </a:endParaRPr>
          </a:p>
          <a:p>
            <a:pPr marL="15240">
              <a:lnSpc>
                <a:spcPts val="1140"/>
              </a:lnSpc>
              <a:spcBef>
                <a:spcPts val="335"/>
              </a:spcBef>
              <a:tabLst>
                <a:tab pos="26606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а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1,41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9539">
              <a:lnSpc>
                <a:spcPts val="42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450</a:t>
            </a:r>
            <a:endParaRPr sz="600">
              <a:latin typeface="Times New Roman"/>
              <a:cs typeface="Times New Roman"/>
            </a:endParaRPr>
          </a:p>
          <a:p>
            <a:pPr marL="15240" marR="5160010">
              <a:lnSpc>
                <a:spcPts val="1889"/>
              </a:lnSpc>
              <a:spcBef>
                <a:spcPts val="2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нес325</a:t>
            </a:r>
            <a:r>
              <a:rPr dirty="0" baseline="-23148" sz="900" spc="22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8,28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5240" marR="5160010">
              <a:lnSpc>
                <a:spcPts val="1889"/>
              </a:lnSpc>
              <a:spcBef>
                <a:spcPts val="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ан325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0,325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5240" marR="5160010">
              <a:lnSpc>
                <a:spcPts val="1889"/>
              </a:lnSpc>
              <a:spcBef>
                <a:spcPts val="5"/>
              </a:spcBef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15">
                <a:solidFill>
                  <a:srgbClr val="151616"/>
                </a:solidFill>
                <a:latin typeface="Times New Roman"/>
                <a:cs typeface="Times New Roman"/>
              </a:rPr>
              <a:t>гл325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7,955</a:t>
            </a:r>
            <a:r>
              <a:rPr dirty="0" sz="1200" spc="-2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31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8289" y="3646621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 h="0">
                <a:moveTo>
                  <a:pt x="0" y="0"/>
                </a:moveTo>
                <a:lnTo>
                  <a:pt x="631412" y="0"/>
                </a:lnTo>
              </a:path>
            </a:pathLst>
          </a:custGeom>
          <a:ln w="692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6968" y="6349516"/>
            <a:ext cx="3816049" cy="414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13788" y="6738798"/>
            <a:ext cx="5023485" cy="51308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=1*1*[135,0*0,159+5,0*0,17*0,7+5,0*1,02*0,7*0,325+5,0*0,7*1,02*7,955]</a:t>
            </a:r>
            <a:r>
              <a:rPr dirty="0" sz="1200" spc="1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=1*1(21,46+0,59+1,16+28,40)=1*1(21,46+30,15)= 51,61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6035" y="7312248"/>
            <a:ext cx="2514985" cy="384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08209" y="7688596"/>
            <a:ext cx="6137275" cy="1131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100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*0,9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=13,0*0,7*</a:t>
            </a:r>
            <a:r>
              <a:rPr dirty="0" sz="1200" spc="-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1,02*0,7+15-2,42*0,9=6,5+15,0=19,31тс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210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=5,0*0,17*0,7+5,0*1,02*0,7*0,325+5,0*0,7*1,02*7,955=30,15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несущая способность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 по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2575" y="8849830"/>
            <a:ext cx="1085945" cy="359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39</a:t>
            </a:r>
            <a:endParaRPr sz="1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6356" y="322402"/>
            <a:ext cx="6137275" cy="41179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7145" marR="126809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8049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126499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19,31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27,41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  <a:spcBef>
                <a:spcPts val="384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  <a:p>
            <a:pPr marL="12700" marR="1580515">
              <a:lnSpc>
                <a:spcPct val="126499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=30+4,67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34,67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Р= 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=2,42+2,25=4,67</a:t>
            </a:r>
            <a:r>
              <a:rPr dirty="0" sz="1200" spc="-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0,012+1,62+0,06254*12*1,05=2,42</a:t>
            </a:r>
            <a:r>
              <a:rPr dirty="0" sz="1200" spc="-2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390"/>
              </a:lnSpc>
              <a:spcBef>
                <a:spcPts val="38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=(3,14*0,500 /4*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11,0-3,14*0,325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/4*11,0)*1,8=(2,16-0,91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)*1,8=2,25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981710">
              <a:lnSpc>
                <a:spcPts val="330"/>
              </a:lnSpc>
              <a:tabLst>
                <a:tab pos="2234565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	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вгр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8,28</a:t>
            </a:r>
            <a:r>
              <a:rPr dirty="0" sz="1200" spc="-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 marR="1271905">
              <a:lnSpc>
                <a:spcPts val="1870"/>
              </a:lnSpc>
              <a:spcBef>
                <a:spcPts val="11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скв500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0,196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918210">
              <a:lnSpc>
                <a:spcPts val="85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скв500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1,57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384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l*l*[l35,0*0,196+1,57*(4,0*8,28)]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1*1(26,46+51,99)=78,46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9700" y="4577027"/>
            <a:ext cx="1673182" cy="3803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4164" y="6015634"/>
            <a:ext cx="1126177" cy="384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5966" y="4940796"/>
            <a:ext cx="6139815" cy="3255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620">
              <a:lnSpc>
                <a:spcPct val="136800"/>
              </a:lnSpc>
              <a:spcBef>
                <a:spcPts val="100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-Р*0,9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=13,0*1,02*0,7*0,7+15-4,67*0,9=17,28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1,57*(4,0*8,28)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51,99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5240" marR="5080">
              <a:lnSpc>
                <a:spcPct val="142600"/>
              </a:lnSpc>
              <a:spcBef>
                <a:spcPts val="121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17,28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47,26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615"/>
              </a:spcBef>
            </a:pPr>
            <a:r>
              <a:rPr dirty="0" u="sng" sz="1200" spc="-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ВЫВОД:</a:t>
            </a:r>
            <a:endParaRPr sz="1200">
              <a:latin typeface="Times New Roman"/>
              <a:cs typeface="Times New Roman"/>
            </a:endParaRPr>
          </a:p>
          <a:p>
            <a:pPr algn="just" marL="15240" marR="5080">
              <a:lnSpc>
                <a:spcPct val="1159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обеспечения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вдавливающую,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выдергивающую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нагрузку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совместное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действие выдергивающей нагрузки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касательной силы морозного пучения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требуется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принять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длину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сваи: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22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-диаметром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16,0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229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-диаметром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-12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40</a:t>
            </a:r>
            <a:endParaRPr sz="12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55030" y="322402"/>
            <a:ext cx="5443220" cy="109283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938530" marR="92265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 marL="762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91135">
              <a:lnSpc>
                <a:spcPct val="100000"/>
              </a:lnSpc>
            </a:pPr>
            <a:r>
              <a:rPr dirty="0" u="sng" sz="12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5.1.6</a:t>
            </a:r>
            <a:r>
              <a:rPr dirty="0" u="sng" sz="1200" spc="-12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анкерной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А6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АНКЕР </a:t>
            </a:r>
            <a:r>
              <a:rPr dirty="0" sz="1200" spc="-10" b="1">
                <a:solidFill>
                  <a:srgbClr val="151616"/>
                </a:solidFill>
                <a:latin typeface="Times New Roman"/>
                <a:cs typeface="Times New Roman"/>
              </a:rPr>
              <a:t>КОНСТРУКЦИИ </a:t>
            </a:r>
            <a:r>
              <a:rPr dirty="0" sz="1200" spc="-45" b="1">
                <a:solidFill>
                  <a:srgbClr val="151616"/>
                </a:solidFill>
                <a:latin typeface="Times New Roman"/>
                <a:cs typeface="Times New Roman"/>
              </a:rPr>
              <a:t>ОАО </a:t>
            </a:r>
            <a:r>
              <a:rPr dirty="0" sz="1200" spc="-10" b="1">
                <a:solidFill>
                  <a:srgbClr val="151616"/>
                </a:solidFill>
                <a:latin typeface="Times New Roman"/>
                <a:cs typeface="Times New Roman"/>
              </a:rPr>
              <a:t>«ФУНДАМЕНТПРОЕКТ»</a:t>
            </a:r>
            <a:r>
              <a:rPr dirty="0" sz="1200" spc="8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(ГЕРМЕТИЧНЫЙ)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6572" y="5013342"/>
            <a:ext cx="6137275" cy="4460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скважины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450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мм,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550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мм.</a:t>
            </a:r>
            <a:endParaRPr sz="1200">
              <a:latin typeface="Times New Roman"/>
              <a:cs typeface="Times New Roman"/>
            </a:endParaRPr>
          </a:p>
          <a:p>
            <a:pPr marL="12700" marR="4361180">
              <a:lnSpc>
                <a:spcPct val="118900"/>
              </a:lnSpc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Геометрические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размеры: 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dirty="0" u="sng" sz="1200" spc="-14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3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диаметром</a:t>
            </a:r>
            <a:r>
              <a:rPr dirty="0" u="sng" sz="1200" spc="-14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219</a:t>
            </a:r>
            <a:r>
              <a:rPr dirty="0" u="sng" sz="1200" spc="-14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-площадь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390"/>
              </a:lnSpc>
              <a:spcBef>
                <a:spcPts val="27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уг12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уг1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*12=(4*L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уг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)*12=(4*0,1*0,48)*12=2,31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algn="ctr" marL="736600">
              <a:lnSpc>
                <a:spcPts val="33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-длина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уголка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2,2*d=2,2*0,219=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0,48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86360" indent="-73660">
              <a:lnSpc>
                <a:spcPct val="100000"/>
              </a:lnSpc>
              <a:spcBef>
                <a:spcPts val="275"/>
              </a:spcBef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части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ан219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=1,4d+2,2d=1,4*0,219+2,2*0,219= 0,79</a:t>
            </a:r>
            <a:r>
              <a:rPr dirty="0" sz="1200" spc="-2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2700" marR="2431415">
              <a:lnSpc>
                <a:spcPct val="1355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уг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вес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уголков,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равный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12,25*0,48*12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70,56кг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0,071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диаметром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325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  <a:p>
            <a:pPr marL="86360" indent="-73660">
              <a:lnSpc>
                <a:spcPct val="100000"/>
              </a:lnSpc>
              <a:spcBef>
                <a:spcPts val="509"/>
              </a:spcBef>
              <a:buChar char="-"/>
              <a:tabLst>
                <a:tab pos="8636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390"/>
              </a:lnSpc>
              <a:spcBef>
                <a:spcPts val="51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уг12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уг1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*12=(4*L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уг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)*12=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(4*0,1*0,715)*12=3,43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algn="ctr" marL="888365">
              <a:lnSpc>
                <a:spcPts val="33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85725" indent="-73025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уголка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2,2*d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=2,2*0,325=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0,715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85725" indent="-73025">
              <a:lnSpc>
                <a:spcPct val="100000"/>
              </a:lnSpc>
              <a:spcBef>
                <a:spcPts val="509"/>
              </a:spcBef>
              <a:buChar char="-"/>
              <a:tabLst>
                <a:tab pos="8636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части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15">
                <a:solidFill>
                  <a:srgbClr val="151616"/>
                </a:solidFill>
                <a:latin typeface="Times New Roman"/>
                <a:cs typeface="Times New Roman"/>
              </a:rPr>
              <a:t>ан325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1,4d+2,2d=1,4*0,325+2,2*0,325=1,17м;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уг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вес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уголков,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равный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15,1*0,715*12=129,5</a:t>
            </a:r>
            <a:r>
              <a:rPr dirty="0" sz="1200" spc="1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кг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0,129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1611" y="3593757"/>
            <a:ext cx="22434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Параметры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анкером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типа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А6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52797" y="3894563"/>
          <a:ext cx="3406140" cy="102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355"/>
                <a:gridCol w="1697355"/>
              </a:tblGrid>
              <a:tr h="254000">
                <a:tc gridSpan="2">
                  <a:txBody>
                    <a:bodyPr/>
                    <a:lstStyle/>
                    <a:p>
                      <a:pPr marL="11176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Параметры</a:t>
                      </a:r>
                      <a:r>
                        <a:rPr dirty="0" sz="1000" spc="-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анкеров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429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400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Диаметр </a:t>
                      </a:r>
                      <a:r>
                        <a:rPr dirty="0" sz="1000" spc="-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трубы,</a:t>
                      </a:r>
                      <a:r>
                        <a:rPr dirty="0" sz="1000" spc="-1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мм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 spc="-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Размер </a:t>
                      </a:r>
                      <a:r>
                        <a:rPr dirty="0" sz="1000" spc="-1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уголка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219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100*100*8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325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100*100*10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2600073" y="1552587"/>
            <a:ext cx="2010052" cy="1975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41</a:t>
            </a:r>
            <a:endParaRPr sz="1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0228" y="3756596"/>
            <a:ext cx="3987304" cy="453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06442" y="322402"/>
            <a:ext cx="5041265" cy="434467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7145" marR="17208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 marL="110617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866900">
              <a:lnSpc>
                <a:spcPct val="100000"/>
              </a:lnSpc>
            </a:pP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Для 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219x8, </a:t>
            </a: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L=15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 м</a:t>
            </a:r>
            <a:endParaRPr sz="1200">
              <a:latin typeface="Times New Roman"/>
              <a:cs typeface="Times New Roman"/>
            </a:endParaRPr>
          </a:p>
          <a:p>
            <a:pPr marL="530860">
              <a:lnSpc>
                <a:spcPct val="100000"/>
              </a:lnSpc>
              <a:spcBef>
                <a:spcPts val="405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  <a:p>
            <a:pPr marL="12700" marR="438150">
              <a:lnSpc>
                <a:spcPct val="128099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=30+1,60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31,60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уг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+0,008+0,87+0,04163*15*1,05=0,071+1,53=1,60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 marR="4203065">
              <a:lnSpc>
                <a:spcPts val="1839"/>
              </a:lnSpc>
              <a:spcBef>
                <a:spcPts val="135"/>
              </a:spcBef>
            </a:pP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вгр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=14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  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0,038</a:t>
            </a:r>
            <a:r>
              <a:rPr dirty="0" sz="1200" spc="-1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830580">
              <a:lnSpc>
                <a:spcPts val="844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0,688</a:t>
            </a:r>
            <a:r>
              <a:rPr dirty="0" sz="1200" spc="-1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 marR="4114165">
              <a:lnSpc>
                <a:spcPct val="1264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нес219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11,28</a:t>
            </a:r>
            <a:r>
              <a:rPr dirty="0" sz="1200" spc="-1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ан219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0,79 м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15">
                <a:solidFill>
                  <a:srgbClr val="151616"/>
                </a:solidFill>
                <a:latin typeface="Times New Roman"/>
                <a:cs typeface="Times New Roman"/>
              </a:rPr>
              <a:t>гл219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10,49</a:t>
            </a:r>
            <a:r>
              <a:rPr dirty="0" sz="1200" spc="-2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 marR="175895">
              <a:lnSpc>
                <a:spcPct val="1264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  <a:spcBef>
                <a:spcPts val="138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 l*l*[l35,0*0,038+5,0*0,7*2,31+5,0*0,7*0,688*0,79+5,0*0,7*0,688*10,49]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endParaRPr sz="120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  <a:spcBef>
                <a:spcPts val="65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=1*1 (5,13+8,08+1,90+25,26) = 1*1 (5,13+35,24) = 40,37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7818" y="4739586"/>
            <a:ext cx="1482076" cy="40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8271" y="5147417"/>
            <a:ext cx="6136640" cy="1203960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31,60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35,10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выполнено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25499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*0,9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=13,0*0,7*0,688*0,7+15-1,60*0,9=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17,94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,0*0,7*2,31+5,0*0,7*0,688*0,79+5,0*0,7*0,688*10,49=35,24</a:t>
            </a:r>
            <a:r>
              <a:rPr dirty="0" sz="1200" spc="-2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4355" y="6428551"/>
            <a:ext cx="987250" cy="373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08056" y="6798120"/>
            <a:ext cx="6137275" cy="265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06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17,94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32,04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</a:t>
            </a:r>
            <a:endParaRPr sz="120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  <a:spcBef>
                <a:spcPts val="440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  <a:p>
            <a:pPr marL="12700" marR="1603375">
              <a:lnSpc>
                <a:spcPct val="130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=30+4,64=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34,64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Р= 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=1,60+3,04=4,64</a:t>
            </a:r>
            <a:r>
              <a:rPr dirty="0" sz="1200" spc="-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уг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+0,008+0,87+0,04163*15*1,05=0,071+1,53=1,60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390"/>
              </a:lnSpc>
              <a:spcBef>
                <a:spcPts val="44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(3,14*0,450 /4*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14,0-3,14*0,219 /4*14,0)*1,8=(2,22-0,53)*1,8=3,04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003935">
              <a:lnSpc>
                <a:spcPts val="330"/>
              </a:lnSpc>
              <a:tabLst>
                <a:tab pos="2263140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	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вгр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=14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15">
                <a:solidFill>
                  <a:srgbClr val="151616"/>
                </a:solidFill>
                <a:latin typeface="Times New Roman"/>
                <a:cs typeface="Times New Roman"/>
              </a:rPr>
              <a:t>нес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11,28</a:t>
            </a:r>
            <a:r>
              <a:rPr dirty="0" sz="1200" spc="-20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 marR="1271905">
              <a:lnSpc>
                <a:spcPts val="1920"/>
              </a:lnSpc>
              <a:spcBef>
                <a:spcPts val="10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скв450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0,159</a:t>
            </a:r>
            <a:r>
              <a:rPr dirty="0" sz="1200" spc="-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975360">
              <a:lnSpc>
                <a:spcPts val="865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42</a:t>
            </a:r>
            <a:endParaRPr sz="1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6596" y="322402"/>
            <a:ext cx="4873625" cy="13239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6510" marR="508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79855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1053465">
              <a:lnSpc>
                <a:spcPct val="128499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скв450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 ,41 м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=1*1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*[135,0*0,159+1,41*4,0*11,28]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1*1(21,46+63,62)=85,25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369" y="1743060"/>
            <a:ext cx="1576370" cy="377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8694" y="3688283"/>
            <a:ext cx="1000126" cy="340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6709" y="7785386"/>
            <a:ext cx="4000499" cy="452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09340" y="2083779"/>
            <a:ext cx="6137910" cy="663130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34,649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1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1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74,13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выполнено</a:t>
            </a:r>
            <a:endParaRPr sz="1200">
              <a:latin typeface="Times New Roman"/>
              <a:cs typeface="Times New Roman"/>
            </a:endParaRPr>
          </a:p>
          <a:p>
            <a:pPr marL="13335" marR="5080">
              <a:lnSpc>
                <a:spcPct val="13330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пучения:</a:t>
            </a:r>
            <a:endParaRPr sz="1200">
              <a:latin typeface="Times New Roman"/>
              <a:cs typeface="Times New Roman"/>
            </a:endParaRPr>
          </a:p>
          <a:p>
            <a:pPr marL="13335" marR="2039620">
              <a:lnSpc>
                <a:spcPct val="1465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нес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11,28-3,6d=l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1,28-0,79=10,49 м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-Р*0,9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=13,0*0,7*0,688*0,7+15-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4,64*0,9=15,20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1,41*4,0*10,49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59,16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imes New Roman"/>
              <a:cs typeface="Times New Roman"/>
            </a:endParaRPr>
          </a:p>
          <a:p>
            <a:pPr marL="13970" marR="5080">
              <a:lnSpc>
                <a:spcPct val="1382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15,20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53,78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Для 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325x8, </a:t>
            </a: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L=9</a:t>
            </a:r>
            <a:r>
              <a:rPr dirty="0" sz="1200" spc="5" b="1" i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531495">
              <a:lnSpc>
                <a:spcPct val="100000"/>
              </a:lnSpc>
              <a:spcBef>
                <a:spcPts val="550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  <a:p>
            <a:pPr marL="13335" marR="1434465">
              <a:lnSpc>
                <a:spcPct val="1382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=30+2,07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32,075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уг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+0,012+1,34+0,06254*9*1,05=0,129+1,94=2,07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3335" marR="5280660">
              <a:lnSpc>
                <a:spcPct val="131600"/>
              </a:lnSpc>
              <a:spcBef>
                <a:spcPts val="95"/>
              </a:spcBef>
            </a:pP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15">
                <a:solidFill>
                  <a:srgbClr val="151616"/>
                </a:solidFill>
                <a:latin typeface="Times New Roman"/>
                <a:cs typeface="Times New Roman"/>
              </a:rPr>
              <a:t>вгр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9,0 м  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нес325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5,28</a:t>
            </a:r>
            <a:r>
              <a:rPr dirty="0" sz="1200" spc="-1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ан325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1,17 м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15">
                <a:solidFill>
                  <a:srgbClr val="151616"/>
                </a:solidFill>
                <a:latin typeface="Times New Roman"/>
                <a:cs typeface="Times New Roman"/>
              </a:rPr>
              <a:t>гл325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4,11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3335" marR="1271905">
              <a:lnSpc>
                <a:spcPts val="2039"/>
              </a:lnSpc>
              <a:spcBef>
                <a:spcPts val="17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325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0,083</a:t>
            </a:r>
            <a:r>
              <a:rPr dirty="0" sz="1200" spc="-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algn="ctr" marR="4427855">
              <a:lnSpc>
                <a:spcPts val="89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325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1,02</a:t>
            </a:r>
            <a:r>
              <a:rPr dirty="0" sz="1200" spc="-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145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l*l*[l35,0*0,083+5,0*0,7*3,43+5,0*0,7*1,02x*1,17+5,0*0,7*1,02*4,11]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=1*1(11,2+12,0+4,18+14,67)= 1*1(11,2+30,85)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42,05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4777" y="8789255"/>
            <a:ext cx="2588997" cy="670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43</a:t>
            </a:r>
            <a:endParaRPr sz="1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4725" y="1870024"/>
            <a:ext cx="1044710" cy="38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06583" y="322402"/>
            <a:ext cx="6139815" cy="499618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6510" marR="127127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79855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7620">
              <a:lnSpc>
                <a:spcPct val="11570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*0,9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=13,0*0,7*1,02*0,7+15,0-2,15*0,9=19,55</a:t>
            </a:r>
            <a:r>
              <a:rPr dirty="0" sz="1200" spc="-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5,0*0,7*3,43+5,0*0,7*1,02*1,17+5,0*0,7*1,02*4,11=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30,85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5240" marR="5080">
              <a:lnSpc>
                <a:spcPct val="123300"/>
              </a:lnSpc>
              <a:spcBef>
                <a:spcPts val="95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19,55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28,04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</a:t>
            </a:r>
            <a:endParaRPr sz="1200">
              <a:latin typeface="Times New Roman"/>
              <a:cs typeface="Times New Roman"/>
            </a:endParaRPr>
          </a:p>
          <a:p>
            <a:pPr marL="541020">
              <a:lnSpc>
                <a:spcPct val="100000"/>
              </a:lnSpc>
              <a:spcBef>
                <a:spcPts val="335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  <a:p>
            <a:pPr marL="15240" marR="1580515">
              <a:lnSpc>
                <a:spcPct val="1215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=30+4,14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34,14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2,07+2,07=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4,14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31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уг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+0,012+1,34+0,06254*9*1,05=0,129+1,94=2,07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ts val="390"/>
              </a:lnSpc>
              <a:spcBef>
                <a:spcPts val="31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baseline="-23148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(3,14*0,550 /4*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8,0-3,14*0,325 /4*8,0)*1,8=(1,90-0,75)*1,8=2,07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007110">
              <a:lnSpc>
                <a:spcPts val="330"/>
              </a:lnSpc>
              <a:tabLst>
                <a:tab pos="2190115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	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</a:pP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вгр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8</a:t>
            </a:r>
            <a:r>
              <a:rPr dirty="0" sz="1200" spc="-2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310"/>
              </a:spcBef>
            </a:pP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нес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5,28</a:t>
            </a:r>
            <a:r>
              <a:rPr dirty="0" sz="1200" spc="-2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5240" marR="1271905">
              <a:lnSpc>
                <a:spcPts val="1770"/>
              </a:lnSpc>
              <a:spcBef>
                <a:spcPts val="9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скв500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0,237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921385">
              <a:lnSpc>
                <a:spcPts val="83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5240" marR="2316480">
              <a:lnSpc>
                <a:spcPts val="177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скв500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1,73 м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</a:pP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l*l*[l35,0*0,237+1,73*5,0*5,28]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1*1(31,99+45,68)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77,67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6840" y="5392735"/>
            <a:ext cx="1667210" cy="387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8205" y="5795564"/>
            <a:ext cx="6139180" cy="140779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34,14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1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67,54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выполнено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2600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пучения:</a:t>
            </a:r>
            <a:endParaRPr sz="1200">
              <a:latin typeface="Times New Roman"/>
              <a:cs typeface="Times New Roman"/>
            </a:endParaRPr>
          </a:p>
          <a:p>
            <a:pPr marL="12700" marR="2163445">
              <a:lnSpc>
                <a:spcPct val="126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 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5,28-3,6d=5,28-1,17=4,11м  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-Р*0,9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13*0,7*1,02*0,7+15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4,14*0,9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=17,76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1,73*4,0*4,11=28,44</a:t>
            </a:r>
            <a:r>
              <a:rPr dirty="0" sz="1200" spc="-2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6974" y="7269220"/>
            <a:ext cx="1066944" cy="3544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09355" y="7668666"/>
            <a:ext cx="6137910" cy="183070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50800" marR="60325" indent="-38100">
              <a:lnSpc>
                <a:spcPct val="104200"/>
              </a:lnSpc>
              <a:spcBef>
                <a:spcPts val="4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17,76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 25,85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условие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 при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 сил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выдергивающей нагрузки,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200" spc="-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ВЫВОД: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49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обеспечения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вдавливающую,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выдергивающую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нагрузку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6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совместное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действие выдергивающей нагрузки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касательной силы морозного пучения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требуется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принять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длину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сваи:</a:t>
            </a:r>
            <a:endParaRPr sz="1200">
              <a:latin typeface="Times New Roman"/>
              <a:cs typeface="Times New Roman"/>
            </a:endParaRPr>
          </a:p>
          <a:p>
            <a:pPr algn="just" marL="85725" indent="-73025">
              <a:lnSpc>
                <a:spcPct val="100000"/>
              </a:lnSpc>
              <a:spcBef>
                <a:spcPts val="215"/>
              </a:spcBef>
              <a:buChar char="-"/>
              <a:tabLst>
                <a:tab pos="8636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диаметром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15,0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algn="just" marL="85725" indent="-73025">
              <a:lnSpc>
                <a:spcPct val="100000"/>
              </a:lnSpc>
              <a:spcBef>
                <a:spcPts val="215"/>
              </a:spcBef>
              <a:buChar char="-"/>
              <a:tabLst>
                <a:tab pos="8636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диаметром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44</a:t>
            </a:r>
            <a:endParaRPr sz="1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55030" y="322402"/>
            <a:ext cx="5443220" cy="10890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938530" marR="92265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 marL="762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imes New Roman"/>
              <a:cs typeface="Times New Roman"/>
            </a:endParaRPr>
          </a:p>
          <a:p>
            <a:pPr marL="191135">
              <a:lnSpc>
                <a:spcPct val="100000"/>
              </a:lnSpc>
            </a:pPr>
            <a:r>
              <a:rPr dirty="0" u="sng" sz="12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5.1.7</a:t>
            </a:r>
            <a:r>
              <a:rPr dirty="0" u="sng" sz="1200" spc="-12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анкерной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А7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АНКЕР </a:t>
            </a:r>
            <a:r>
              <a:rPr dirty="0" sz="1200" spc="-10" b="1">
                <a:solidFill>
                  <a:srgbClr val="151616"/>
                </a:solidFill>
                <a:latin typeface="Times New Roman"/>
                <a:cs typeface="Times New Roman"/>
              </a:rPr>
              <a:t>КОНСТРУКЦИИ </a:t>
            </a:r>
            <a:r>
              <a:rPr dirty="0" sz="1200" spc="-45" b="1">
                <a:solidFill>
                  <a:srgbClr val="151616"/>
                </a:solidFill>
                <a:latin typeface="Times New Roman"/>
                <a:cs typeface="Times New Roman"/>
              </a:rPr>
              <a:t>ОАО </a:t>
            </a:r>
            <a:r>
              <a:rPr dirty="0" sz="1200" spc="-10" b="1">
                <a:solidFill>
                  <a:srgbClr val="151616"/>
                </a:solidFill>
                <a:latin typeface="Times New Roman"/>
                <a:cs typeface="Times New Roman"/>
              </a:rPr>
              <a:t>«ФУНДАМЕНТПРОЕКТ»</a:t>
            </a:r>
            <a:r>
              <a:rPr dirty="0" sz="1200" spc="8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(ГЕРМЕТИЧНЫЙ)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4790" y="3271431"/>
            <a:ext cx="22434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Параметры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анкером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типа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252797" y="3580950"/>
          <a:ext cx="5104130" cy="1442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355"/>
                <a:gridCol w="1697355"/>
                <a:gridCol w="1697355"/>
              </a:tblGrid>
              <a:tr h="358140">
                <a:tc gridSpan="3"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Параметры</a:t>
                      </a:r>
                      <a:r>
                        <a:rPr dirty="0" sz="1000" spc="-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анкеров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699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814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Диаметр </a:t>
                      </a:r>
                      <a:r>
                        <a:rPr dirty="0" sz="1000" spc="-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трубы,</a:t>
                      </a:r>
                      <a:r>
                        <a:rPr dirty="0" sz="1000" spc="-1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мм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900" spc="-1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Арматура </a:t>
                      </a:r>
                      <a:r>
                        <a:rPr dirty="0" sz="9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А500С</a:t>
                      </a:r>
                      <a:r>
                        <a:rPr dirty="0" sz="900" spc="-1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3сп/пс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302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0395" marR="197485" indent="-406400">
                        <a:lnSpc>
                          <a:spcPts val="1000"/>
                        </a:lnSpc>
                        <a:spcBef>
                          <a:spcPts val="360"/>
                        </a:spcBef>
                      </a:pPr>
                      <a:r>
                        <a:rPr dirty="0" sz="900" spc="-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Анкер А7 из </a:t>
                      </a:r>
                      <a:r>
                        <a:rPr dirty="0" sz="9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28</a:t>
                      </a:r>
                      <a:r>
                        <a:rPr dirty="0" sz="900" spc="-5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00" spc="-5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элементов  </a:t>
                      </a:r>
                      <a:r>
                        <a:rPr dirty="0" sz="900" spc="-1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арматуры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572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219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16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15,9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325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16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000">
                          <a:solidFill>
                            <a:srgbClr val="151616"/>
                          </a:solidFill>
                          <a:latin typeface="Times New Roman"/>
                          <a:cs typeface="Times New Roman"/>
                        </a:rPr>
                        <a:t>46,2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654857" y="1471193"/>
            <a:ext cx="2113855" cy="1721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07387" y="5010773"/>
            <a:ext cx="6137275" cy="4324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16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скважины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300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мм,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450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Геометрические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размеры: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периметр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арматуры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455"/>
              </a:spcBef>
              <a:tabLst>
                <a:tab pos="33147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а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(тт*d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)/2*28=(3,14*0,0113)/2*28=0,497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22555">
              <a:lnSpc>
                <a:spcPts val="420"/>
              </a:lnSpc>
              <a:tabLst>
                <a:tab pos="776605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ар219	ap</a:t>
            </a:r>
            <a:endParaRPr sz="600">
              <a:latin typeface="Times New Roman"/>
              <a:cs typeface="Times New Roman"/>
            </a:endParaRPr>
          </a:p>
          <a:p>
            <a:pPr marL="12700" marR="1787525">
              <a:lnSpc>
                <a:spcPts val="1889"/>
              </a:lnSpc>
              <a:spcBef>
                <a:spcPts val="20"/>
              </a:spcBef>
              <a:buChar char="-"/>
              <a:tabLst>
                <a:tab pos="86995" algn="l"/>
                <a:tab pos="365760" algn="l"/>
                <a:tab pos="770255" algn="l"/>
                <a:tab pos="120586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арматуры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=u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а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a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0,497*0,92=0,457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156210">
              <a:lnSpc>
                <a:spcPts val="15"/>
              </a:lnSpc>
              <a:tabLst>
                <a:tab pos="561340" algn="l"/>
                <a:tab pos="996315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ар219	ар219	ар219</a:t>
            </a:r>
            <a:endParaRPr sz="600">
              <a:latin typeface="Times New Roman"/>
              <a:cs typeface="Times New Roman"/>
            </a:endParaRPr>
          </a:p>
          <a:p>
            <a:pPr marL="86360" indent="-73660">
              <a:lnSpc>
                <a:spcPct val="100000"/>
              </a:lnSpc>
              <a:spcBef>
                <a:spcPts val="310"/>
              </a:spcBef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арматуры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анкера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455"/>
              </a:spcBef>
              <a:tabLst>
                <a:tab pos="348615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а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4,2d=4,2*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0,219=0,92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39700">
              <a:lnSpc>
                <a:spcPts val="42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ар219</a:t>
            </a:r>
            <a:endParaRPr sz="600">
              <a:latin typeface="Times New Roman"/>
              <a:cs typeface="Times New Roman"/>
            </a:endParaRPr>
          </a:p>
          <a:p>
            <a:pPr marL="86360" indent="-73660">
              <a:lnSpc>
                <a:spcPct val="100000"/>
              </a:lnSpc>
              <a:spcBef>
                <a:spcPts val="335"/>
              </a:spcBef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части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endParaRPr sz="1200">
              <a:latin typeface="Times New Roman"/>
              <a:cs typeface="Times New Roman"/>
            </a:endParaRPr>
          </a:p>
          <a:p>
            <a:pPr marL="12700" marR="3253740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ан219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0,4d+4,2d=0,4*0,219+4,2*0,219=</a:t>
            </a:r>
            <a:r>
              <a:rPr dirty="0" sz="1200" spc="-1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1,0м;  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ар</a:t>
            </a:r>
            <a:r>
              <a:rPr dirty="0" baseline="-23148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0,616*0,153*28*6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15,86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кг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0,016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86360" indent="-73660">
              <a:lnSpc>
                <a:spcPct val="100000"/>
              </a:lnSpc>
              <a:spcBef>
                <a:spcPts val="455"/>
              </a:spcBef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периметр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арматуры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455"/>
              </a:spcBef>
              <a:tabLst>
                <a:tab pos="33147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a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(тт*d )/2*28=(3,14*0,0155)/2*28 = 0,681</a:t>
            </a:r>
            <a:r>
              <a:rPr dirty="0" sz="1200" spc="-229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22555">
              <a:lnSpc>
                <a:spcPts val="420"/>
              </a:lnSpc>
              <a:tabLst>
                <a:tab pos="776605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ар325	ap</a:t>
            </a:r>
            <a:endParaRPr sz="600">
              <a:latin typeface="Times New Roman"/>
              <a:cs typeface="Times New Roman"/>
            </a:endParaRPr>
          </a:p>
          <a:p>
            <a:pPr marL="86360" indent="-73660">
              <a:lnSpc>
                <a:spcPct val="100000"/>
              </a:lnSpc>
              <a:spcBef>
                <a:spcPts val="335"/>
              </a:spcBef>
              <a:buChar char="-"/>
              <a:tabLst>
                <a:tab pos="869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арматуры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140"/>
              </a:lnSpc>
              <a:spcBef>
                <a:spcPts val="455"/>
              </a:spcBef>
              <a:tabLst>
                <a:tab pos="365125" algn="l"/>
                <a:tab pos="770255" algn="l"/>
                <a:tab pos="120523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A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a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а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a	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0,681*1,36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0,926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 marL="156210">
              <a:lnSpc>
                <a:spcPts val="420"/>
              </a:lnSpc>
              <a:tabLst>
                <a:tab pos="584200" algn="l"/>
                <a:tab pos="996315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ар325	ар325	ар325</a:t>
            </a:r>
            <a:endParaRPr sz="600">
              <a:latin typeface="Times New Roman"/>
              <a:cs typeface="Times New Roman"/>
            </a:endParaRPr>
          </a:p>
          <a:p>
            <a:pPr marL="85725" indent="-73025">
              <a:lnSpc>
                <a:spcPct val="100000"/>
              </a:lnSpc>
              <a:spcBef>
                <a:spcPts val="335"/>
              </a:spcBef>
              <a:buChar char="-"/>
              <a:tabLst>
                <a:tab pos="8636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арматуры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анкера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ар325</a:t>
            </a:r>
            <a:r>
              <a:rPr dirty="0" baseline="-23148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4,2d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4,2*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0,325=1,36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45</a:t>
            </a:r>
            <a:endParaRPr sz="1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6368" y="322402"/>
            <a:ext cx="4873625" cy="413766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7145" marR="508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8049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части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endParaRPr sz="1200">
              <a:latin typeface="Times New Roman"/>
              <a:cs typeface="Times New Roman"/>
            </a:endParaRPr>
          </a:p>
          <a:p>
            <a:pPr marL="12700" marR="1914525">
              <a:lnSpc>
                <a:spcPct val="1260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ан219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0,4d+4,2d=0,4*0,325+4,2*0,325=1,49</a:t>
            </a:r>
            <a:r>
              <a:rPr dirty="0" sz="1200" spc="-1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ар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=1,208*0,227*28*6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46,06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кг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0,046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algn="ctr" marL="1263015">
              <a:lnSpc>
                <a:spcPct val="100000"/>
              </a:lnSpc>
              <a:spcBef>
                <a:spcPts val="425"/>
              </a:spcBef>
            </a:pP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Для 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219x8, </a:t>
            </a: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L=17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 м</a:t>
            </a:r>
            <a:endParaRPr sz="120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  <a:spcBef>
                <a:spcPts val="425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  <a:p>
            <a:pPr marL="12700" marR="247650">
              <a:lnSpc>
                <a:spcPct val="1295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=30+1,76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31,76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ар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+0,008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+0,99+0,04163*17*1,05=0,016+1,74=1,76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 marR="4034790">
              <a:lnSpc>
                <a:spcPts val="1860"/>
              </a:lnSpc>
              <a:spcBef>
                <a:spcPts val="135"/>
              </a:spcBef>
            </a:pP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вгр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16м  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0,038</a:t>
            </a:r>
            <a:r>
              <a:rPr dirty="0" sz="1200" spc="-1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830580">
              <a:lnSpc>
                <a:spcPts val="844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 marR="3941445">
              <a:lnSpc>
                <a:spcPts val="186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219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0,688 м  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нес219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13,28</a:t>
            </a:r>
            <a:r>
              <a:rPr dirty="0" sz="1200" spc="-1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ан219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1,0</a:t>
            </a:r>
            <a:r>
              <a:rPr dirty="0" sz="1200" spc="-2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15">
                <a:solidFill>
                  <a:srgbClr val="151616"/>
                </a:solidFill>
                <a:latin typeface="Times New Roman"/>
                <a:cs typeface="Times New Roman"/>
              </a:rPr>
              <a:t>гл219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=12,28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 marR="8255">
              <a:lnSpc>
                <a:spcPct val="126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9074" y="4496943"/>
            <a:ext cx="4150593" cy="465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1762" y="5485040"/>
            <a:ext cx="1637152" cy="13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0554" y="6310700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5" h="0">
                <a:moveTo>
                  <a:pt x="0" y="0"/>
                </a:moveTo>
                <a:lnTo>
                  <a:pt x="535273" y="0"/>
                </a:lnTo>
              </a:path>
            </a:pathLst>
          </a:custGeom>
          <a:ln w="692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9534" y="7090227"/>
            <a:ext cx="1194994" cy="357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07674" y="4859574"/>
            <a:ext cx="6139180" cy="465963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=1*1*[135,0*0,038+5,0*0,7*0,457+5,0*0,7*0,688*1,0+5,0*0,7*0,688*12,28]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=l*l*(5,13+1,61+2,4+29,57) =1*1(5,13+33,58)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38,71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31,76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33,54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выполнено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3510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*0,9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=13,0*0,7*0,688*0,7+15-1,76*0,9=17,79</a:t>
            </a:r>
            <a:r>
              <a:rPr dirty="0" sz="1200" spc="-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5,0*0,7*0,457+5,0*0,7*0,688*1,0+5,0*0,7*0,688*12,28=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33,58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-несущая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6985">
              <a:lnSpc>
                <a:spcPct val="132600"/>
              </a:lnSpc>
              <a:spcBef>
                <a:spcPts val="106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17,79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30,53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 marL="530860">
              <a:lnSpc>
                <a:spcPct val="100000"/>
              </a:lnSpc>
              <a:spcBef>
                <a:spcPts val="470"/>
              </a:spcBef>
            </a:pP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Модель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  <a:p>
            <a:pPr marL="12700" marR="1583055">
              <a:lnSpc>
                <a:spcPct val="122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=30+2,73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32,73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=1,76+0,97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2,73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ар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0,008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+0,99+0,04163*17*1,05=0,016+1,74=1,76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390"/>
              </a:lnSpc>
              <a:spcBef>
                <a:spcPts val="32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(3,14*0,300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/4*16,0-3,14*0,219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/4*16,0)*1,8=(1,14-0,6)*1,8=0,97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algn="ctr" marR="2893695">
              <a:lnSpc>
                <a:spcPts val="330"/>
              </a:lnSpc>
              <a:tabLst>
                <a:tab pos="1235710" algn="l"/>
              </a:tabLst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	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15">
                <a:solidFill>
                  <a:srgbClr val="151616"/>
                </a:solidFill>
                <a:latin typeface="Times New Roman"/>
                <a:cs typeface="Times New Roman"/>
              </a:rPr>
              <a:t>вгр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16 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=13,28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38713" y="8148193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 h="0">
                <a:moveTo>
                  <a:pt x="0" y="0"/>
                </a:moveTo>
                <a:lnTo>
                  <a:pt x="631412" y="0"/>
                </a:lnTo>
              </a:path>
            </a:pathLst>
          </a:custGeom>
          <a:ln w="693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46</a:t>
            </a:r>
            <a:endParaRPr sz="1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1847" y="2404162"/>
            <a:ext cx="1659209" cy="15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9330" y="3190671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5" h="0">
                <a:moveTo>
                  <a:pt x="0" y="0"/>
                </a:moveTo>
                <a:lnTo>
                  <a:pt x="535273" y="0"/>
                </a:lnTo>
              </a:path>
            </a:pathLst>
          </a:custGeom>
          <a:ln w="693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0838" y="3707999"/>
            <a:ext cx="1025940" cy="38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6398" y="322402"/>
            <a:ext cx="6139180" cy="7160259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7145" marR="1270000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8049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273810">
              <a:lnSpc>
                <a:spcPts val="187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скв300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0,071</a:t>
            </a:r>
            <a:r>
              <a:rPr dirty="0" sz="1200" spc="-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937894">
              <a:lnSpc>
                <a:spcPts val="855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скв300</a:t>
            </a:r>
            <a:r>
              <a:rPr dirty="0" baseline="-23148" sz="900" spc="-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0,942</a:t>
            </a:r>
            <a:r>
              <a:rPr dirty="0" sz="1200" spc="-1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 marR="1273810">
              <a:lnSpc>
                <a:spcPct val="1299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=l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*[135,0*0,071+0,942*(4,0*13,28)]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1*1(9,58+50,04)=59,62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32,73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51,84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выполнено.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2040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-Р*0,9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=13*0,7*0,688*0,7+15-2,73*0,9=16,93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0,942*(4,0*13,28)=50,04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6985">
              <a:lnSpc>
                <a:spcPct val="145100"/>
              </a:lnSpc>
              <a:spcBef>
                <a:spcPts val="994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16,93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45,49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dirty="0" sz="1200" spc="-5" b="1" i="1">
                <a:solidFill>
                  <a:srgbClr val="151616"/>
                </a:solidFill>
                <a:latin typeface="Times New Roman"/>
                <a:cs typeface="Times New Roman"/>
              </a:rPr>
              <a:t>Для 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</a:t>
            </a:r>
            <a:r>
              <a:rPr dirty="0" sz="1200" b="1" i="1">
                <a:solidFill>
                  <a:srgbClr val="151616"/>
                </a:solidFill>
                <a:latin typeface="Times New Roman"/>
                <a:cs typeface="Times New Roman"/>
              </a:rPr>
              <a:t>325x8, L=12 м.</a:t>
            </a:r>
            <a:endParaRPr sz="1200">
              <a:latin typeface="Times New Roman"/>
              <a:cs typeface="Times New Roman"/>
            </a:endParaRPr>
          </a:p>
          <a:p>
            <a:pPr marL="530860">
              <a:lnSpc>
                <a:spcPct val="100000"/>
              </a:lnSpc>
              <a:spcBef>
                <a:spcPts val="480"/>
              </a:spcBef>
            </a:pP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Модель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  <a:p>
            <a:pPr marL="12700" marR="1513205">
              <a:lnSpc>
                <a:spcPct val="1333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=30+2,47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32,47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ар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+0,012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+1,62+0,06254*12*1,05=0,046+2,42=2,47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 marR="5240655">
              <a:lnSpc>
                <a:spcPct val="133300"/>
              </a:lnSpc>
            </a:pP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вгр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11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  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нес325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8,28</a:t>
            </a:r>
            <a:r>
              <a:rPr dirty="0" sz="1200" spc="-1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ан325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1,49 м;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 spc="-15">
                <a:solidFill>
                  <a:srgbClr val="151616"/>
                </a:solidFill>
                <a:latin typeface="Times New Roman"/>
                <a:cs typeface="Times New Roman"/>
              </a:rPr>
              <a:t>гл325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6,79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12700" marR="1273810">
              <a:lnSpc>
                <a:spcPts val="1889"/>
              </a:lnSpc>
              <a:spcBef>
                <a:spcPts val="14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0,083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algn="ctr" marR="4476750">
              <a:lnSpc>
                <a:spcPts val="855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325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=1,02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37489" y="5031098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 h="0">
                <a:moveTo>
                  <a:pt x="0" y="0"/>
                </a:moveTo>
                <a:lnTo>
                  <a:pt x="631417" y="0"/>
                </a:lnTo>
              </a:path>
            </a:pathLst>
          </a:custGeom>
          <a:ln w="692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9100" y="7524529"/>
            <a:ext cx="3932184" cy="456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1535" y="8481934"/>
            <a:ext cx="1636675" cy="1542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08254" y="7948423"/>
            <a:ext cx="6139180" cy="141351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u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l*l*[l35,0*0,083+5,0*0,7*0,926+5,0*0,7*1,02*1,49+5,0*0,7*1,02*6,79]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=1*1*(11,2+3,24+5,32+24,24)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=1*1(11,2+32,80)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44,00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32,47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38,26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3330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47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701" y="808672"/>
            <a:ext cx="4861560" cy="0"/>
          </a:xfrm>
          <a:custGeom>
            <a:avLst/>
            <a:gdLst/>
            <a:ahLst/>
            <a:cxnLst/>
            <a:rect l="l" t="t" r="r" b="b"/>
            <a:pathLst>
              <a:path w="4861560" h="0">
                <a:moveTo>
                  <a:pt x="0" y="0"/>
                </a:moveTo>
                <a:lnTo>
                  <a:pt x="4861547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7677" y="9672281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8501" y="322402"/>
            <a:ext cx="6008370" cy="66071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04595" marR="122110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29794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 marR="29209">
              <a:lnSpc>
                <a:spcPct val="100000"/>
              </a:lnSpc>
            </a:pP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Введение</a:t>
            </a:r>
            <a:endParaRPr sz="1200">
              <a:latin typeface="Times New Roman"/>
              <a:cs typeface="Times New Roman"/>
            </a:endParaRPr>
          </a:p>
          <a:p>
            <a:pPr algn="just" marL="13335" marR="5080" indent="457200">
              <a:lnSpc>
                <a:spcPct val="129900"/>
              </a:lnSpc>
            </a:pP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Настоящая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несущей </a:t>
            </a:r>
            <a:r>
              <a:rPr dirty="0" sz="1200" spc="25">
                <a:solidFill>
                  <a:srgbClr val="151616"/>
                </a:solidFill>
                <a:latin typeface="Times New Roman"/>
                <a:cs typeface="Times New Roman"/>
              </a:rPr>
              <a:t>способности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свай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0219мм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0325мм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 анкерными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А2,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АЗ,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А4, А5, А6, А7 по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1.411.3-11см.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13 «Свая  металлическая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позволяет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проводить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расчеты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проектировании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свайных  фундаментов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сваями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серии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«Свая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СМОТ».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ct val="129900"/>
              </a:lnSpc>
            </a:pP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Для </a:t>
            </a:r>
            <a:r>
              <a:rPr dirty="0" sz="1200" spc="30">
                <a:solidFill>
                  <a:srgbClr val="151616"/>
                </a:solidFill>
                <a:latin typeface="Times New Roman"/>
                <a:cs typeface="Times New Roman"/>
              </a:rPr>
              <a:t>разработки </a:t>
            </a:r>
            <a:r>
              <a:rPr dirty="0" sz="1200" spc="25">
                <a:solidFill>
                  <a:srgbClr val="151616"/>
                </a:solidFill>
                <a:latin typeface="Times New Roman"/>
                <a:cs typeface="Times New Roman"/>
              </a:rPr>
              <a:t>методики расчета </a:t>
            </a:r>
            <a:r>
              <a:rPr dirty="0" sz="1200" spc="30">
                <a:solidFill>
                  <a:srgbClr val="151616"/>
                </a:solidFill>
                <a:latin typeface="Times New Roman"/>
                <a:cs typeface="Times New Roman"/>
              </a:rPr>
              <a:t>несущей </a:t>
            </a:r>
            <a:r>
              <a:rPr dirty="0" sz="1200" spc="35">
                <a:solidFill>
                  <a:srgbClr val="151616"/>
                </a:solidFill>
                <a:latin typeface="Times New Roman"/>
                <a:cs typeface="Times New Roman"/>
              </a:rPr>
              <a:t>способности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свай </a:t>
            </a:r>
            <a:r>
              <a:rPr dirty="0" sz="1200" spc="25">
                <a:solidFill>
                  <a:srgbClr val="151616"/>
                </a:solidFill>
                <a:latin typeface="Times New Roman"/>
                <a:cs typeface="Times New Roman"/>
              </a:rPr>
              <a:t>использованы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материалы, предоставленные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Заказчиком: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ct val="129900"/>
              </a:lnSpc>
              <a:buChar char="-"/>
              <a:tabLst>
                <a:tab pos="5695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«Серия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1.411.3.3-11см.13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трубчатая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«СМОТ». Материалы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проектирования»,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разработанный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ЗАО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«УЗПТ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«Маяк»;</a:t>
            </a: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чертежи шифр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4570РД1.6.Р.03.КУ.182.000.АС.000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(лист 13), шифр</a:t>
            </a:r>
            <a:r>
              <a:rPr dirty="0" sz="1200" spc="3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4570РД2-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2.ОО.Р.ОЗ.КУ.182.ООО.АС.ООО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(лист4),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разработанные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ОАО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«ВНИПИгаздобыча»;</a:t>
            </a:r>
            <a:endParaRPr sz="1200">
              <a:latin typeface="Times New Roman"/>
              <a:cs typeface="Times New Roman"/>
            </a:endParaRPr>
          </a:p>
          <a:p>
            <a:pPr marL="586740" indent="-116839">
              <a:lnSpc>
                <a:spcPct val="100000"/>
              </a:lnSpc>
              <a:spcBef>
                <a:spcPts val="430"/>
              </a:spcBef>
              <a:buChar char="-"/>
              <a:tabLst>
                <a:tab pos="587375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чертежи</a:t>
            </a:r>
            <a:r>
              <a:rPr dirty="0" sz="1200" spc="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шифр</a:t>
            </a:r>
            <a:r>
              <a:rPr dirty="0" sz="1200" spc="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4570РД1.1.Р.03КУ182.000.ИИ.000</a:t>
            </a:r>
            <a:r>
              <a:rPr dirty="0" sz="1200" spc="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(лист</a:t>
            </a:r>
            <a:r>
              <a:rPr dirty="0" sz="1200" spc="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2,3),</a:t>
            </a:r>
            <a:r>
              <a:rPr dirty="0" sz="1200" spc="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разработанные</a:t>
            </a:r>
            <a:r>
              <a:rPr dirty="0" sz="1200" spc="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ОАО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«ВНИПИгаздобыча»;</a:t>
            </a:r>
            <a:endParaRPr sz="1200">
              <a:latin typeface="Times New Roman"/>
              <a:cs typeface="Times New Roman"/>
            </a:endParaRPr>
          </a:p>
          <a:p>
            <a:pPr marL="586740" indent="-116839">
              <a:lnSpc>
                <a:spcPct val="100000"/>
              </a:lnSpc>
              <a:spcBef>
                <a:spcPts val="430"/>
              </a:spcBef>
              <a:buChar char="-"/>
              <a:tabLst>
                <a:tab pos="587375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чертежи</a:t>
            </a:r>
            <a:r>
              <a:rPr dirty="0" sz="1200" spc="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шифр</a:t>
            </a:r>
            <a:r>
              <a:rPr dirty="0" sz="1200" spc="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4570РД1.5.Р.03КУ523.000.ИИ.000</a:t>
            </a:r>
            <a:r>
              <a:rPr dirty="0" sz="1200" spc="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(лист</a:t>
            </a:r>
            <a:r>
              <a:rPr dirty="0" sz="1200" spc="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2,3),</a:t>
            </a:r>
            <a:r>
              <a:rPr dirty="0" sz="1200" spc="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разработанные</a:t>
            </a:r>
            <a:r>
              <a:rPr dirty="0" sz="1200" spc="2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ОАО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«ВостСиб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АГП».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algn="just" marL="12700" marR="5080" indent="457200">
              <a:lnSpc>
                <a:spcPct val="1316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Цель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данной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работы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151616"/>
                </a:solidFill>
                <a:latin typeface="Trebuchet MS"/>
                <a:cs typeface="Trebuchet MS"/>
              </a:rPr>
              <a:t>Ø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219мм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151616"/>
                </a:solidFill>
                <a:latin typeface="Trebuchet MS"/>
                <a:cs typeface="Trebuchet MS"/>
              </a:rPr>
              <a:t>Ø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325мм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типа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А2,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АЗ,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А4, А5, А6, А7 по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«Свая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двух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типов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грунтовых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примере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площадок: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 indent="457200">
              <a:lnSpc>
                <a:spcPct val="133300"/>
              </a:lnSpc>
            </a:pP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Площадка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площадка кранового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узла N182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находится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территории Республики  Саха (Якутия)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Ленского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района,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расположенная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181,5 км трассы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магистрального  газопровода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"Сила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Сибири", участок</a:t>
            </a:r>
            <a:r>
              <a:rPr dirty="0" sz="1200" spc="-1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Чаянда-Ленск;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 indent="457200">
              <a:lnSpc>
                <a:spcPct val="131600"/>
              </a:lnSpc>
            </a:pPr>
            <a:r>
              <a:rPr dirty="0" sz="1200" spc="10" b="1">
                <a:solidFill>
                  <a:srgbClr val="151616"/>
                </a:solidFill>
                <a:latin typeface="Times New Roman"/>
                <a:cs typeface="Times New Roman"/>
              </a:rPr>
              <a:t>Площадка </a:t>
            </a:r>
            <a:r>
              <a:rPr dirty="0" sz="1200" spc="5" b="1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-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площадка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КУ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N522.8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территории Республики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Саха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(Якутия)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Олекминского</a:t>
            </a:r>
            <a:r>
              <a:rPr dirty="0" sz="1200" spc="-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района,</a:t>
            </a:r>
            <a:r>
              <a:rPr dirty="0" sz="1200" spc="-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расположенная</a:t>
            </a:r>
            <a:r>
              <a:rPr dirty="0" sz="1200" spc="-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ПК5015+30.00</a:t>
            </a:r>
            <a:r>
              <a:rPr dirty="0" sz="1200" spc="-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трассы</a:t>
            </a:r>
            <a:r>
              <a:rPr dirty="0" sz="1200" spc="-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магистрального</a:t>
            </a:r>
            <a:r>
              <a:rPr dirty="0" sz="1200" spc="-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газопровода  "Сила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Сибири"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участке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КС-1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«Салдыкельская»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КС-2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«Олекминская».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3</a:t>
            </a:r>
            <a:endParaRPr sz="1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4688" y="1658950"/>
            <a:ext cx="1104901" cy="361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06370" y="322402"/>
            <a:ext cx="6129655" cy="480441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7145" marR="126047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algn="ctr" marL="18415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*0,9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=13,0*0,7*1,02*0,7+15-2,47*0,9=19,26</a:t>
            </a:r>
            <a:r>
              <a:rPr dirty="0" sz="1200" spc="-2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5,0*0,7*0,926+5,0*0,7*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1,02*1,49+5,0*0,7*1,02*6,79=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32,80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-несущая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31600"/>
              </a:lnSpc>
              <a:spcBef>
                <a:spcPts val="108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19,26</a:t>
            </a: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29,82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 выдергивающей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 marL="530860">
              <a:lnSpc>
                <a:spcPct val="100000"/>
              </a:lnSpc>
              <a:spcBef>
                <a:spcPts val="455"/>
              </a:spcBef>
            </a:pP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Модель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  <a:p>
            <a:pPr marL="12700" marR="1595755">
              <a:lnSpc>
                <a:spcPct val="1316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сваю: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N=N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=30+3,96=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33,96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Р= 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б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=2,47+1,493=3,96</a:t>
            </a:r>
            <a:r>
              <a:rPr dirty="0" sz="1200" spc="-2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св</a:t>
            </a:r>
            <a:r>
              <a:rPr dirty="0" baseline="-23148" sz="900" spc="37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ар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+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0,012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+1,62+0,06254*12*1,05=0,046+2,42=2,47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39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б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=(3,14*0,450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/4*11,0-3,14*0,32574*11,0)*1,8=(1,74-0,91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)*1,8=1,49</a:t>
            </a:r>
            <a:r>
              <a:rPr dirty="0" sz="1200" spc="-20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981075">
              <a:lnSpc>
                <a:spcPts val="330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вгр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L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нес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8,28</a:t>
            </a:r>
            <a:r>
              <a:rPr dirty="0" sz="1200" spc="-2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12700" marR="1264285">
              <a:lnSpc>
                <a:spcPts val="1920"/>
              </a:lnSpc>
              <a:spcBef>
                <a:spcPts val="114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R=135,0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тс/м</a:t>
            </a:r>
            <a:r>
              <a:rPr dirty="0" baseline="55555" sz="9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baseline="55555" sz="900" spc="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табл.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(приложение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экстраполяции;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скв450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0,159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endParaRPr sz="1200">
              <a:latin typeface="Times New Roman"/>
              <a:cs typeface="Times New Roman"/>
            </a:endParaRPr>
          </a:p>
          <a:p>
            <a:pPr marL="918210">
              <a:lnSpc>
                <a:spcPts val="865"/>
              </a:lnSpc>
            </a:pPr>
            <a:r>
              <a:rPr dirty="0" sz="6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  <a:p>
            <a:pPr marL="12700" marR="2308860">
              <a:lnSpc>
                <a:spcPts val="192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скв450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1,41 м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</a:t>
            </a:r>
            <a:r>
              <a:rPr dirty="0" u="sng" sz="1200" spc="-13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несущей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способности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сваи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200" spc="-1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сжимающую</a:t>
            </a:r>
            <a:r>
              <a:rPr dirty="0" u="sng" sz="1200" spc="-1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нагрузку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9495" y="5185535"/>
            <a:ext cx="1762962" cy="445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0458" y="5913930"/>
            <a:ext cx="1670910" cy="154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7527" y="7228393"/>
            <a:ext cx="1001272" cy="3651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09355" y="5646496"/>
            <a:ext cx="6138545" cy="3768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7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l*l*[l35,0*0,159+1,41*(5,0*8,28)]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1*1(21,46+58,37)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79,83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тс.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33,96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69,42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выполнено.</a:t>
            </a:r>
            <a:endParaRPr sz="1200">
              <a:latin typeface="Times New Roman"/>
              <a:cs typeface="Times New Roman"/>
            </a:endParaRPr>
          </a:p>
          <a:p>
            <a:pPr marL="13970" marR="5080">
              <a:lnSpc>
                <a:spcPct val="115700"/>
              </a:lnSpc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Расчет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на совместное действие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силы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морозного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пучения</a:t>
            </a:r>
            <a:endParaRPr sz="12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37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*А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*у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af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+N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выд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-Р*0,9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=13,0*0,7*1,02*0,7+15-3,96*0,9=17,93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endParaRPr sz="120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37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F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baseline="-23148" sz="900" spc="4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1,41*(5,0*8,28)=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58,37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боковой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marL="50800" marR="60960" indent="-38100">
              <a:lnSpc>
                <a:spcPct val="1042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17,93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&lt; 53,06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тс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условие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выполняется,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есть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свая, при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 сил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выдергивающей нагрузки,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остается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устойчивой.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200" spc="-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ВЫВОД: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49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обеспечения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вдавливающую,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выдергивающую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нагрузку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6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совместное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действие выдергивающей нагрузки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касательной силы морозного пучения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требуется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принять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длину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сваи:</a:t>
            </a:r>
            <a:endParaRPr sz="1200">
              <a:latin typeface="Times New Roman"/>
              <a:cs typeface="Times New Roman"/>
            </a:endParaRPr>
          </a:p>
          <a:p>
            <a:pPr marL="85725" indent="-73025">
              <a:lnSpc>
                <a:spcPct val="100000"/>
              </a:lnSpc>
              <a:spcBef>
                <a:spcPts val="215"/>
              </a:spcBef>
              <a:buChar char="-"/>
              <a:tabLst>
                <a:tab pos="8636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диаметром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17,0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м;</a:t>
            </a:r>
            <a:endParaRPr sz="1200">
              <a:latin typeface="Times New Roman"/>
              <a:cs typeface="Times New Roman"/>
            </a:endParaRPr>
          </a:p>
          <a:p>
            <a:pPr marL="85725" indent="-73025">
              <a:lnSpc>
                <a:spcPct val="100000"/>
              </a:lnSpc>
              <a:spcBef>
                <a:spcPts val="215"/>
              </a:spcBef>
              <a:buChar char="-"/>
              <a:tabLst>
                <a:tab pos="8636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диаметром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48</a:t>
            </a:r>
            <a:endParaRPr sz="12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5625" y="322402"/>
            <a:ext cx="6137910" cy="6630034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7780" marR="126809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81125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ЗАКЛЮЧЕНИЕ</a:t>
            </a:r>
            <a:endParaRPr sz="1200">
              <a:latin typeface="Times New Roman"/>
              <a:cs typeface="Times New Roman"/>
            </a:endParaRPr>
          </a:p>
          <a:p>
            <a:pPr algn="just" marL="13335" marR="5080" indent="518159">
              <a:lnSpc>
                <a:spcPct val="1316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Данная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Ø219мм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Ø325мм с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А2,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АЗ,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А4,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А5,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А6,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серии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«Свая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трубчатая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позволяет</a:t>
            </a:r>
            <a:r>
              <a:rPr dirty="0" sz="1200" spc="-6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проводить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расчеты</a:t>
            </a:r>
            <a:r>
              <a:rPr dirty="0" sz="1200" spc="-6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6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проектировании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свайных</a:t>
            </a:r>
            <a:r>
              <a:rPr dirty="0" sz="1200" spc="-6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фундаментов</a:t>
            </a:r>
            <a:r>
              <a:rPr dirty="0" sz="1200" spc="-6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 сваями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серии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«Свая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вечномерзлых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грунтов.</a:t>
            </a:r>
            <a:endParaRPr sz="1200">
              <a:latin typeface="Times New Roman"/>
              <a:cs typeface="Times New Roman"/>
            </a:endParaRPr>
          </a:p>
          <a:p>
            <a:pPr algn="just" marL="13335" marR="5080" indent="525780">
              <a:lnSpc>
                <a:spcPct val="1316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 данной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работе рассмотрены сваи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анкерного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типа А2,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АЗ,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А4, А5, А6, А7 по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серии  1.411.3-11см.13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трубчатая СМОТ»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диаметрами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325мм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толщиной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стенок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8мм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погружаемые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способами:</a:t>
            </a:r>
            <a:endParaRPr sz="1200">
              <a:latin typeface="Times New Roman"/>
              <a:cs typeface="Times New Roman"/>
            </a:endParaRPr>
          </a:p>
          <a:p>
            <a:pPr marL="627380" indent="-73025">
              <a:lnSpc>
                <a:spcPct val="100000"/>
              </a:lnSpc>
              <a:spcBef>
                <a:spcPts val="455"/>
              </a:spcBef>
              <a:buChar char="-"/>
              <a:tabLst>
                <a:tab pos="62801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талых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(площадка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буровой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погружения;</a:t>
            </a:r>
            <a:endParaRPr sz="1200">
              <a:latin typeface="Times New Roman"/>
              <a:cs typeface="Times New Roman"/>
            </a:endParaRPr>
          </a:p>
          <a:p>
            <a:pPr marL="627380" indent="-73025">
              <a:lnSpc>
                <a:spcPct val="100000"/>
              </a:lnSpc>
              <a:spcBef>
                <a:spcPts val="455"/>
              </a:spcBef>
              <a:buChar char="-"/>
              <a:tabLst>
                <a:tab pos="62801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мерзлых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(площадка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буроопускной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погружения.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41020">
              <a:lnSpc>
                <a:spcPct val="1316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 талых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бурового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устройства сваи заполнение скважины и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внутренней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полости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рекомендуется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принять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бетоном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класса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ниже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В15.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25780">
              <a:lnSpc>
                <a:spcPct val="1316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вечномерзлых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буроопускного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способа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погружения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заполнение  скважины 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внутренней полости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 рекомендуется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принять ц.п. раствором марки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ниже  М100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или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бетоном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класса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ниже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В7,5,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пределах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слоя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сезонного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промерзания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оттаивания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бетоном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класса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ниже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В15.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25780">
              <a:lnSpc>
                <a:spcPct val="1316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Несущая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восприятия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вдавливающей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выдергивающей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нагрузок,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также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совместное действие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силы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определялась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двух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моделей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контакта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сваи:</a:t>
            </a:r>
            <a:endParaRPr sz="1200">
              <a:latin typeface="Times New Roman"/>
              <a:cs typeface="Times New Roman"/>
            </a:endParaRPr>
          </a:p>
          <a:p>
            <a:pPr marL="627380" indent="-73660">
              <a:lnSpc>
                <a:spcPct val="100000"/>
              </a:lnSpc>
              <a:spcBef>
                <a:spcPts val="455"/>
              </a:spcBef>
              <a:buChar char="-"/>
              <a:tabLst>
                <a:tab pos="628015" algn="l"/>
              </a:tabLst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модель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рассчитывается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контакте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металл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раствор;</a:t>
            </a:r>
            <a:endParaRPr sz="1200">
              <a:latin typeface="Times New Roman"/>
              <a:cs typeface="Times New Roman"/>
            </a:endParaRPr>
          </a:p>
          <a:p>
            <a:pPr marL="627380" indent="-73660">
              <a:lnSpc>
                <a:spcPct val="100000"/>
              </a:lnSpc>
              <a:spcBef>
                <a:spcPts val="455"/>
              </a:spcBef>
              <a:buChar char="-"/>
              <a:tabLst>
                <a:tab pos="628015" algn="l"/>
              </a:tabLst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модель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рассчитывается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контакте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раствор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грунт.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 indent="541020">
              <a:lnSpc>
                <a:spcPct val="1316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 сравнения различных видов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анкеров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всех типов геологических условий 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  обеих расчетных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моделей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также рассчитана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несущая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способность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«эталонной»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сваи из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металлической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без анкеров,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имеющей диаметры,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соответствующие рассмотренным  анкерным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сваям.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49</a:t>
            </a:r>
            <a:endParaRPr sz="12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5613" y="322402"/>
            <a:ext cx="6137910" cy="69710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7780" marR="126809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81125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61290">
              <a:lnSpc>
                <a:spcPct val="100000"/>
              </a:lnSpc>
            </a:pPr>
            <a:r>
              <a:rPr dirty="0" u="sng" sz="1200" spc="-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Рекомендации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по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применению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анкеров А2, </a:t>
            </a: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АЗ,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А4, А5, А6, А7 по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серии </a:t>
            </a:r>
            <a:r>
              <a:rPr dirty="0" u="sng" sz="1200" spc="-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1.411.3-11см.</a:t>
            </a:r>
            <a:r>
              <a:rPr dirty="0" u="sng" sz="1200" spc="-5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  <a:p>
            <a:pPr marL="1157605">
              <a:lnSpc>
                <a:spcPct val="100000"/>
              </a:lnSpc>
              <a:spcBef>
                <a:spcPts val="960"/>
              </a:spcBef>
            </a:pP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«Свая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металлическая </a:t>
            </a:r>
            <a:r>
              <a:rPr dirty="0" u="sng" sz="1200" spc="-1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трубчатая </a:t>
            </a:r>
            <a:r>
              <a:rPr dirty="0" u="sng" sz="1200" spc="-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СМОТ» </a:t>
            </a:r>
            <a:r>
              <a:rPr dirty="0" u="sng" sz="1200" spc="-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по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типам</a:t>
            </a:r>
            <a:r>
              <a:rPr dirty="0" u="sng" sz="1200" spc="3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 spc="-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грунтов: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algn="just" marL="13335" marR="5080" indent="518159">
              <a:lnSpc>
                <a:spcPct val="143400"/>
              </a:lnSpc>
              <a:spcBef>
                <a:spcPts val="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 талых «слабых»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грунтов, 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т.е.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низкими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прочностными</a:t>
            </a:r>
            <a:r>
              <a:rPr dirty="0" sz="1200" spc="-2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характеристиками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рекомендуется</a:t>
            </a:r>
            <a:r>
              <a:rPr dirty="0" sz="1200" spc="-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применять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СМОТ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серии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анкерами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тип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А12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(методика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винтовых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соответствии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СП24.13330.2011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(СНиП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2.02.03-85)).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18159">
              <a:lnSpc>
                <a:spcPct val="1434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талых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рекомендуется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применять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СМОТ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серии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без  анкеров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забивным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(бурозабивным)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способом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погружения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или 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СМОТ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1.411.3- 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11см.13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анкерами тип А12 (методика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для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винтовых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свай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соответствии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СП24.13330.2011 (СНиП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2.02.03-85)).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18159">
              <a:lnSpc>
                <a:spcPct val="1434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вечномерзлых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металлической сваи без анкеров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(эталонная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свая),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также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анкерами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(тип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А2,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АЗ,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А4,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А6,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А7)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устройстве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буроопускным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способом,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принимаем 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что </a:t>
            </a:r>
            <a:r>
              <a:rPr dirty="0" sz="1200" spc="30">
                <a:solidFill>
                  <a:srgbClr val="151616"/>
                </a:solidFill>
                <a:latin typeface="Times New Roman"/>
                <a:cs typeface="Times New Roman"/>
              </a:rPr>
              <a:t>срыв </a:t>
            </a:r>
            <a:r>
              <a:rPr dirty="0" sz="1200" spc="25">
                <a:solidFill>
                  <a:srgbClr val="151616"/>
                </a:solidFill>
                <a:latin typeface="Times New Roman"/>
                <a:cs typeface="Times New Roman"/>
              </a:rPr>
              <a:t>происходит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по </a:t>
            </a:r>
            <a:r>
              <a:rPr dirty="0" sz="1200" spc="25">
                <a:solidFill>
                  <a:srgbClr val="151616"/>
                </a:solidFill>
                <a:latin typeface="Times New Roman"/>
                <a:cs typeface="Times New Roman"/>
              </a:rPr>
              <a:t>контакту </a:t>
            </a:r>
            <a:r>
              <a:rPr dirty="0" sz="1200" spc="40">
                <a:solidFill>
                  <a:srgbClr val="151616"/>
                </a:solidFill>
                <a:latin typeface="Times New Roman"/>
                <a:cs typeface="Times New Roman"/>
              </a:rPr>
              <a:t>металл-раствор,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как на </a:t>
            </a:r>
            <a:r>
              <a:rPr dirty="0" sz="1200" spc="30">
                <a:solidFill>
                  <a:srgbClr val="151616"/>
                </a:solidFill>
                <a:latin typeface="Times New Roman"/>
                <a:cs typeface="Times New Roman"/>
              </a:rPr>
              <a:t>вдавливающие, так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на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выдергивающие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(рекомендуется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использовать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методику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модели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1).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18159">
              <a:lnSpc>
                <a:spcPct val="1434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вечномерзлых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металлической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анкерами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(тип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А5)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устройстве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буроопускным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способом,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принимаем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что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срыв </a:t>
            </a:r>
            <a:r>
              <a:rPr dirty="0" sz="1200" spc="-30">
                <a:solidFill>
                  <a:srgbClr val="151616"/>
                </a:solidFill>
                <a:latin typeface="Times New Roman"/>
                <a:cs typeface="Times New Roman"/>
              </a:rPr>
              <a:t>будет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происходить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действии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сжимающей  нагрузки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контакту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металл-раствор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(рекомендуется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использовать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методику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модели 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1),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при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действии выдергивающих нагрузок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по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контакту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бетон-грунт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(рекомендуется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использовать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методику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модели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2).</a:t>
            </a:r>
            <a:endParaRPr sz="1200">
              <a:latin typeface="Times New Roman"/>
              <a:cs typeface="Times New Roman"/>
            </a:endParaRPr>
          </a:p>
          <a:p>
            <a:pPr algn="just" marL="12700" marR="5715" indent="518159">
              <a:lnSpc>
                <a:spcPct val="1434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Перед массовым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погружением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свай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рекомендуется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выполнить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пробное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погружение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свай 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произвести испытание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их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вдавливающую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выдергивающую нагрузку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определения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свай.</a:t>
            </a:r>
            <a:endParaRPr sz="1200">
              <a:latin typeface="Times New Roman"/>
              <a:cs typeface="Times New Roman"/>
            </a:endParaRPr>
          </a:p>
          <a:p>
            <a:pPr marL="530225" marR="422275">
              <a:lnSpc>
                <a:spcPct val="1434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Испытываемые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следует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предусмотреть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проекте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оснований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фундаментов.  По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результатам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испытания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откорректировать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несущую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способность.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87677" y="9661482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50</a:t>
            </a:r>
            <a:endParaRPr sz="12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990" y="7617574"/>
            <a:ext cx="6136640" cy="843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5">
                <a:solidFill>
                  <a:srgbClr val="151616"/>
                </a:solidFill>
                <a:latin typeface="Times New Roman"/>
                <a:cs typeface="Times New Roman"/>
              </a:rPr>
              <a:t>ОАО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«Фундаментпроект»,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75">
                <a:solidFill>
                  <a:srgbClr val="151616"/>
                </a:solidFill>
                <a:latin typeface="Times New Roman"/>
                <a:cs typeface="Times New Roman"/>
              </a:rPr>
              <a:t>г.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Москва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15700"/>
              </a:lnSpc>
            </a:pP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Методика</a:t>
            </a:r>
            <a:r>
              <a:rPr dirty="0" sz="1200" spc="-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</a:t>
            </a:r>
            <a:r>
              <a:rPr dirty="0" sz="1200" spc="-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способности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свай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Ø219</a:t>
            </a:r>
            <a:r>
              <a:rPr dirty="0" sz="1200" spc="-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Ø325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мм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5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</a:t>
            </a:r>
            <a:r>
              <a:rPr dirty="0" sz="1200" spc="-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А2,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А3,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А4,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А5,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А6,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серии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«Свая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СМОТ».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0435" y="8631885"/>
            <a:ext cx="6117590" cy="0"/>
          </a:xfrm>
          <a:custGeom>
            <a:avLst/>
            <a:gdLst/>
            <a:ahLst/>
            <a:cxnLst/>
            <a:rect l="l" t="t" r="r" b="b"/>
            <a:pathLst>
              <a:path w="6117590" h="0">
                <a:moveTo>
                  <a:pt x="0" y="0"/>
                </a:moveTo>
                <a:lnTo>
                  <a:pt x="6116965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18656" y="8648001"/>
            <a:ext cx="1291590" cy="129032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Л-86065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157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Заказ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№189 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Формат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60Х60 1/16 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Усл.-печ.л.2,52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Тираж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1500</a:t>
            </a:r>
            <a:r>
              <a:rPr dirty="0" sz="1200" spc="-2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экз.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000" spc="-20">
                <a:solidFill>
                  <a:srgbClr val="151616"/>
                </a:solidFill>
                <a:latin typeface="Times New Roman"/>
                <a:cs typeface="Times New Roman"/>
              </a:rPr>
              <a:t>Усл.кр.-отт.</a:t>
            </a:r>
            <a:r>
              <a:rPr dirty="0" sz="1000" spc="-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2,52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2294" y="8676754"/>
            <a:ext cx="16700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Подп.</a:t>
            </a:r>
            <a:r>
              <a:rPr dirty="0" sz="1200" spc="-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печать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29/12-2015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2279" y="9100023"/>
            <a:ext cx="10979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Бумага</a:t>
            </a:r>
            <a:r>
              <a:rPr dirty="0" sz="1200" spc="-18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офсетная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701" y="808672"/>
            <a:ext cx="4861560" cy="0"/>
          </a:xfrm>
          <a:custGeom>
            <a:avLst/>
            <a:gdLst/>
            <a:ahLst/>
            <a:cxnLst/>
            <a:rect l="l" t="t" r="r" b="b"/>
            <a:pathLst>
              <a:path w="4861560" h="0">
                <a:moveTo>
                  <a:pt x="0" y="0"/>
                </a:moveTo>
                <a:lnTo>
                  <a:pt x="4861547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7677" y="9672281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8103" y="322402"/>
            <a:ext cx="6038850" cy="916241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05230" marR="125158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298575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600710" indent="-152400">
              <a:lnSpc>
                <a:spcPct val="100000"/>
              </a:lnSpc>
              <a:buAutoNum type="arabicPeriod"/>
              <a:tabLst>
                <a:tab pos="601345" algn="l"/>
              </a:tabLst>
            </a:pPr>
            <a:r>
              <a:rPr dirty="0" sz="1200" spc="-15" b="1">
                <a:solidFill>
                  <a:srgbClr val="151616"/>
                </a:solidFill>
                <a:latin typeface="Times New Roman"/>
                <a:cs typeface="Times New Roman"/>
              </a:rPr>
              <a:t>Исходные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данные</a:t>
            </a:r>
            <a:endParaRPr sz="1200">
              <a:latin typeface="Times New Roman"/>
              <a:cs typeface="Times New Roman"/>
            </a:endParaRPr>
          </a:p>
          <a:p>
            <a:pPr algn="just" marL="13970" marR="19685" indent="444500">
              <a:lnSpc>
                <a:spcPct val="1316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вдавливание,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выдергивание 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совместное  действие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выдергивающей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касательной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силы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рассмотрены</a:t>
            </a:r>
            <a:r>
              <a:rPr dirty="0" sz="1200" spc="-10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анкерного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типа А2,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АЗ,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А4, А5, А6, А7 по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трубчатая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СМОТ».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Расчеты выполнены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 2-х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типов инженерногеологических условий,  соответственно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площадка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площадка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595630" indent="-137160">
              <a:lnSpc>
                <a:spcPct val="100000"/>
              </a:lnSpc>
              <a:spcBef>
                <a:spcPts val="1110"/>
              </a:spcBef>
              <a:buAutoNum type="arabicPeriod" startAt="2"/>
              <a:tabLst>
                <a:tab pos="596265" algn="l"/>
              </a:tabLst>
            </a:pP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Способ</a:t>
            </a:r>
            <a:r>
              <a:rPr dirty="0" sz="1200" spc="-125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Times New Roman"/>
                <a:cs typeface="Times New Roman"/>
              </a:rPr>
              <a:t>погружения</a:t>
            </a:r>
            <a:r>
              <a:rPr dirty="0" sz="1200" spc="-125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свай</a:t>
            </a:r>
            <a:r>
              <a:rPr dirty="0" sz="1200" spc="-125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2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расчетные</a:t>
            </a:r>
            <a:r>
              <a:rPr dirty="0" sz="1200" spc="-13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нагрузки</a:t>
            </a:r>
            <a:endParaRPr sz="1200">
              <a:latin typeface="Times New Roman"/>
              <a:cs typeface="Times New Roman"/>
            </a:endParaRPr>
          </a:p>
          <a:p>
            <a:pPr algn="just" marL="13335" marR="5080" indent="444500">
              <a:lnSpc>
                <a:spcPct val="131600"/>
              </a:lnSpc>
              <a:spcBef>
                <a:spcPts val="30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 данной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работе рассмотрены сваи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анкерного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типа А2,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АЗ,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А4, А5, А6, А7 по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серии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трубчатая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СМОТ»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диаметрами 219 мм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 мм с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толщиной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стенок 8мм. Способы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погружения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свай в грунты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разных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типов в соответствии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 требованиями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нормативных документов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(СП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24.13330.2011 «СНиП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2.02.03-85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Свайные 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фундаменты»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СП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25.13330.2012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«СНиП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2.02.04-88 «Основания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фундаменты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на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вечномерзлых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грунтах»)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рассмотрены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два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погружения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свай:</a:t>
            </a:r>
            <a:endParaRPr sz="1200">
              <a:latin typeface="Times New Roman"/>
              <a:cs typeface="Times New Roman"/>
            </a:endParaRPr>
          </a:p>
          <a:p>
            <a:pPr marL="456565" indent="1270">
              <a:lnSpc>
                <a:spcPct val="100000"/>
              </a:lnSpc>
              <a:spcBef>
                <a:spcPts val="455"/>
              </a:spcBef>
              <a:buChar char="-"/>
              <a:tabLst>
                <a:tab pos="53213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талых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(площадки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буровой;</a:t>
            </a:r>
            <a:endParaRPr sz="1200">
              <a:latin typeface="Times New Roman"/>
              <a:cs typeface="Times New Roman"/>
            </a:endParaRPr>
          </a:p>
          <a:p>
            <a:pPr marL="456565" indent="1270">
              <a:lnSpc>
                <a:spcPct val="100000"/>
              </a:lnSpc>
              <a:spcBef>
                <a:spcPts val="455"/>
              </a:spcBef>
              <a:buChar char="-"/>
              <a:tabLst>
                <a:tab pos="532130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мерзлых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(площадка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2)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буроопускной.</a:t>
            </a:r>
            <a:endParaRPr sz="1200">
              <a:latin typeface="Times New Roman"/>
              <a:cs typeface="Times New Roman"/>
            </a:endParaRPr>
          </a:p>
          <a:p>
            <a:pPr algn="just" marL="12700" marR="20320" indent="444500">
              <a:lnSpc>
                <a:spcPct val="131600"/>
              </a:lnSpc>
            </a:pPr>
            <a:r>
              <a:rPr dirty="0" sz="1200" spc="5" b="1">
                <a:solidFill>
                  <a:srgbClr val="151616"/>
                </a:solidFill>
                <a:latin typeface="Times New Roman"/>
                <a:cs typeface="Times New Roman"/>
              </a:rPr>
              <a:t>Буровой </a:t>
            </a:r>
            <a:r>
              <a:rPr dirty="0" sz="1200" spc="15" b="1">
                <a:solidFill>
                  <a:srgbClr val="151616"/>
                </a:solidFill>
                <a:latin typeface="Times New Roman"/>
                <a:cs typeface="Times New Roman"/>
              </a:rPr>
              <a:t>способ </a:t>
            </a:r>
            <a:r>
              <a:rPr dirty="0" sz="1200" spc="10" b="1">
                <a:solidFill>
                  <a:srgbClr val="151616"/>
                </a:solidFill>
                <a:latin typeface="Times New Roman"/>
                <a:cs typeface="Times New Roman"/>
              </a:rPr>
              <a:t>погружения.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предварительно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пробуренные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под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глинистым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раствором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скважины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большего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диаметра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последующим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заполнением</a:t>
            </a:r>
            <a:r>
              <a:rPr dirty="0" sz="1200" spc="-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бетонным</a:t>
            </a:r>
            <a:r>
              <a:rPr dirty="0" sz="1200" spc="-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раствором,  устанавливается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труба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анкером.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После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её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установки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заполняется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внутренняя  полость.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Заполнение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скважины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внутренней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полости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рекомендуется</a:t>
            </a:r>
            <a:r>
              <a:rPr dirty="0" sz="1200" spc="-7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принять</a:t>
            </a:r>
            <a:r>
              <a:rPr dirty="0" sz="1200" spc="-6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бетоном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класса не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ниже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В15.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Нагрузку допускается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передавать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после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полного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набора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прочности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бетона.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Бетонный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раствор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принимаем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плотностью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2,2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т/м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3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algn="just" marL="12700" marR="20955" indent="444500">
              <a:lnSpc>
                <a:spcPct val="131600"/>
              </a:lnSpc>
            </a:pPr>
            <a:r>
              <a:rPr dirty="0" sz="1200" spc="5" b="1">
                <a:solidFill>
                  <a:srgbClr val="151616"/>
                </a:solidFill>
                <a:latin typeface="Times New Roman"/>
                <a:cs typeface="Times New Roman"/>
              </a:rPr>
              <a:t>Буроопускной </a:t>
            </a:r>
            <a:r>
              <a:rPr dirty="0" sz="1200" spc="10" b="1">
                <a:solidFill>
                  <a:srgbClr val="151616"/>
                </a:solidFill>
                <a:latin typeface="Times New Roman"/>
                <a:cs typeface="Times New Roman"/>
              </a:rPr>
              <a:t>способ </a:t>
            </a:r>
            <a:r>
              <a:rPr dirty="0" sz="1200" spc="5" b="1">
                <a:solidFill>
                  <a:srgbClr val="151616"/>
                </a:solidFill>
                <a:latin typeface="Times New Roman"/>
                <a:cs typeface="Times New Roman"/>
              </a:rPr>
              <a:t>погружения.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предварительно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пробуренные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скважины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большего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диаметра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не менее чем на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5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см больше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диаметра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сваи)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последующим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заполнением ц.п. раствором, устанавливается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анкером.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После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её 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установки заполняется внутренняя полость. Заполнение скважины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полости </a:t>
            </a:r>
            <a:r>
              <a:rPr dirty="0" sz="1200" spc="10">
                <a:solidFill>
                  <a:srgbClr val="151616"/>
                </a:solidFill>
                <a:latin typeface="Times New Roman"/>
                <a:cs typeface="Times New Roman"/>
              </a:rPr>
              <a:t>трубы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рекомендуется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принять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ц.п.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раствором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марки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ниже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М100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или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бетоном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класса</a:t>
            </a:r>
            <a:r>
              <a:rPr dirty="0" sz="1200" spc="-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ниже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В7,5,  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 пределах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слоя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сезонного промерзания 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выше -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бетоном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класса не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ниже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В15.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Нагрузку  допускается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передавать </a:t>
            </a:r>
            <a:r>
              <a:rPr dirty="0" sz="1200" spc="5">
                <a:solidFill>
                  <a:srgbClr val="151616"/>
                </a:solidFill>
                <a:latin typeface="Times New Roman"/>
                <a:cs typeface="Times New Roman"/>
              </a:rPr>
              <a:t>после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полного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смерзания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раствором и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грунтом.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Бетонный  раствор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принимаем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плотностью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1,8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т/м</a:t>
            </a:r>
            <a:r>
              <a:rPr dirty="0" baseline="55555" sz="900" spc="-7">
                <a:solidFill>
                  <a:srgbClr val="151616"/>
                </a:solidFill>
                <a:latin typeface="Times New Roman"/>
                <a:cs typeface="Times New Roman"/>
              </a:rPr>
              <a:t>3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456565">
              <a:lnSpc>
                <a:spcPct val="100000"/>
              </a:lnSpc>
              <a:spcBef>
                <a:spcPts val="455"/>
              </a:spcBef>
            </a:pP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Расчетная</a:t>
            </a:r>
            <a:r>
              <a:rPr dirty="0" sz="1200" spc="-12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 b="1">
                <a:solidFill>
                  <a:srgbClr val="151616"/>
                </a:solidFill>
                <a:latin typeface="Times New Roman"/>
                <a:cs typeface="Times New Roman"/>
              </a:rPr>
              <a:t>схема</a:t>
            </a:r>
            <a:r>
              <a:rPr dirty="0" sz="1200" spc="-12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Times New Roman"/>
                <a:cs typeface="Times New Roman"/>
              </a:rPr>
              <a:t>нагружения</a:t>
            </a:r>
            <a:r>
              <a:rPr dirty="0" sz="1200" spc="-12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соответствии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заданием:</a:t>
            </a:r>
            <a:endParaRPr sz="1200">
              <a:latin typeface="Times New Roman"/>
              <a:cs typeface="Times New Roman"/>
            </a:endParaRPr>
          </a:p>
          <a:p>
            <a:pPr marL="530225" indent="-73660">
              <a:lnSpc>
                <a:spcPct val="100000"/>
              </a:lnSpc>
              <a:spcBef>
                <a:spcPts val="455"/>
              </a:spcBef>
              <a:buChar char="-"/>
              <a:tabLst>
                <a:tab pos="53086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величина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вдавливающей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1\1вд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=300,0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кН.</a:t>
            </a:r>
            <a:endParaRPr sz="1200">
              <a:latin typeface="Times New Roman"/>
              <a:cs typeface="Times New Roman"/>
            </a:endParaRPr>
          </a:p>
          <a:p>
            <a:pPr marL="456565" marR="2040255">
              <a:lnSpc>
                <a:spcPct val="131600"/>
              </a:lnSpc>
              <a:buChar char="-"/>
              <a:tabLst>
                <a:tab pos="53086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величина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выдергивающей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нагрузки-1Чвыд=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150,0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кН. 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Уровень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ответственности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сооружения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принят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II.</a:t>
            </a:r>
            <a:endParaRPr sz="1200">
              <a:latin typeface="Times New Roman"/>
              <a:cs typeface="Times New Roman"/>
            </a:endParaRPr>
          </a:p>
          <a:p>
            <a:pPr marL="456565">
              <a:lnSpc>
                <a:spcPct val="100000"/>
              </a:lnSpc>
              <a:spcBef>
                <a:spcPts val="455"/>
              </a:spcBef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Коэффициент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надежности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ответственности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Yn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1,15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(СП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24.13330.2011«СНиП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4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701" y="808672"/>
            <a:ext cx="4861560" cy="0"/>
          </a:xfrm>
          <a:custGeom>
            <a:avLst/>
            <a:gdLst/>
            <a:ahLst/>
            <a:cxnLst/>
            <a:rect l="l" t="t" r="r" b="b"/>
            <a:pathLst>
              <a:path w="4861560" h="0">
                <a:moveTo>
                  <a:pt x="0" y="0"/>
                </a:moveTo>
                <a:lnTo>
                  <a:pt x="4861547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7677" y="9672281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8939" y="322402"/>
            <a:ext cx="6045835" cy="664210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04595" marR="125920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29794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2.02.03-85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Свайные</a:t>
            </a:r>
            <a:r>
              <a:rPr dirty="0" sz="1200" spc="-25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фундаменты).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31600"/>
              </a:lnSpc>
            </a:pP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Расчеты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выполнены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соответствии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sz="1200" spc="20">
                <a:solidFill>
                  <a:srgbClr val="151616"/>
                </a:solidFill>
                <a:latin typeface="Times New Roman"/>
                <a:cs typeface="Times New Roman"/>
              </a:rPr>
              <a:t>требованиями следующих </a:t>
            </a:r>
            <a:r>
              <a:rPr dirty="0" sz="1200" spc="15">
                <a:solidFill>
                  <a:srgbClr val="151616"/>
                </a:solidFill>
                <a:latin typeface="Times New Roman"/>
                <a:cs typeface="Times New Roman"/>
              </a:rPr>
              <a:t>нормативных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документов:</a:t>
            </a:r>
            <a:endParaRPr sz="12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24.13330.2011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«СНиП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2.02.03-85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Свайные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фундаменты»;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31600"/>
              </a:lnSpc>
              <a:buChar char="-"/>
              <a:tabLst>
                <a:tab pos="56959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 25.13330.2012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«СНиП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2.02.04-88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«Основания и фундаменты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вечномерзлых  грунтах».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316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Несущая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восприятия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вдавливающей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выдергивающей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нагрузок,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также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совместное действие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выдергивающей нагрузки и касательной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силы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морозного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пучения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определяется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двух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моделей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контакта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сваи: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31600"/>
              </a:lnSpc>
              <a:buFont typeface="Times New Roman"/>
              <a:buChar char="-"/>
              <a:tabLst>
                <a:tab pos="537845" algn="l"/>
              </a:tabLst>
            </a:pPr>
            <a:r>
              <a:rPr dirty="0" sz="1200" spc="-10" b="1">
                <a:solidFill>
                  <a:srgbClr val="151616"/>
                </a:solidFill>
                <a:latin typeface="Times New Roman"/>
                <a:cs typeface="Times New Roman"/>
              </a:rPr>
              <a:t>модель</a:t>
            </a:r>
            <a:r>
              <a:rPr dirty="0" sz="1200" spc="-114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11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несущая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рассчитывается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контакте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металлической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раствором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(металл -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раствор), заполняющим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полость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скважины,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тогда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н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соответствует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периметру металлической</a:t>
            </a:r>
            <a:r>
              <a:rPr dirty="0" sz="1200" spc="-2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сваи;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31600"/>
              </a:lnSpc>
              <a:buFont typeface="Times New Roman"/>
              <a:buChar char="-"/>
              <a:tabLst>
                <a:tab pos="560705" algn="l"/>
              </a:tabLst>
            </a:pPr>
            <a:r>
              <a:rPr dirty="0" sz="1200" spc="-10" b="1">
                <a:solidFill>
                  <a:srgbClr val="151616"/>
                </a:solidFill>
                <a:latin typeface="Times New Roman"/>
                <a:cs typeface="Times New Roman"/>
              </a:rPr>
              <a:t>модель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2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несущая способность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рассчитывается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контакте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условной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грунтом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(раствор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грунт),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где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условная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это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 сформировавшаяся при заполнении  раствором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полости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и скважины,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тогда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u</a:t>
            </a:r>
            <a:r>
              <a:rPr dirty="0" sz="800" spc="-5">
                <a:solidFill>
                  <a:srgbClr val="151616"/>
                </a:solidFill>
                <a:latin typeface="Times New Roman"/>
                <a:cs typeface="Times New Roman"/>
              </a:rPr>
              <a:t>н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соответствует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периметру условной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 (диаметру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скважины).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316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 оценки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эффективности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различных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видов анкеров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всех типов геологических  условий 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обеих расчетных моделей рассчитана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несущая способность «эталонной»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  из металлической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без анкеров,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имеющей диаметры,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соответствующие</a:t>
            </a:r>
            <a:r>
              <a:rPr dirty="0" sz="1200" spc="-1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рассмотренным  анкерным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сваям.</a:t>
            </a:r>
            <a:endParaRPr sz="12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455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«эталонной»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сваи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(без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анкера):</a:t>
            </a:r>
            <a:endParaRPr sz="1200">
              <a:latin typeface="Times New Roman"/>
              <a:cs typeface="Times New Roman"/>
            </a:endParaRPr>
          </a:p>
          <a:p>
            <a:pPr marL="535940" indent="-73660">
              <a:lnSpc>
                <a:spcPct val="100000"/>
              </a:lnSpc>
              <a:spcBef>
                <a:spcPts val="455"/>
              </a:spcBef>
              <a:buChar char="-"/>
              <a:tabLst>
                <a:tab pos="53594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диаметре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219мм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300мм,</a:t>
            </a:r>
            <a:endParaRPr sz="1200">
              <a:latin typeface="Times New Roman"/>
              <a:cs typeface="Times New Roman"/>
            </a:endParaRPr>
          </a:p>
          <a:p>
            <a:pPr marL="535940" indent="-73660">
              <a:lnSpc>
                <a:spcPct val="100000"/>
              </a:lnSpc>
              <a:spcBef>
                <a:spcPts val="455"/>
              </a:spcBef>
              <a:buChar char="-"/>
              <a:tabLst>
                <a:tab pos="535940" algn="l"/>
              </a:tabLst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диаметре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трубы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325мм</a:t>
            </a:r>
            <a:r>
              <a:rPr dirty="0" sz="1200" spc="-13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400мм.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31600"/>
              </a:lnSpc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Для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анкерных свай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диаметр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 принят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равным не менее диаметра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(см.  описание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соответствующего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анкера).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5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701" y="808672"/>
            <a:ext cx="4861560" cy="0"/>
          </a:xfrm>
          <a:custGeom>
            <a:avLst/>
            <a:gdLst/>
            <a:ahLst/>
            <a:cxnLst/>
            <a:rect l="l" t="t" r="r" b="b"/>
            <a:pathLst>
              <a:path w="4861560" h="0">
                <a:moveTo>
                  <a:pt x="0" y="0"/>
                </a:moveTo>
                <a:lnTo>
                  <a:pt x="4861547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7677" y="9672281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13231" y="322402"/>
            <a:ext cx="6089650" cy="159766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80160" marR="122745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73505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523240">
              <a:lnSpc>
                <a:spcPct val="100000"/>
              </a:lnSpc>
            </a:pP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3.</a:t>
            </a:r>
            <a:r>
              <a:rPr dirty="0" sz="1200" spc="-125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151616"/>
                </a:solidFill>
                <a:latin typeface="Times New Roman"/>
                <a:cs typeface="Times New Roman"/>
              </a:rPr>
              <a:t>Краткая</a:t>
            </a:r>
            <a:r>
              <a:rPr dirty="0" sz="1200" spc="-12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инженерно-геологическая</a:t>
            </a:r>
            <a:r>
              <a:rPr dirty="0" sz="1200" spc="-12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характеристика</a:t>
            </a:r>
            <a:r>
              <a:rPr dirty="0" sz="1200" spc="-12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площадок.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10540">
              <a:lnSpc>
                <a:spcPct val="133300"/>
              </a:lnSpc>
            </a:pPr>
            <a:r>
              <a:rPr dirty="0" sz="1200" spc="-5" b="1">
                <a:solidFill>
                  <a:srgbClr val="151616"/>
                </a:solidFill>
                <a:latin typeface="Times New Roman"/>
                <a:cs typeface="Times New Roman"/>
              </a:rPr>
              <a:t>Площадка</a:t>
            </a:r>
            <a:r>
              <a:rPr dirty="0" sz="1200" spc="-90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 spc="-85" b="1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кранового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узла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N182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находится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территории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Республики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Саха</a:t>
            </a:r>
            <a:r>
              <a:rPr dirty="0" sz="1200" spc="-8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(Якутия) 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Ленского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района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расположена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км 181.5 трассы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магистрального газопровода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"Сила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Сибири",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участок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Чаянда-Ленск.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Этап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323" y="6501326"/>
            <a:ext cx="6137275" cy="4641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14350">
              <a:lnSpc>
                <a:spcPct val="1199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Рисунок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1 -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Инженерно-геологический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разрез,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характеризующий расчетные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условия  площадки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95571" y="2126973"/>
            <a:ext cx="4427719" cy="4137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55188" y="7234854"/>
            <a:ext cx="5269808" cy="2014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6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8701" y="808672"/>
            <a:ext cx="4861560" cy="0"/>
          </a:xfrm>
          <a:custGeom>
            <a:avLst/>
            <a:gdLst/>
            <a:ahLst/>
            <a:cxnLst/>
            <a:rect l="l" t="t" r="r" b="b"/>
            <a:pathLst>
              <a:path w="4861560" h="0">
                <a:moveTo>
                  <a:pt x="0" y="0"/>
                </a:moveTo>
                <a:lnTo>
                  <a:pt x="4861547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1195" y="378993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44"/>
                </a:moveTo>
                <a:lnTo>
                  <a:pt x="1023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84762" y="376136"/>
            <a:ext cx="102870" cy="73025"/>
          </a:xfrm>
          <a:custGeom>
            <a:avLst/>
            <a:gdLst/>
            <a:ahLst/>
            <a:cxnLst/>
            <a:rect l="l" t="t" r="r" b="b"/>
            <a:pathLst>
              <a:path w="102870" h="73025">
                <a:moveTo>
                  <a:pt x="0" y="72631"/>
                </a:moveTo>
                <a:lnTo>
                  <a:pt x="10232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87677" y="9672281"/>
            <a:ext cx="3976370" cy="0"/>
          </a:xfrm>
          <a:custGeom>
            <a:avLst/>
            <a:gdLst/>
            <a:ahLst/>
            <a:cxnLst/>
            <a:rect l="l" t="t" r="r" b="b"/>
            <a:pathLst>
              <a:path w="3976370" h="0">
                <a:moveTo>
                  <a:pt x="0" y="0"/>
                </a:moveTo>
                <a:lnTo>
                  <a:pt x="3976192" y="0"/>
                </a:lnTo>
              </a:path>
            </a:pathLst>
          </a:custGeom>
          <a:ln w="27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25568" y="322402"/>
            <a:ext cx="6101715" cy="466598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67460" marR="1252855">
              <a:lnSpc>
                <a:spcPts val="1110"/>
              </a:lnSpc>
              <a:spcBef>
                <a:spcPts val="210"/>
              </a:spcBef>
            </a:pP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Методика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расчета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несущей способности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свай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219мм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и О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325мм  с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анкерными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наконечниками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А2, А3, А4, А5, А6,</a:t>
            </a:r>
            <a:r>
              <a:rPr dirty="0" sz="1000" spc="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А7</a:t>
            </a:r>
            <a:endParaRPr sz="1000">
              <a:latin typeface="Times New Roman"/>
              <a:cs typeface="Times New Roman"/>
            </a:endParaRPr>
          </a:p>
          <a:p>
            <a:pPr marL="1361440">
              <a:lnSpc>
                <a:spcPts val="1085"/>
              </a:lnSpc>
            </a:pP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серии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1.411.3-11см.13 </a:t>
            </a:r>
            <a:r>
              <a:rPr dirty="0" sz="1000" spc="-5">
                <a:solidFill>
                  <a:srgbClr val="151616"/>
                </a:solidFill>
                <a:latin typeface="Times New Roman"/>
                <a:cs typeface="Times New Roman"/>
              </a:rPr>
              <a:t>«Свая </a:t>
            </a:r>
            <a:r>
              <a:rPr dirty="0" sz="1000">
                <a:solidFill>
                  <a:srgbClr val="151616"/>
                </a:solidFill>
                <a:latin typeface="Times New Roman"/>
                <a:cs typeface="Times New Roman"/>
              </a:rPr>
              <a:t>металлическая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трубчатая</a:t>
            </a:r>
            <a:r>
              <a:rPr dirty="0" sz="1000" spc="1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151616"/>
                </a:solidFill>
                <a:latin typeface="Times New Roman"/>
                <a:cs typeface="Times New Roman"/>
              </a:rPr>
              <a:t>СМОТ»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080" indent="505459">
              <a:lnSpc>
                <a:spcPct val="129900"/>
              </a:lnSpc>
              <a:spcBef>
                <a:spcPts val="5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заданию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заказчика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поверхность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спланирована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насыпью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толщиной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1,0 м. Насыпь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подстилается почвенно-растительным</a:t>
            </a:r>
            <a:r>
              <a:rPr dirty="0" sz="1200" spc="-24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слоем.</a:t>
            </a:r>
            <a:endParaRPr sz="1200">
              <a:latin typeface="Times New Roman"/>
              <a:cs typeface="Times New Roman"/>
            </a:endParaRPr>
          </a:p>
          <a:p>
            <a:pPr marL="518159">
              <a:lnSpc>
                <a:spcPct val="100000"/>
              </a:lnSpc>
              <a:spcBef>
                <a:spcPts val="430"/>
              </a:spcBef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Принято,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что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насыпь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отсыпается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из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песков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мелких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пылеватых</a:t>
            </a:r>
            <a:r>
              <a:rPr dirty="0" sz="1200" spc="-11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степени</a:t>
            </a:r>
            <a:r>
              <a:rPr dirty="0" sz="1200" spc="-114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влажности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S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r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&gt;0,95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или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из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глинистых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грунтов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показателе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текучести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I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&gt;0,5.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05459">
              <a:lnSpc>
                <a:spcPct val="129900"/>
              </a:lnSpc>
            </a:pP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Нормативная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глубина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сезонного промерзания сезонно-мерзлого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слоя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(СМС) равна  2,4м.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Принято,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что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насыпь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отсыпана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 сезонно-мерзлый слой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весенне-летнее время (СМС 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максимальной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глубины).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Грунты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сезонно-мерзлого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слоя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(СМС)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представлены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суглинком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нельдистым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незаселенным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I</a:t>
            </a:r>
            <a:r>
              <a:rPr dirty="0" sz="800">
                <a:solidFill>
                  <a:srgbClr val="151616"/>
                </a:solidFill>
                <a:latin typeface="Times New Roman"/>
                <a:cs typeface="Times New Roman"/>
              </a:rPr>
              <a:t>1</a:t>
            </a:r>
            <a:r>
              <a:rPr dirty="0" sz="800" spc="-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0,423&lt;0,500.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05459">
              <a:lnSpc>
                <a:spcPct val="1299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Расчетная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глубина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сезонного промерзания грунта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принимается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равной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h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 3,1 м,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из 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которых:</a:t>
            </a:r>
            <a:endParaRPr sz="1200">
              <a:latin typeface="Times New Roman"/>
              <a:cs typeface="Times New Roman"/>
            </a:endParaRPr>
          </a:p>
          <a:p>
            <a:pPr marL="591820" indent="-73660">
              <a:lnSpc>
                <a:spcPct val="100000"/>
              </a:lnSpc>
              <a:spcBef>
                <a:spcPts val="425"/>
              </a:spcBef>
              <a:buChar char="-"/>
              <a:tabLst>
                <a:tab pos="59245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сильнопучинистый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насыпной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толщиной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h</a:t>
            </a:r>
            <a:r>
              <a:rPr dirty="0" baseline="-23148" sz="900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0,7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от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спланированной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насыпи;</a:t>
            </a:r>
            <a:endParaRPr sz="1200">
              <a:latin typeface="Times New Roman"/>
              <a:cs typeface="Times New Roman"/>
            </a:endParaRPr>
          </a:p>
          <a:p>
            <a:pPr marL="591820" indent="-73660">
              <a:lnSpc>
                <a:spcPct val="100000"/>
              </a:lnSpc>
              <a:spcBef>
                <a:spcPts val="430"/>
              </a:spcBef>
              <a:buChar char="-"/>
              <a:tabLst>
                <a:tab pos="592455" algn="l"/>
              </a:tabLst>
            </a:pP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слабопучинистый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грунт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толщиной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h</a:t>
            </a:r>
            <a:r>
              <a:rPr dirty="0" baseline="-23148" sz="900" spc="-7">
                <a:solidFill>
                  <a:srgbClr val="151616"/>
                </a:solidFill>
                <a:latin typeface="Times New Roman"/>
                <a:cs typeface="Times New Roman"/>
              </a:rPr>
              <a:t>fh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=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2,4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05459">
              <a:lnSpc>
                <a:spcPct val="129900"/>
              </a:lnSpc>
            </a:pP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151616"/>
                </a:solidFill>
                <a:latin typeface="Times New Roman"/>
                <a:cs typeface="Times New Roman"/>
              </a:rPr>
              <a:t>же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е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151616"/>
                </a:solidFill>
                <a:latin typeface="Times New Roman"/>
                <a:cs typeface="Times New Roman"/>
              </a:rPr>
              <a:t>ге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151616"/>
                </a:solidFill>
                <a:latin typeface="Times New Roman"/>
                <a:cs typeface="Times New Roman"/>
              </a:rPr>
              <a:t>ол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г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ч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е</a:t>
            </a:r>
            <a:r>
              <a:rPr dirty="0" sz="1200" spc="-16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к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е</a:t>
            </a:r>
            <a:r>
              <a:rPr dirty="0" sz="1200" spc="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у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л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я</a:t>
            </a:r>
            <a:r>
              <a:rPr dirty="0" sz="1200" spc="14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и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151616"/>
                </a:solidFill>
                <a:latin typeface="Times New Roman"/>
                <a:cs typeface="Times New Roman"/>
              </a:rPr>
              <a:t>же</a:t>
            </a:r>
            <a:r>
              <a:rPr dirty="0" sz="1200" spc="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е</a:t>
            </a:r>
            <a:r>
              <a:rPr dirty="0" sz="1200" spc="-1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151616"/>
                </a:solidFill>
                <a:latin typeface="Times New Roman"/>
                <a:cs typeface="Times New Roman"/>
              </a:rPr>
              <a:t>зо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н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-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е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</a:t>
            </a:r>
            <a:r>
              <a:rPr dirty="0" sz="1200" spc="-17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з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л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о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151616"/>
                </a:solidFill>
                <a:latin typeface="Times New Roman"/>
                <a:cs typeface="Times New Roman"/>
              </a:rPr>
              <a:t>го</a:t>
            </a:r>
            <a:r>
              <a:rPr dirty="0" sz="1200" spc="10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л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151616"/>
                </a:solidFill>
                <a:latin typeface="Times New Roman"/>
                <a:cs typeface="Times New Roman"/>
              </a:rPr>
              <a:t>оя</a:t>
            </a:r>
            <a:r>
              <a:rPr dirty="0" sz="1200" spc="9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М</a:t>
            </a:r>
            <a:r>
              <a:rPr dirty="0" sz="1200" spc="-19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характеризуются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распространением до </a:t>
            </a:r>
            <a:r>
              <a:rPr dirty="0" sz="1200" spc="-15">
                <a:solidFill>
                  <a:srgbClr val="151616"/>
                </a:solidFill>
                <a:latin typeface="Times New Roman"/>
                <a:cs typeface="Times New Roman"/>
              </a:rPr>
              <a:t>глубины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разведочной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скважины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17,0 м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от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природной 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поверхности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рельефа</a:t>
            </a:r>
            <a:r>
              <a:rPr dirty="0" sz="1200" spc="-13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суглинком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твердым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ненабухающим.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505459">
              <a:lnSpc>
                <a:spcPct val="129900"/>
              </a:lnSpc>
            </a:pPr>
            <a:r>
              <a:rPr dirty="0" sz="1200" spc="-20">
                <a:solidFill>
                  <a:srgbClr val="151616"/>
                </a:solidFill>
                <a:latin typeface="Times New Roman"/>
                <a:cs typeface="Times New Roman"/>
              </a:rPr>
              <a:t>Грунты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находятся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 талом состоянии и используются по принципу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II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в соответствии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  </a:t>
            </a:r>
            <a:r>
              <a:rPr dirty="0" sz="1200" spc="-10">
                <a:solidFill>
                  <a:srgbClr val="151616"/>
                </a:solidFill>
                <a:latin typeface="Times New Roman"/>
                <a:cs typeface="Times New Roman"/>
              </a:rPr>
              <a:t>рекомендациями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СП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25.13330.2012,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151616"/>
                </a:solidFill>
                <a:latin typeface="Times New Roman"/>
                <a:cs typeface="Times New Roman"/>
              </a:rPr>
              <a:t>т.е.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151616"/>
                </a:solidFill>
                <a:latin typeface="Times New Roman"/>
                <a:cs typeface="Times New Roman"/>
              </a:rPr>
              <a:t>с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сохранением</a:t>
            </a:r>
            <a:r>
              <a:rPr dirty="0" sz="1200" spc="-125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талого</a:t>
            </a:r>
            <a:r>
              <a:rPr dirty="0" sz="1200" spc="-120">
                <a:solidFill>
                  <a:srgbClr val="151616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Times New Roman"/>
                <a:cs typeface="Times New Roman"/>
              </a:rPr>
              <a:t>состояния.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155"/>
              </a:lnSpc>
              <a:spcBef>
                <a:spcPts val="105"/>
              </a:spcBef>
            </a:pPr>
            <a:r>
              <a:rPr dirty="0" spc="-35"/>
              <a:t>ОАО</a:t>
            </a:r>
            <a:r>
              <a:rPr dirty="0" spc="-5"/>
              <a:t> «Фундаментпроект»</a:t>
            </a:r>
          </a:p>
          <a:p>
            <a:pPr algn="ctr">
              <a:lnSpc>
                <a:spcPts val="1155"/>
              </a:lnSpc>
            </a:pPr>
            <a:r>
              <a:rPr dirty="0"/>
              <a:t>125993, </a:t>
            </a:r>
            <a:r>
              <a:rPr dirty="0" spc="-60"/>
              <a:t>г. </a:t>
            </a:r>
            <a:r>
              <a:rPr dirty="0" spc="-5"/>
              <a:t>Москва, </a:t>
            </a:r>
            <a:r>
              <a:rPr dirty="0" spc="-10"/>
              <a:t>Волоколамское </a:t>
            </a:r>
            <a:r>
              <a:rPr dirty="0"/>
              <a:t>ш., д.1,</a:t>
            </a:r>
            <a:r>
              <a:rPr dirty="0" spc="10"/>
              <a:t> </a:t>
            </a:r>
            <a:r>
              <a:rPr dirty="0"/>
              <a:t>стр.1</a:t>
            </a:r>
          </a:p>
          <a:p>
            <a:pPr algn="ctr" marL="78105">
              <a:lnSpc>
                <a:spcPct val="100000"/>
              </a:lnSpc>
              <a:spcBef>
                <a:spcPts val="165"/>
              </a:spcBef>
            </a:pPr>
            <a:r>
              <a:rPr dirty="0" sz="1200"/>
              <a:t>7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Анна Якупова</dc:creator>
  <dc:title>Фундаментпроект_методика расчета</dc:title>
  <dcterms:created xsi:type="dcterms:W3CDTF">2018-02-22T05:23:39Z</dcterms:created>
  <dcterms:modified xsi:type="dcterms:W3CDTF">2018-02-22T05:23:39Z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2015-12-24T00:00:00Z</vt:filetime>
  </property>
  <property fmtid="{D5CDD505-2E9C-101B-9397-08002B2CF9AE}" pid="3" name="Creator">
    <vt:lpwstr>CorelDRAW X6</vt:lpwstr>
  </property>
  <property fmtid="{D5CDD505-2E9C-101B-9397-08002B2CF9AE}" pid="4" name="LastSaved">
    <vt:filetime>2018-02-22T00:00:00Z</vt:filetime>
  </property>
</Properties>
</file>