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2D2D728-A6F8-4D39-9B8E-EB29472EB129}" type="datetimeFigureOut">
              <a:rPr lang="ru-RU" smtClean="0"/>
              <a:pPr/>
              <a:t>16.04.2017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DE2509-D1FB-45DD-A1F1-E50B20AB76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D728-A6F8-4D39-9B8E-EB29472EB129}" type="datetimeFigureOut">
              <a:rPr lang="ru-RU" smtClean="0"/>
              <a:pPr/>
              <a:t>16.04.2017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2509-D1FB-45DD-A1F1-E50B20AB76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D728-A6F8-4D39-9B8E-EB29472EB129}" type="datetimeFigureOut">
              <a:rPr lang="ru-RU" smtClean="0"/>
              <a:pPr/>
              <a:t>16.04.2017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2509-D1FB-45DD-A1F1-E50B20AB76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D2D728-A6F8-4D39-9B8E-EB29472EB129}" type="datetimeFigureOut">
              <a:rPr lang="ru-RU" smtClean="0"/>
              <a:pPr/>
              <a:t>16.04.2017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DE2509-D1FB-45DD-A1F1-E50B20AB76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2D2D728-A6F8-4D39-9B8E-EB29472EB129}" type="datetimeFigureOut">
              <a:rPr lang="ru-RU" smtClean="0"/>
              <a:pPr/>
              <a:t>16.04.2017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2DE2509-D1FB-45DD-A1F1-E50B20AB76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D728-A6F8-4D39-9B8E-EB29472EB129}" type="datetimeFigureOut">
              <a:rPr lang="ru-RU" smtClean="0"/>
              <a:pPr/>
              <a:t>16.04.2017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2509-D1FB-45DD-A1F1-E50B20AB76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D728-A6F8-4D39-9B8E-EB29472EB129}" type="datetimeFigureOut">
              <a:rPr lang="ru-RU" smtClean="0"/>
              <a:pPr/>
              <a:t>16.04.2017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2509-D1FB-45DD-A1F1-E50B20AB76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D2D728-A6F8-4D39-9B8E-EB29472EB129}" type="datetimeFigureOut">
              <a:rPr lang="ru-RU" smtClean="0"/>
              <a:pPr/>
              <a:t>16.04.2017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DE2509-D1FB-45DD-A1F1-E50B20AB76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D728-A6F8-4D39-9B8E-EB29472EB129}" type="datetimeFigureOut">
              <a:rPr lang="ru-RU" smtClean="0"/>
              <a:pPr/>
              <a:t>16.04.2017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2509-D1FB-45DD-A1F1-E50B20AB76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D2D728-A6F8-4D39-9B8E-EB29472EB129}" type="datetimeFigureOut">
              <a:rPr lang="ru-RU" smtClean="0"/>
              <a:pPr/>
              <a:t>16.04.2017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DE2509-D1FB-45DD-A1F1-E50B20AB76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D2D728-A6F8-4D39-9B8E-EB29472EB129}" type="datetimeFigureOut">
              <a:rPr lang="ru-RU" smtClean="0"/>
              <a:pPr/>
              <a:t>16.04.2017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DE2509-D1FB-45DD-A1F1-E50B20AB76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D2D728-A6F8-4D39-9B8E-EB29472EB129}" type="datetimeFigureOut">
              <a:rPr lang="ru-RU" smtClean="0"/>
              <a:pPr/>
              <a:t>16.04.2017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DE2509-D1FB-45DD-A1F1-E50B20AB76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0"/>
            <a:ext cx="7380312" cy="18722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Культура и искусство Древнего Востока</a:t>
            </a:r>
            <a:endParaRPr lang="ru-RU" sz="4000" i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3" name="Рисунок 2" descr="gallery!n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204864"/>
            <a:ext cx="572412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51720" y="83671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Древняя Япония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 descr="mt-fuji-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204864"/>
            <a:ext cx="4668011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427984" y="0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Культура Японии сформировалась вследствие исторического процесса, который начался с миграции прародителей японцев на японские острова с континента и основания культуры эпохи Дзёмон. В нынешней культуре Японии прослеживается воздействие стран Азии (в частности Кореи и Китая), Северной Америки и Европы.</a:t>
            </a:r>
          </a:p>
        </p:txBody>
      </p:sp>
      <p:pic>
        <p:nvPicPr>
          <p:cNvPr id="3" name="Рисунок 2" descr="1456434299_75522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067944" cy="304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уль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501008"/>
            <a:ext cx="4698271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На культуру и мировосприятие японского населения сильно повлияло расположение страны, климатические особенности и особенности рельефа, и кроме того постоянные природные катаклизмы (землетрясения и цунами), что нашло отражение в особенном почитании японцев окружающей природы как  живого существа. Способность восторгаться мгновенным очарованием природы является характерной чертой японского менталитета, и отразилась в японском творчестве.</a:t>
            </a:r>
          </a:p>
        </p:txBody>
      </p:sp>
      <p:pic>
        <p:nvPicPr>
          <p:cNvPr id="3" name="Рисунок 2" descr="кя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420888"/>
            <a:ext cx="3835771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яп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96952"/>
            <a:ext cx="4114752" cy="3238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Японский язык и письменность.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Японский язык во все времена являлся важной частью культуры Японии. Японский представляет собой агглютинативный язык и отличается трудной концепцией письма, которое образовано из трёх разных видов иероглифов — китайские знаки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кандзи</a:t>
            </a:r>
            <a:r>
              <a:rPr lang="ru-RU" b="1" i="1" dirty="0"/>
              <a:t>, азбука слогов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катакана</a:t>
            </a:r>
            <a:r>
              <a:rPr lang="ru-RU" b="1" i="1" dirty="0"/>
              <a:t> и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хирагана</a:t>
            </a:r>
            <a:r>
              <a:rPr lang="ru-RU" b="1" i="1" dirty="0"/>
              <a:t>.</a:t>
            </a:r>
          </a:p>
        </p:txBody>
      </p:sp>
      <p:pic>
        <p:nvPicPr>
          <p:cNvPr id="4" name="Рисунок 3" descr="kanji_jap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132856"/>
            <a:ext cx="4281264" cy="3082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779912" y="522920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Кандзи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</a:rPr>
              <a:t>Литература</a:t>
            </a:r>
            <a:endParaRPr lang="ru-RU" sz="2400" b="1" i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3265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В течение длительного времени литература Японии испытывала воздействие Китайской империи, произведения литературы также были написаны на китайском языке.</a:t>
            </a:r>
          </a:p>
          <a:p>
            <a:pPr algn="just"/>
            <a:r>
              <a:rPr lang="ru-RU" b="1" i="1" dirty="0"/>
              <a:t>Первыми образцами японской литературы являются сборник японских сказаний и мифов «Кодзики» («Письмена о деяниях старины») и исторические записи «Нихон сёки» («Написанные кистью анналы Японии» или «Нихонги» — «Анналы Японии»), которые были созданы в эпоху Нара </a:t>
            </a:r>
            <a:r>
              <a:rPr lang="ru-RU" b="1" i="1" dirty="0" smtClean="0"/>
              <a:t>(</a:t>
            </a:r>
            <a:r>
              <a:rPr lang="en-US" b="1" i="1" dirty="0" smtClean="0"/>
              <a:t>VII</a:t>
            </a:r>
            <a:r>
              <a:rPr lang="ru-RU" b="1" i="1" dirty="0" smtClean="0"/>
              <a:t> </a:t>
            </a:r>
            <a:r>
              <a:rPr lang="ru-RU" b="1" i="1" dirty="0"/>
              <a:t>— </a:t>
            </a:r>
            <a:r>
              <a:rPr lang="en-US" b="1" i="1" dirty="0" smtClean="0"/>
              <a:t>VIII</a:t>
            </a:r>
            <a:r>
              <a:rPr lang="ru-RU" b="1" i="1" dirty="0" smtClean="0"/>
              <a:t> </a:t>
            </a:r>
            <a:r>
              <a:rPr lang="ru-RU" b="1" i="1" dirty="0"/>
              <a:t>века). В это же время были написаны стихотворные антологии «Манъёсю» ( «Собрание мириад листьев», 759 г) и «Кайфусо».</a:t>
            </a:r>
          </a:p>
          <a:p>
            <a:pPr algn="just"/>
            <a:r>
              <a:rPr lang="ru-RU" b="1" i="1" dirty="0"/>
              <a:t>Популярны и за чертой Японии типы поэтических стилей </a:t>
            </a:r>
            <a:r>
              <a:rPr lang="ru-RU" b="1" i="1" dirty="0" smtClean="0"/>
              <a:t>хайку, </a:t>
            </a:r>
            <a:r>
              <a:rPr lang="ru-RU" b="1" i="1" dirty="0"/>
              <a:t>вака и танка.</a:t>
            </a:r>
          </a:p>
          <a:p>
            <a:pPr algn="just"/>
            <a:r>
              <a:rPr lang="ru-RU" b="1" i="1" dirty="0"/>
              <a:t>Хайку знаменитого японского поэта Басё: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 Цветы </a:t>
            </a:r>
            <a:r>
              <a:rPr lang="ru-RU" b="1" i="1" dirty="0">
                <a:solidFill>
                  <a:srgbClr val="FF0000"/>
                </a:solidFill>
              </a:rPr>
              <a:t>увяли.</a:t>
            </a:r>
          </a:p>
          <a:p>
            <a:pPr algn="r"/>
            <a:r>
              <a:rPr lang="ru-RU" b="1" i="1" dirty="0">
                <a:solidFill>
                  <a:srgbClr val="FF0000"/>
                </a:solidFill>
              </a:rPr>
              <a:t>Сыплются, падают семена,</a:t>
            </a:r>
          </a:p>
          <a:p>
            <a:pPr algn="r"/>
            <a:r>
              <a:rPr lang="ru-RU" b="1" i="1" dirty="0">
                <a:solidFill>
                  <a:srgbClr val="FF0000"/>
                </a:solidFill>
              </a:rPr>
              <a:t>Как будто слёзы…</a:t>
            </a:r>
          </a:p>
        </p:txBody>
      </p:sp>
      <p:pic>
        <p:nvPicPr>
          <p:cNvPr id="5" name="Рисунок 4" descr="л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05064"/>
            <a:ext cx="4629894" cy="2658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2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дежда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В Японии существует два вида одежды — национальная — вафуку, и обычная европейская, которую носят в повседневной жизни. Кимоно (в переводе «одежда, наряд») — общее название любой одежды в широком смысле, а в узком — форма вафуку.</a:t>
            </a:r>
          </a:p>
          <a:p>
            <a:endParaRPr lang="ru-RU" b="1" i="1" dirty="0" smtClean="0"/>
          </a:p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Юката</a:t>
            </a:r>
            <a:r>
              <a:rPr lang="ru-RU" b="1" i="1" dirty="0" smtClean="0"/>
              <a:t> </a:t>
            </a:r>
            <a:r>
              <a:rPr lang="ru-RU" b="1" i="1" dirty="0"/>
              <a:t>— лёгкий халат;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хакама </a:t>
            </a:r>
            <a:r>
              <a:rPr lang="ru-RU" b="1" i="1" dirty="0"/>
              <a:t>— штаны;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гэта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варадзи </a:t>
            </a:r>
            <a:r>
              <a:rPr lang="ru-RU" b="1" i="1" dirty="0"/>
              <a:t>— сандалии;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оби</a:t>
            </a:r>
            <a:r>
              <a:rPr lang="ru-RU" b="1" i="1" dirty="0" smtClean="0"/>
              <a:t> </a:t>
            </a:r>
            <a:r>
              <a:rPr lang="ru-RU" b="1" i="1" dirty="0"/>
              <a:t>— пояс.</a:t>
            </a:r>
          </a:p>
          <a:p>
            <a:endParaRPr lang="ru-RU" i="1" dirty="0"/>
          </a:p>
        </p:txBody>
      </p:sp>
      <p:pic>
        <p:nvPicPr>
          <p:cNvPr id="4" name="Рисунок 3" descr="kimono_geishi_jap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340768"/>
            <a:ext cx="2886518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Архитектура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На становление и развитие архитектуры в первую очередь повлиял буддизм, проникнувший в страну из Китая. Дворцы, храмы, монастыри строились преимущественно в китайском стиле, который длительное время формировался изначально в самом Китае и соседствующей Корее</a:t>
            </a:r>
            <a:r>
              <a:rPr lang="ru-RU" b="1" i="1" dirty="0" smtClean="0"/>
              <a:t>.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/>
          </a:p>
          <a:p>
            <a:r>
              <a:rPr lang="ru-RU" b="1" i="1" dirty="0"/>
              <a:t> </a:t>
            </a:r>
          </a:p>
          <a:p>
            <a:r>
              <a:rPr lang="ru-RU" b="1" i="1" dirty="0"/>
              <a:t>Разумеется, что для полного внедрения буддизма в страну были необходимы и некоторый материальный комплекс этой религии, поэтому начинают появляться первые изображения Будды, бодхисатв</a:t>
            </a:r>
            <a:r>
              <a:rPr lang="ru-RU" b="1" i="1" dirty="0" smtClean="0"/>
              <a:t>.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/>
          </a:p>
          <a:p>
            <a:r>
              <a:rPr lang="ru-RU" b="1" i="1" dirty="0"/>
              <a:t> </a:t>
            </a:r>
          </a:p>
          <a:p>
            <a:r>
              <a:rPr lang="ru-RU" b="1" i="1" dirty="0"/>
              <a:t>Архитектура тех времен сочетала в себе иностранные ноты, органично смешенные с местной культурой. Храмы и дворцы расположены всегда посреди красивого сада. Роспись этих сооружений была достаточно лаконичной, но яркой.</a:t>
            </a:r>
          </a:p>
          <a:p>
            <a:r>
              <a:rPr lang="ru-RU" dirty="0"/>
              <a:t> </a:t>
            </a:r>
          </a:p>
        </p:txBody>
      </p:sp>
      <p:pic>
        <p:nvPicPr>
          <p:cNvPr id="4" name="Рисунок 3" descr="Cherry-blossom-Jap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772816"/>
            <a:ext cx="3313112" cy="1632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149080"/>
            <a:ext cx="3168352" cy="164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В какой-то степени на стиль и особенности японской древней архитектуры повлияла и местная природа. Капризная, но прекрасная она уже тогда могла сокрушать и ломать, что отразилось в творениях местных архитекторов. Тут нет величественных древних построек, которые своими размерами или сложностью вводили в </a:t>
            </a:r>
            <a:r>
              <a:rPr lang="ru-RU" b="1" i="1" dirty="0" smtClean="0"/>
              <a:t>восхищение.</a:t>
            </a:r>
            <a:endParaRPr lang="ru-RU" b="1" i="1" dirty="0"/>
          </a:p>
          <a:p>
            <a:pPr algn="just"/>
            <a:r>
              <a:rPr lang="ru-RU" b="1" i="1" dirty="0"/>
              <a:t>Постройки были просты и понятны, в них нет ничего лишнего, однако они отличаются изяществом линий. Главным строительным материалом было дерево. Дома строились на каркасе, который позволял не пропускать влагу в дом, за счет воздушной подушки между землей и полом. Дома, храмы, дворцы всегда имели колонны, на которые «опирался» дом во время сейсмической активности.</a:t>
            </a:r>
          </a:p>
          <a:p>
            <a:pPr algn="just"/>
            <a:r>
              <a:rPr lang="ru-RU" b="1" i="1" dirty="0"/>
              <a:t> </a:t>
            </a:r>
            <a:r>
              <a:rPr lang="ru-RU" b="1" i="1" dirty="0" smtClean="0"/>
              <a:t>Вместо </a:t>
            </a:r>
            <a:r>
              <a:rPr lang="ru-RU" b="1" i="1" dirty="0"/>
              <a:t>привычных окон были отверстия, с натянутой тонкой тканью или полотном, пропускающим в дом мягкий свет. Все стены, кроме несущих, могли раздвигаться, сниматься, заменяться. Это позволяло менять планировку. Комната могла быть одна, две или более, в зависимости от нужного количества и доступного пространства.</a:t>
            </a:r>
          </a:p>
          <a:p>
            <a:pPr algn="just"/>
            <a:r>
              <a:rPr lang="ru-RU" b="1" i="1" dirty="0"/>
              <a:t> </a:t>
            </a:r>
            <a:r>
              <a:rPr lang="ru-RU" b="1" i="1" dirty="0" smtClean="0"/>
              <a:t>Крыша </a:t>
            </a:r>
            <a:r>
              <a:rPr lang="ru-RU" b="1" i="1" dirty="0"/>
              <a:t>всегда была широкой и </a:t>
            </a:r>
            <a:endParaRPr lang="ru-RU" b="1" i="1" dirty="0" smtClean="0"/>
          </a:p>
          <a:p>
            <a:pPr algn="just"/>
            <a:r>
              <a:rPr lang="ru-RU" b="1" i="1" dirty="0" smtClean="0"/>
              <a:t>прочной</a:t>
            </a:r>
            <a:r>
              <a:rPr lang="ru-RU" b="1" i="1" dirty="0"/>
              <a:t>, для предохранения дома </a:t>
            </a:r>
            <a:endParaRPr lang="ru-RU" b="1" i="1" dirty="0" smtClean="0"/>
          </a:p>
          <a:p>
            <a:pPr algn="just"/>
            <a:r>
              <a:rPr lang="ru-RU" b="1" i="1" dirty="0" smtClean="0"/>
              <a:t>от </a:t>
            </a:r>
            <a:r>
              <a:rPr lang="ru-RU" b="1" i="1" dirty="0"/>
              <a:t>влаги, дождей, ветра и холода, а </a:t>
            </a:r>
            <a:endParaRPr lang="ru-RU" b="1" i="1" dirty="0" smtClean="0"/>
          </a:p>
          <a:p>
            <a:pPr algn="just"/>
            <a:r>
              <a:rPr lang="ru-RU" b="1" i="1" dirty="0" smtClean="0"/>
              <a:t>также </a:t>
            </a:r>
            <a:r>
              <a:rPr lang="ru-RU" b="1" i="1" dirty="0"/>
              <a:t>летнего палящего солнца.</a:t>
            </a:r>
          </a:p>
          <a:p>
            <a:pPr algn="just"/>
            <a:r>
              <a:rPr lang="ru-RU" dirty="0"/>
              <a:t> </a:t>
            </a:r>
          </a:p>
        </p:txBody>
      </p:sp>
      <p:pic>
        <p:nvPicPr>
          <p:cNvPr id="4" name="Рисунок 3" descr="609414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653136"/>
            <a:ext cx="4142234" cy="2059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Скульптура</a:t>
            </a:r>
            <a:r>
              <a:rPr lang="ru-RU" b="1" dirty="0">
                <a:ln/>
                <a:solidFill>
                  <a:schemeClr val="accent3"/>
                </a:solidFill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32656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Первые фигурки воинов, животных, слуг, жрецов, найденные в японских царских курганах, восходят к 3-5 векам нашей эры. С 8 века увеличивается количество статуй, которые часто украшали дворцовые храмы. Для их изготовления использовали глину, бронзу, дерево, лак. В связи с развитием страны создается намного больше статуй божеств</a:t>
            </a:r>
            <a:r>
              <a:rPr lang="ru-RU" b="1" i="1" dirty="0" smtClean="0"/>
              <a:t>.</a:t>
            </a:r>
            <a:endParaRPr lang="ru-RU" b="1" i="1" dirty="0"/>
          </a:p>
          <a:p>
            <a:r>
              <a:rPr lang="ru-RU" b="1" i="1" dirty="0"/>
              <a:t> </a:t>
            </a:r>
            <a:r>
              <a:rPr lang="ru-RU" b="1" i="1" dirty="0" smtClean="0"/>
              <a:t>Примерно </a:t>
            </a:r>
            <a:r>
              <a:rPr lang="ru-RU" b="1" i="1" dirty="0"/>
              <a:t>в этот период также появляется скульптурный портрет. С 9-го века также меняются образы божеств, которые отныне изображаются многоликими и многорукими. Эта перемена связана с развитие религии, а вернее ее ответвлений в виде небольших сект. Для скульптуры этого времени характерна особый способ их разработки. Использовались дерево и лак.</a:t>
            </a:r>
          </a:p>
          <a:p>
            <a:r>
              <a:rPr lang="ru-RU" b="1" i="1" dirty="0"/>
              <a:t> </a:t>
            </a:r>
            <a:r>
              <a:rPr lang="ru-RU" b="1" i="1" dirty="0" smtClean="0"/>
              <a:t>Из </a:t>
            </a:r>
            <a:r>
              <a:rPr lang="ru-RU" b="1" i="1" dirty="0"/>
              <a:t>дерева вырезали нужную форму</a:t>
            </a:r>
            <a:r>
              <a:rPr lang="ru-RU" b="1" i="1" dirty="0" smtClean="0"/>
              <a:t>,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которую покрывали слоем лака. </a:t>
            </a:r>
            <a:r>
              <a:rPr lang="ru-RU" b="1" i="1" dirty="0" smtClean="0"/>
              <a:t>Когда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последний застывал, дерево вынимали, </a:t>
            </a:r>
            <a:endParaRPr lang="ru-RU" b="1" i="1" dirty="0" smtClean="0"/>
          </a:p>
          <a:p>
            <a:r>
              <a:rPr lang="ru-RU" b="1" i="1" dirty="0" smtClean="0"/>
              <a:t>и </a:t>
            </a:r>
            <a:r>
              <a:rPr lang="ru-RU" b="1" i="1" dirty="0"/>
              <a:t>оставалась лишь тонкая лаковая оболочка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Ее раскрашивали и с легкостью </a:t>
            </a:r>
            <a:r>
              <a:rPr lang="ru-RU" b="1" i="1" dirty="0" smtClean="0"/>
              <a:t>переносили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в любое место.</a:t>
            </a:r>
          </a:p>
          <a:p>
            <a:endParaRPr lang="ru-RU" dirty="0"/>
          </a:p>
        </p:txBody>
      </p:sp>
      <p:pic>
        <p:nvPicPr>
          <p:cNvPr id="5" name="Рисунок 4" descr="с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429000"/>
            <a:ext cx="314096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985392"/>
            <a:ext cx="3336495" cy="18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Живопись</a:t>
            </a:r>
            <a:endParaRPr lang="ru-RU" sz="2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0"/>
            <a:ext cx="601216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Живопись в древней стране появилась достаточно поздно, аж в 11-12 веках. Речь идет о школе живописи Ямато-э. В качестве полотна использовались керамические сосуды, ширмы, кимоно, свитки, книги, веера, стены дворцов. Живописцы часто изображали иллюстрации к древним мифам, сказаниям, романам. При этом изображалось не само действие, а настроение героев.</a:t>
            </a:r>
          </a:p>
          <a:p>
            <a:pPr algn="just"/>
            <a:r>
              <a:rPr lang="ru-RU" b="1" i="1" dirty="0"/>
              <a:t> </a:t>
            </a:r>
            <a:r>
              <a:rPr lang="ru-RU" b="1" i="1" dirty="0" smtClean="0"/>
              <a:t>Мастера </a:t>
            </a:r>
            <a:r>
              <a:rPr lang="ru-RU" b="1" i="1" dirty="0"/>
              <a:t>черпали вдохновение из самой природы, пронизывающей искусство того времени. Письменность Как и другие виды искусств, наука и главное письменность заимствовались изначально у китайцев и корейцев. Китай имел сильное влияние, сюда и в Корею японцы отправляли своих детей на учебу.</a:t>
            </a:r>
          </a:p>
          <a:p>
            <a:pPr algn="just"/>
            <a:r>
              <a:rPr lang="ru-RU" b="1" i="1" dirty="0"/>
              <a:t> </a:t>
            </a:r>
            <a:r>
              <a:rPr lang="ru-RU" b="1" i="1" dirty="0" smtClean="0"/>
              <a:t>В </a:t>
            </a:r>
            <a:r>
              <a:rPr lang="ru-RU" b="1" i="1" dirty="0"/>
              <a:t>3-м веке Япония начинает заимствовать китайские иероглифы. При этом читались они иначе, по-японски. Со временем они упрощались, становились менее сложными для письма. И уже в 8-м веке появились первые японские письменные памятники, записанные по-китайски.</a:t>
            </a:r>
          </a:p>
        </p:txBody>
      </p:sp>
      <p:pic>
        <p:nvPicPr>
          <p:cNvPr id="5" name="Рисунок 4" descr="Fan-paper_album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326885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япош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02536"/>
            <a:ext cx="3275856" cy="2022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171400"/>
            <a:ext cx="7772400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Задачи урока:</a:t>
            </a:r>
            <a:endParaRPr lang="ru-RU" sz="36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206084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Познакомится с культурой и искусством Древнего Востока:</a:t>
            </a:r>
            <a:endParaRPr lang="ru-RU" sz="32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4005064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Индия</a:t>
            </a:r>
          </a:p>
          <a:p>
            <a:pPr>
              <a:buBlip>
                <a:blip r:embed="rId2"/>
              </a:buBlip>
            </a:pPr>
            <a:r>
              <a:rPr lang="ru-RU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Япония</a:t>
            </a:r>
          </a:p>
          <a:p>
            <a:pPr>
              <a:buBlip>
                <a:blip r:embed="rId2"/>
              </a:buBlip>
            </a:pPr>
            <a:r>
              <a:rPr lang="ru-RU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</a:t>
            </a:r>
            <a:endParaRPr lang="ru-RU" sz="32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340768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Древний Китай</a:t>
            </a:r>
            <a:endParaRPr lang="ru-RU" sz="4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 descr="кит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348880"/>
            <a:ext cx="6183440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z04c4tF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4880751" cy="3282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Китайская культура не только одна из самых древних мировых культур, но в то же время и одна из самых уникальных. Начинает она свое развитие приблизительно с </a:t>
            </a:r>
            <a:r>
              <a:rPr lang="en-US" b="1" i="1" dirty="0" smtClean="0"/>
              <a:t>III</a:t>
            </a:r>
            <a:r>
              <a:rPr lang="ru-RU" b="1" i="1" dirty="0" smtClean="0"/>
              <a:t>-го </a:t>
            </a:r>
            <a:r>
              <a:rPr lang="ru-RU" b="1" i="1" dirty="0"/>
              <a:t>века до нашей эры уже как культура древнего государства и активно развивается по сей день. Зачатки культуры древнего Китая возникли раньше, чем эта культура стала восприниматься как наследие древнего государства, примерно за </a:t>
            </a:r>
            <a:r>
              <a:rPr lang="en-US" b="1" i="1" dirty="0" smtClean="0"/>
              <a:t>II</a:t>
            </a:r>
            <a:r>
              <a:rPr lang="ru-RU" b="1" i="1" dirty="0" smtClean="0"/>
              <a:t>-</a:t>
            </a:r>
            <a:r>
              <a:rPr lang="en-US" b="1" i="1" dirty="0" smtClean="0"/>
              <a:t>III</a:t>
            </a:r>
            <a:r>
              <a:rPr lang="ru-RU" b="1" i="1" dirty="0" smtClean="0"/>
              <a:t> </a:t>
            </a:r>
            <a:r>
              <a:rPr lang="ru-RU" b="1" i="1" dirty="0"/>
              <a:t>века до процесса формирования империи.</a:t>
            </a:r>
          </a:p>
        </p:txBody>
      </p:sp>
      <p:pic>
        <p:nvPicPr>
          <p:cNvPr id="4" name="Рисунок 3" descr="йат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8960" y="1844824"/>
            <a:ext cx="5255040" cy="3348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и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365104"/>
            <a:ext cx="3322519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57961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Письменность</a:t>
            </a:r>
            <a:endParaRPr lang="ru-RU" sz="2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0"/>
            <a:ext cx="42119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Развитие письменности как части культуры </a:t>
            </a:r>
            <a:r>
              <a:rPr lang="ru-RU" b="1" i="1" dirty="0" smtClean="0"/>
              <a:t>древнего Китая, кратко</a:t>
            </a:r>
            <a:r>
              <a:rPr lang="ru-RU" b="1" i="1" dirty="0"/>
              <a:t> можно напрямую связать с изобретениями, сделанными в начале времен. Дело в том, что первые приборы для письма представляли собой бамбуковую дощечку и заостренную палочку. Но изобретение шелка, кисточки и туши, сделали процесс письма более удобным и комфортным, следующим импульсом было изобретение бумаги.  В  XV века до нашей эры в Поднебесной для закрепления мыслей письменным способом применялось порядка 2000 иероглифов. Эти иероглифы до нашего времени составляют основу письменности современного Китая.</a:t>
            </a:r>
          </a:p>
        </p:txBody>
      </p:sp>
      <p:pic>
        <p:nvPicPr>
          <p:cNvPr id="5" name="Рисунок 4" descr="пись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140968"/>
            <a:ext cx="445539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73553668_dr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764704"/>
            <a:ext cx="3493850" cy="2397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Литература</a:t>
            </a:r>
            <a:endParaRPr lang="ru-RU" sz="2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86044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Благодаря развитой письменности, до наших времен дошли многие памятники литературы древнего Китая, например «Книга песен» составленная ориентировочной в I тыс. до . н.э. и содержащая 300 произведений. Благодаря  дошедшим до нас письменным памятникам известные имена первого поэта китайской цивилизации Цюй Юань, историков Сыма Цянь и Бань Гу, чьи труды на долгое время развития культуры Китая в древности стали своеобразным стандартом исторической литературы и классической китайской прозы.</a:t>
            </a:r>
          </a:p>
        </p:txBody>
      </p:sp>
      <p:pic>
        <p:nvPicPr>
          <p:cNvPr id="5" name="Рисунок 4" descr="681x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4206196" cy="280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45024"/>
            <a:ext cx="3975990" cy="26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ce510012f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365104"/>
            <a:ext cx="3002066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8d366b9f21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204864"/>
            <a:ext cx="2821430" cy="1745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81003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Архитектура, живопись, прикладные </a:t>
            </a:r>
            <a:r>
              <a:rPr lang="ru-RU" sz="24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искусства</a:t>
            </a:r>
            <a:endParaRPr lang="ru-RU" sz="2400" b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260648"/>
            <a:ext cx="60841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Китайцы, уже в I тыс. до н.э., умели строить здания в несколько этажей. Схема была проста: опора из деревянных столбов, крыша покрытая черепицей из обожженной глины. Особенность таких крыш проявлялась в загнутых вверх краях, такой стиль называется пагода. До наших времен дошли пагода Сун-юэ-сы и «Большая пагода диких гусей». </a:t>
            </a:r>
            <a:r>
              <a:rPr lang="ru-RU" b="1" i="1" dirty="0" smtClean="0"/>
              <a:t>Об </a:t>
            </a:r>
            <a:r>
              <a:rPr lang="ru-RU" b="1" i="1" dirty="0"/>
              <a:t>уровне развития архитектуры и строительства говорит то, что к III веку до нашей эры было отстроено более 700 дворцов для императора и его приближенных. В одном из дворцов был выстроен зал, в котором одновременно могло собраться 10 000 человек. 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Синхронно с развитием архитектуры, развивались и, живопись, прикладные искусства. Особенностью развития живописи, было применение туши для рисования на </a:t>
            </a:r>
            <a:r>
              <a:rPr lang="ru-RU" b="1" i="1" dirty="0" smtClean="0"/>
              <a:t>бумаге, шелке. Не </a:t>
            </a:r>
            <a:r>
              <a:rPr lang="ru-RU" b="1" i="1" dirty="0"/>
              <a:t>могут не вызывать восхищение,  дошедшие до нашего времени резные фигурки из нефрита и слоновой кости.  Развитие художественной керамики, стало предтечей появления </a:t>
            </a:r>
            <a:r>
              <a:rPr lang="ru-RU" b="1" i="1" dirty="0" smtClean="0"/>
              <a:t>фарфора.</a:t>
            </a:r>
            <a:endParaRPr lang="ru-RU" b="1" i="1" dirty="0"/>
          </a:p>
        </p:txBody>
      </p:sp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0688"/>
            <a:ext cx="312420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4638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1008"/>
            <a:ext cx="2114356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адж мах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628800"/>
            <a:ext cx="4941168" cy="4941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1268760"/>
            <a:ext cx="8820472" cy="144655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Конец  урока.</a:t>
            </a:r>
          </a:p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внимание!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92696"/>
            <a:ext cx="6192688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Древняя Индия</a:t>
            </a:r>
            <a:endParaRPr lang="ru-RU" sz="44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024717027d3c3def31572343e48841f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852936"/>
            <a:ext cx="4960670" cy="341725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708504" cy="3195736"/>
          </a:xfrm>
        </p:spPr>
        <p:txBody>
          <a:bodyPr>
            <a:normAutofit/>
          </a:bodyPr>
          <a:lstStyle/>
          <a:p>
            <a:pPr algn="l"/>
            <a:r>
              <a:rPr lang="ru-RU" sz="1800" i="1" dirty="0" smtClean="0">
                <a:solidFill>
                  <a:schemeClr val="tx1"/>
                </a:solidFill>
              </a:rPr>
              <a:t>Культура и искусство Древней Индии – это нечто загадочное, манящее, необыкновенно интересное. Складывалась она на протяжении тысячелетий, вырастая на основе нескольких религиозных направлений. Продукт этого синтеза культур и называется сегодня индийским искусством, весьма глубоким, красочным и привлекающим уже на протяжении многих лет пристальное внимание исследователей. По словам известного писателя Марка Твена, Индия – </a:t>
            </a: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«Единственная страна под солнцем, которая бесконечно интересна... образованному и неграмотному, мудрому и глупому, богатому и бедному».</a:t>
            </a:r>
            <a: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150891"/>
            <a:ext cx="4518248" cy="270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bae5289b927b4e7e3f81fda78d2e21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657536"/>
            <a:ext cx="3608675" cy="285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ca_thumb_l_india_exotic_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924944"/>
            <a:ext cx="3528392" cy="3696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нд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996952"/>
            <a:ext cx="4211960" cy="280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ндия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852936"/>
            <a:ext cx="4709415" cy="2708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7268344" cy="25922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i="1" dirty="0">
                <a:solidFill>
                  <a:schemeClr val="tx1"/>
                </a:solidFill>
              </a:rPr>
              <a:t>Особенности архитектуры Древней Индии заключаются также в сакральном смысле, заложенном в каждой детали постройки. Величественные храмы строились по единому плану, описанному в религиозной литературе. Но даже несмотря на это, каждое строение наполнено индивидуальностью. Где-то внешние внутренние поверхности стен содержат чувственные барельефные изображения, а где-то основным мотивом становится своеобразный рассказ о повседневной жизни крестьян, царей или даже богов. </a:t>
            </a:r>
            <a:r>
              <a:rPr lang="ru-RU" sz="1800" i="1" dirty="0" smtClean="0">
                <a:solidFill>
                  <a:schemeClr val="tx1"/>
                </a:solidFill>
              </a:rPr>
              <a:t/>
            </a:r>
            <a:br>
              <a:rPr lang="ru-RU" sz="1800" i="1" dirty="0" smtClean="0">
                <a:solidFill>
                  <a:schemeClr val="tx1"/>
                </a:solidFill>
              </a:rPr>
            </a:br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11663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Архитектура</a:t>
            </a:r>
            <a:endParaRPr lang="ru-RU" sz="2800" b="1" dirty="0">
              <a:ln/>
              <a:solidFill>
                <a:schemeClr val="accent3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Рисунок 3" descr="Indiya76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8418" y="4221088"/>
            <a:ext cx="359579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7536" y="0"/>
            <a:ext cx="4176464" cy="65973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i="1" dirty="0">
                <a:solidFill>
                  <a:schemeClr val="tx1"/>
                </a:solidFill>
              </a:rPr>
              <a:t>Строительные материалы, из которых в Древней Индии возводили здания, разнились в зависимости от района. Для северных округов характерным было применение камня, кирпича и дерева, а для южных – дерева и саманных блоков. Чуть позже основным строительным материалом для их возведения стали известняк и другие горные породы. Также нередким явлением были пещерные храмы, которые вырубались в монолитной скале. На сегодняшний день архитектура Древней Индии представлена храмовыми комплексами из камня, так как деревянные и кирпичные сооружения не сохранились в своём первозданном виде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инди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140968"/>
            <a:ext cx="4536503" cy="3402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инд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41965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9464" y="0"/>
            <a:ext cx="4824536" cy="73174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i="1" dirty="0" smtClean="0">
                <a:solidFill>
                  <a:schemeClr val="tx1"/>
                </a:solidFill>
              </a:rPr>
              <a:t>Доминирующее свойство искусства Греции - красота, а Египта - религия. Для наивысших форм, создающихся в Индийском искусстве, красота не является важной. Религия тоже не стоит превыше всего. Для искусства Индии характерны 2 аспекта: религиозный, мировой. 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В древнюю Индию часто врывались арийцы, персийцы, греки, арабы, монголы и другие завоеватели , которые оставили свои следы в Индийской истории культуры. Так вот, искусство Индии - это искусство теперешней Индии, Афганистана, Пакистана, Кашмира и Непала. Основу индийского искусства составляют религии индуизма и буддизма, дополненные культурами ислама и хелениста.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11663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скусство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Рисунок 5" descr="искин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888432" cy="394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нис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05064"/>
            <a:ext cx="4032448" cy="2391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692696"/>
            <a:ext cx="6660232" cy="3096344"/>
          </a:xfrm>
        </p:spPr>
        <p:txBody>
          <a:bodyPr>
            <a:normAutofit/>
          </a:bodyPr>
          <a:lstStyle/>
          <a:p>
            <a:pPr algn="just"/>
            <a:r>
              <a:rPr lang="ru-RU" sz="1600" i="1" dirty="0">
                <a:solidFill>
                  <a:schemeClr val="tx1"/>
                </a:solidFill>
              </a:rPr>
              <a:t>После внезапной и загадочной гибели протоиндийской цивилизации на полуостров Индостан пришли арии(XV в. до н.э., по мнению некоторых индийских учёных , -- XXV в. до н.э.). Они принесли с собой мифологию, фольклор, традиции и обычаи, которые легли в основу одной из величайших литератур мира – литературы Древней Индии.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/>
              <a:t> </a:t>
            </a:r>
            <a:br>
              <a:rPr lang="ru-RU" sz="1600" i="1" dirty="0"/>
            </a:b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40466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Л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итература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Рисунок 4" descr="литрин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3995936" cy="2542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литр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9584" y="2636912"/>
            <a:ext cx="3744416" cy="2579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итринд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645024"/>
            <a:ext cx="505007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2564904"/>
          </a:xfrm>
        </p:spPr>
        <p:txBody>
          <a:bodyPr>
            <a:normAutofit/>
          </a:bodyPr>
          <a:lstStyle/>
          <a:p>
            <a:pPr algn="l"/>
            <a:r>
              <a:rPr lang="ru-RU" sz="1600" i="1" u="sng" dirty="0">
                <a:solidFill>
                  <a:schemeClr val="accent3">
                    <a:lumMod val="75000"/>
                  </a:schemeClr>
                </a:solidFill>
              </a:rPr>
              <a:t>ВАЖНЕЙШИЙ ПАМЯТНИК ЛИТЕРАТУРЫ АРИЕВ </a:t>
            </a:r>
            <a:r>
              <a:rPr lang="ru-RU" sz="1600" i="1" dirty="0">
                <a:solidFill>
                  <a:schemeClr val="tx1"/>
                </a:solidFill>
              </a:rPr>
              <a:t>–</a:t>
            </a:r>
            <a:r>
              <a:rPr lang="ru-RU" sz="1600" i="1" u="sng" dirty="0">
                <a:solidFill>
                  <a:schemeClr val="accent1"/>
                </a:solidFill>
              </a:rPr>
              <a:t> </a:t>
            </a:r>
            <a:r>
              <a:rPr lang="ru-RU" sz="1600" b="1" i="1" u="sng" dirty="0">
                <a:solidFill>
                  <a:schemeClr val="accent1"/>
                </a:solidFill>
              </a:rPr>
              <a:t>Веды</a:t>
            </a:r>
            <a:r>
              <a:rPr lang="ru-RU" sz="1600" b="1" i="1" dirty="0">
                <a:solidFill>
                  <a:schemeClr val="tx1"/>
                </a:solidFill>
              </a:rPr>
              <a:t> </a:t>
            </a:r>
            <a:r>
              <a:rPr lang="ru-RU" sz="1600" i="1" dirty="0">
                <a:solidFill>
                  <a:schemeClr val="tx1"/>
                </a:solidFill>
              </a:rPr>
              <a:t>(санскр</a:t>
            </a:r>
            <a:r>
              <a:rPr lang="ru-RU" sz="1600" i="1" dirty="0" smtClean="0">
                <a:solidFill>
                  <a:schemeClr val="tx1"/>
                </a:solidFill>
              </a:rPr>
              <a:t>. Veda</a:t>
            </a:r>
            <a:r>
              <a:rPr lang="ru-RU" sz="1600" i="1" dirty="0">
                <a:solidFill>
                  <a:schemeClr val="tx1"/>
                </a:solidFill>
              </a:rPr>
              <a:t> – «знание»), возникновение и запись которых занимает не менее тысячелетия (с XII по II в. до н.э.). Они – основа </a:t>
            </a:r>
            <a:r>
              <a:rPr lang="ru-RU" sz="1600" i="1" u="sng" dirty="0">
                <a:solidFill>
                  <a:schemeClr val="tx1"/>
                </a:solidFill>
              </a:rPr>
              <a:t>Веданты</a:t>
            </a:r>
            <a:r>
              <a:rPr lang="ru-RU" sz="1600" i="1" dirty="0">
                <a:solidFill>
                  <a:schemeClr val="tx1"/>
                </a:solidFill>
              </a:rPr>
              <a:t>, одного из наиболее распространённых религиозно – философских учений в Индии.</a:t>
            </a:r>
            <a:br>
              <a:rPr lang="ru-RU" sz="1600" i="1" dirty="0">
                <a:solidFill>
                  <a:schemeClr val="tx1"/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4" y="1412776"/>
            <a:ext cx="2736304" cy="50405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34076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Веды</a:t>
            </a:r>
            <a:endParaRPr lang="ru-RU" sz="3200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>
            <a:stCxn id="5" idx="2"/>
          </p:cNvCxnSpPr>
          <p:nvPr/>
        </p:nvCxnSpPr>
        <p:spPr>
          <a:xfrm>
            <a:off x="3995936" y="1916832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75656" y="2348880"/>
            <a:ext cx="51845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475656" y="234888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60232" y="234888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79512" y="2708920"/>
            <a:ext cx="3384376" cy="31683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92080" y="2708920"/>
            <a:ext cx="3240360" cy="2232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95536" y="2780928"/>
            <a:ext cx="279089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Шрути</a:t>
            </a:r>
            <a:r>
              <a:rPr lang="ru-RU" dirty="0" smtClean="0"/>
              <a:t> («услышанное»)-</a:t>
            </a:r>
          </a:p>
          <a:p>
            <a:r>
              <a:rPr lang="ru-RU" dirty="0"/>
              <a:t>т</a:t>
            </a:r>
            <a:r>
              <a:rPr lang="ru-RU" dirty="0" smtClean="0"/>
              <a:t>ексты, рассматриваемые</a:t>
            </a:r>
          </a:p>
          <a:p>
            <a:r>
              <a:rPr lang="ru-RU" dirty="0"/>
              <a:t>к</a:t>
            </a:r>
            <a:r>
              <a:rPr lang="ru-RU" dirty="0" smtClean="0"/>
              <a:t>ак священные.</a:t>
            </a:r>
          </a:p>
          <a:p>
            <a:r>
              <a:rPr lang="ru-RU" dirty="0" smtClean="0"/>
              <a:t>Входят 4 самхиты:</a:t>
            </a:r>
          </a:p>
          <a:p>
            <a:pPr>
              <a:buBlip>
                <a:blip r:embed="rId2"/>
              </a:buBlip>
            </a:pPr>
            <a:r>
              <a:rPr lang="ru-RU" b="1" dirty="0" smtClean="0"/>
              <a:t>Ригведа</a:t>
            </a:r>
            <a:r>
              <a:rPr lang="ru-RU" dirty="0" smtClean="0"/>
              <a:t>(знание гимна)</a:t>
            </a:r>
          </a:p>
          <a:p>
            <a:pPr>
              <a:buBlip>
                <a:blip r:embed="rId2"/>
              </a:buBlip>
            </a:pPr>
            <a:r>
              <a:rPr lang="ru-RU" b="1" dirty="0" smtClean="0"/>
              <a:t>Самоведа</a:t>
            </a:r>
            <a:r>
              <a:rPr lang="ru-RU" dirty="0" smtClean="0"/>
              <a:t>(знание песни)</a:t>
            </a:r>
          </a:p>
          <a:p>
            <a:pPr>
              <a:buBlip>
                <a:blip r:embed="rId2"/>
              </a:buBlip>
            </a:pPr>
            <a:r>
              <a:rPr lang="ru-RU" b="1" dirty="0" smtClean="0"/>
              <a:t>Яджурведа</a:t>
            </a:r>
            <a:r>
              <a:rPr lang="ru-RU" dirty="0" smtClean="0"/>
              <a:t>(знание </a:t>
            </a:r>
          </a:p>
          <a:p>
            <a:r>
              <a:rPr lang="ru-RU" dirty="0" smtClean="0"/>
              <a:t>жертвоприношений)</a:t>
            </a:r>
          </a:p>
          <a:p>
            <a:pPr>
              <a:buBlip>
                <a:blip r:embed="rId2"/>
              </a:buBlip>
            </a:pPr>
            <a:r>
              <a:rPr lang="ru-RU" b="1" dirty="0" smtClean="0"/>
              <a:t>Атхарваведа</a:t>
            </a:r>
            <a:r>
              <a:rPr lang="ru-RU" dirty="0" smtClean="0"/>
              <a:t>(знание </a:t>
            </a:r>
          </a:p>
          <a:p>
            <a:r>
              <a:rPr lang="ru-RU" dirty="0" smtClean="0"/>
              <a:t>заклинаний)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220072" y="2852936"/>
            <a:ext cx="29677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  <a:r>
              <a:rPr lang="ru-RU" b="1" dirty="0" smtClean="0"/>
              <a:t>Смрити</a:t>
            </a:r>
            <a:r>
              <a:rPr lang="ru-RU" b="1" dirty="0"/>
              <a:t> </a:t>
            </a:r>
            <a:r>
              <a:rPr lang="ru-RU" dirty="0"/>
              <a:t>(«запоминаемое</a:t>
            </a:r>
            <a:r>
              <a:rPr lang="ru-RU" dirty="0" smtClean="0"/>
              <a:t>»)-</a:t>
            </a:r>
          </a:p>
          <a:p>
            <a:r>
              <a:rPr lang="ru-RU" dirty="0"/>
              <a:t>н</a:t>
            </a:r>
            <a:r>
              <a:rPr lang="ru-RU" dirty="0" smtClean="0"/>
              <a:t>е носит священного</a:t>
            </a:r>
          </a:p>
          <a:p>
            <a:r>
              <a:rPr lang="ru-RU" dirty="0" smtClean="0"/>
              <a:t> характера; относятся к</a:t>
            </a:r>
          </a:p>
          <a:p>
            <a:r>
              <a:rPr lang="ru-RU" dirty="0" smtClean="0"/>
              <a:t> «веданги»(части вед),</a:t>
            </a:r>
          </a:p>
          <a:p>
            <a:r>
              <a:rPr lang="ru-RU" dirty="0" smtClean="0"/>
              <a:t>состоящие из </a:t>
            </a:r>
            <a:r>
              <a:rPr lang="ru-RU" b="1" dirty="0" smtClean="0"/>
              <a:t>сутр </a:t>
            </a:r>
            <a:r>
              <a:rPr lang="ru-RU" dirty="0" smtClean="0"/>
              <a:t>(«сутра»-</a:t>
            </a:r>
          </a:p>
          <a:p>
            <a:r>
              <a:rPr lang="ru-RU" dirty="0"/>
              <a:t>н</a:t>
            </a:r>
            <a:r>
              <a:rPr lang="ru-RU" dirty="0" smtClean="0"/>
              <a:t>ить, краткое правило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236296" y="39330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6119336"/>
            <a:ext cx="810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/>
              <a:t>Сутра</a:t>
            </a:r>
            <a:r>
              <a:rPr lang="ru-RU" sz="1400" dirty="0"/>
              <a:t> – популярный афористический жанр древнеиндийской литературы;</a:t>
            </a:r>
          </a:p>
          <a:p>
            <a:r>
              <a:rPr lang="ru-RU" sz="1400" dirty="0"/>
              <a:t>в сутрах излагаются вопросы ритуала, а также других областей знания (фонетики, грамматики и т. д.)</a:t>
            </a:r>
          </a:p>
          <a:p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7504" y="61653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8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D7361B"/>
      </a:accent1>
      <a:accent2>
        <a:srgbClr val="EA6E5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409</TotalTime>
  <Words>1114</Words>
  <Application>Microsoft Office PowerPoint</Application>
  <PresentationFormat>Экран (4:3)</PresentationFormat>
  <Paragraphs>103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Культура и искусство Древнего Востока</vt:lpstr>
      <vt:lpstr>Задачи урока:</vt:lpstr>
      <vt:lpstr>Древняя Индия</vt:lpstr>
      <vt:lpstr>Культура и искусство Древней Индии – это нечто загадочное, манящее, необыкновенно интересное. Складывалась она на протяжении тысячелетий, вырастая на основе нескольких религиозных направлений. Продукт этого синтеза культур и называется сегодня индийским искусством, весьма глубоким, красочным и привлекающим уже на протяжении многих лет пристальное внимание исследователей. По словам известного писателя Марка Твена, Индия – «Единственная страна под солнцем, которая бесконечно интересна... образованному и неграмотному, мудрому и глупому, богатому и бедному». </vt:lpstr>
      <vt:lpstr>Особенности архитектуры Древней Индии заключаются также в сакральном смысле, заложенном в каждой детали постройки. Величественные храмы строились по единому плану, описанному в религиозной литературе. Но даже несмотря на это, каждое строение наполнено индивидуальностью. Где-то внешние внутренние поверхности стен содержат чувственные барельефные изображения, а где-то основным мотивом становится своеобразный рассказ о повседневной жизни крестьян, царей или даже богов.  </vt:lpstr>
      <vt:lpstr>Строительные материалы, из которых в Древней Индии возводили здания, разнились в зависимости от района. Для северных округов характерным было применение камня, кирпича и дерева, а для южных – дерева и саманных блоков. Чуть позже основным строительным материалом для их возведения стали известняк и другие горные породы. Также нередким явлением были пещерные храмы, которые вырубались в монолитной скале. На сегодняшний день архитектура Древней Индии представлена храмовыми комплексами из камня, так как деревянные и кирпичные сооружения не сохранились в своём первозданном виде.</vt:lpstr>
      <vt:lpstr>Доминирующее свойство искусства Греции - красота, а Египта - религия. Для наивысших форм, создающихся в Индийском искусстве, красота не является важной. Религия тоже не стоит превыше всего. Для искусства Индии характерны 2 аспекта: религиозный, мировой.   В древнюю Индию часто врывались арийцы, персийцы, греки, арабы, монголы и другие завоеватели , которые оставили свои следы в Индийской истории культуры. Так вот, искусство Индии - это искусство теперешней Индии, Афганистана, Пакистана, Кашмира и Непала. Основу индийского искусства составляют религии индуизма и буддизма, дополненные культурами ислама и хелениста.   </vt:lpstr>
      <vt:lpstr>После внезапной и загадочной гибели протоиндийской цивилизации на полуостров Индостан пришли арии(XV в. до н.э., по мнению некоторых индийских учёных , -- XXV в. до н.э.). Они принесли с собой мифологию, фольклор, традиции и обычаи, которые легли в основу одной из величайших литератур мира – литературы Древней Индии.     </vt:lpstr>
      <vt:lpstr>ВАЖНЕЙШИЙ ПАМЯТНИК ЛИТЕРАТУРЫ АРИЕВ – Веды (санскр. Veda – «знание»), возникновение и запись которых занимает не менее тысячелетия (с XII по II в. до н.э.). Они – основа Веданты, одного из наиболее распространённых религиозно – философских учений в Индии.  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и искусство Древнего Востока</dc:title>
  <dc:creator>admin</dc:creator>
  <cp:lastModifiedBy>admin</cp:lastModifiedBy>
  <cp:revision>39</cp:revision>
  <dcterms:created xsi:type="dcterms:W3CDTF">2017-03-25T13:52:33Z</dcterms:created>
  <dcterms:modified xsi:type="dcterms:W3CDTF">2017-04-16T11:46:30Z</dcterms:modified>
</cp:coreProperties>
</file>