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2"/>
  </p:notesMasterIdLst>
  <p:sldIdLst>
    <p:sldId id="257" r:id="rId2"/>
    <p:sldId id="367" r:id="rId3"/>
    <p:sldId id="392" r:id="rId4"/>
    <p:sldId id="417" r:id="rId5"/>
    <p:sldId id="393" r:id="rId6"/>
    <p:sldId id="394" r:id="rId7"/>
    <p:sldId id="265" r:id="rId8"/>
    <p:sldId id="365" r:id="rId9"/>
    <p:sldId id="267" r:id="rId10"/>
    <p:sldId id="273" r:id="rId11"/>
    <p:sldId id="382" r:id="rId12"/>
    <p:sldId id="372" r:id="rId13"/>
    <p:sldId id="408" r:id="rId14"/>
    <p:sldId id="406" r:id="rId15"/>
    <p:sldId id="409" r:id="rId16"/>
    <p:sldId id="385" r:id="rId17"/>
    <p:sldId id="386" r:id="rId18"/>
    <p:sldId id="396" r:id="rId19"/>
    <p:sldId id="410" r:id="rId20"/>
    <p:sldId id="398" r:id="rId21"/>
    <p:sldId id="413" r:id="rId22"/>
    <p:sldId id="421" r:id="rId23"/>
    <p:sldId id="422" r:id="rId24"/>
    <p:sldId id="411" r:id="rId25"/>
    <p:sldId id="402" r:id="rId26"/>
    <p:sldId id="414" r:id="rId27"/>
    <p:sldId id="416" r:id="rId28"/>
    <p:sldId id="403" r:id="rId29"/>
    <p:sldId id="359" r:id="rId30"/>
    <p:sldId id="36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058" y="-8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07834-EBE5-42ED-AF66-067F29546CB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887D1-E84C-4F60-ADB1-967E9D6C43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5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9ABB407-26D9-4341-A297-57026CE27A11}" type="slidenum">
              <a:rPr lang="ru-RU" sz="1200" smtClean="0"/>
              <a:pPr algn="r" eaLnBrk="1" hangingPunct="1"/>
              <a:t>1</a:t>
            </a:fld>
            <a:endParaRPr lang="ru-RU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7AE2113-7C4B-42C0-8467-263612D68B5B}" type="slidenum">
              <a:rPr lang="ru-RU" sz="1200" smtClean="0"/>
              <a:pPr algn="r" eaLnBrk="1" hangingPunct="1"/>
              <a:t>2</a:t>
            </a:fld>
            <a:endParaRPr lang="ru-RU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BAAC409-6DE7-4A8A-ABC8-F29130D9488F}" type="slidenum">
              <a:rPr lang="ru-RU" sz="1200" smtClean="0"/>
              <a:pPr algn="r" eaLnBrk="1" hangingPunct="1"/>
              <a:t>11</a:t>
            </a:fld>
            <a:endParaRPr lang="ru-RU" sz="12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7AE2113-7C4B-42C0-8467-263612D68B5B}" type="slidenum">
              <a:rPr lang="ru-RU" sz="1200" smtClean="0"/>
              <a:pPr algn="r" eaLnBrk="1" hangingPunct="1"/>
              <a:t>20</a:t>
            </a:fld>
            <a:endParaRPr lang="ru-RU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3379CC6-7547-4789-A785-A0C047C35321}" type="slidenum">
              <a:rPr lang="ru-RU" sz="1200" smtClean="0"/>
              <a:pPr algn="r" eaLnBrk="1" hangingPunct="1"/>
              <a:t>21</a:t>
            </a:fld>
            <a:endParaRPr lang="ru-RU" sz="1200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7AE2113-7C4B-42C0-8467-263612D68B5B}" type="slidenum">
              <a:rPr lang="ru-RU" sz="1200" smtClean="0"/>
              <a:pPr algn="r" eaLnBrk="1" hangingPunct="1"/>
              <a:t>24</a:t>
            </a:fld>
            <a:endParaRPr lang="ru-RU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745ACB-F47C-4004-B60A-05847C95CA2F}" type="slidenum">
              <a:rPr lang="ru-RU" sz="1200" smtClean="0"/>
              <a:pPr eaLnBrk="1" hangingPunct="1"/>
              <a:t>27</a:t>
            </a:fld>
            <a:endParaRPr lang="ru-RU" sz="120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385263D-BB57-4DA7-9FAF-7B0D29CB8761}" type="slidenum">
              <a:rPr lang="ru-RU" sz="1200" smtClean="0"/>
              <a:pPr algn="r" eaLnBrk="1" hangingPunct="1"/>
              <a:t>29</a:t>
            </a:fld>
            <a:endParaRPr lang="ru-RU" sz="12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CD82BF6-DC21-4D46-BDCC-86D536BB1071}" type="slidenum">
              <a:rPr lang="ru-RU" sz="1200" smtClean="0"/>
              <a:pPr algn="r" eaLnBrk="1" hangingPunct="1"/>
              <a:t>30</a:t>
            </a:fld>
            <a:endParaRPr lang="ru-RU" sz="120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8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94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2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1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5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7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1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8812C-6CED-4FE0-9B7C-100D1D095B6A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2E35-C2DA-483F-B2E1-36DD13DEE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3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a"/><Relationship Id="rId7" Type="http://schemas.openxmlformats.org/officeDocument/2006/relationships/audio" Target="../media/audio1.wav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m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gif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gif"/><Relationship Id="rId2" Type="http://schemas.openxmlformats.org/officeDocument/2006/relationships/image" Target="../media/image36.gif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s://dou.ua/lenta/articles/salary-report-dec-2015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1.wav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microsoft.com/office/2007/relationships/hdphoto" Target="../media/hdphoto1.wdp"/><Relationship Id="rId10" Type="http://schemas.openxmlformats.org/officeDocument/2006/relationships/hyperlink" Target="http://mmss.vntu.edu.ua/index.php/ua/staff-ua" TargetMode="External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vntu.edu.ua/docs/pk/2017/01.pdf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27732" y="2348880"/>
            <a:ext cx="878522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2200" b="1" dirty="0" smtClean="0">
                <a:solidFill>
                  <a:srgbClr val="A21F00"/>
                </a:solidFill>
                <a:latin typeface="Arial" pitchFamily="34" charset="0"/>
                <a:cs typeface="Arial" pitchFamily="34" charset="0"/>
              </a:rPr>
              <a:t>ГАЛУЗЬ</a:t>
            </a:r>
            <a:endParaRPr lang="uk-UA" sz="2200" b="1" dirty="0">
              <a:solidFill>
                <a:srgbClr val="A21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uk-UA" sz="2200" b="1" dirty="0" smtClean="0">
                <a:solidFill>
                  <a:srgbClr val="A21F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2200" b="1" dirty="0">
                <a:solidFill>
                  <a:srgbClr val="A21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k-UA" sz="2200" b="1" dirty="0" smtClean="0">
                <a:solidFill>
                  <a:srgbClr val="A21F00"/>
                </a:solidFill>
                <a:latin typeface="Arial" pitchFamily="34" charset="0"/>
                <a:cs typeface="Arial" pitchFamily="34" charset="0"/>
              </a:rPr>
              <a:t>«ІНФОРМАЦІЙНІ ТЕХНОЛОГІЇ»</a:t>
            </a:r>
            <a:endParaRPr lang="uk-UA" sz="2200" b="1" dirty="0">
              <a:solidFill>
                <a:srgbClr val="A21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uk-UA" sz="1400" b="1" dirty="0">
              <a:solidFill>
                <a:srgbClr val="A21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СПЕЦІАЛЬНІСТЬ</a:t>
            </a:r>
            <a:endParaRPr lang="uk-UA" sz="3600" b="1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124 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«СИСТЕМНИЙ АНАЛІЗ»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1879" name="Rectangle 7"/>
          <p:cNvSpPr>
            <a:spLocks noChangeArrowheads="1"/>
          </p:cNvSpPr>
          <p:nvPr/>
        </p:nvSpPr>
        <p:spPr bwMode="auto">
          <a:xfrm>
            <a:off x="467544" y="249238"/>
            <a:ext cx="828092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Вінницький національний технічний університет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Кафедра системного аналізу, комп’ютерного моніторингу та інженерної графіки (САКМІГ)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uk-UA" sz="22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ФАКУЛЬТЕТ КОМП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ЮТЕРНИХ СИСТЕМ І АВТОМАТИКИ</a:t>
            </a:r>
            <a:endParaRPr lang="uk-UA" sz="2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24b-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5544" y="5229200"/>
            <a:ext cx="609600" cy="609600"/>
          </a:xfrm>
          <a:prstGeom prst="rect">
            <a:avLst/>
          </a:prstGeom>
        </p:spPr>
      </p:pic>
      <p:pic>
        <p:nvPicPr>
          <p:cNvPr id="3" name="06-Shoot_The_Loo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8184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49364"/>
      </p:ext>
    </p:extLst>
  </p:cSld>
  <p:clrMapOvr>
    <a:masterClrMapping/>
  </p:clrMapOvr>
  <p:transition advTm="5000">
    <p:zoom/>
    <p:sndAc>
      <p:stSnd>
        <p:snd r:embed="rId7" name="06-Shoot_The_Lo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66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25"/>
          <p:cNvSpPr>
            <a:spLocks noChangeArrowheads="1"/>
          </p:cNvSpPr>
          <p:nvPr/>
        </p:nvSpPr>
        <p:spPr bwMode="auto">
          <a:xfrm>
            <a:off x="107950" y="272405"/>
            <a:ext cx="8964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ІНФОРМАЦІЙНІ ТЕХНОЛОГІЇ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МВС</a:t>
            </a:r>
            <a:endParaRPr lang="uk-UA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F:\ \Стрижавк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936" y="1125388"/>
            <a:ext cx="4859337" cy="259238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6" descr="F:\ \Якимівк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810568"/>
            <a:ext cx="5471978" cy="263465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9462" name="Прямоугольник 1"/>
          <p:cNvSpPr>
            <a:spLocks noChangeArrowheads="1"/>
          </p:cNvSpPr>
          <p:nvPr/>
        </p:nvSpPr>
        <p:spPr bwMode="auto">
          <a:xfrm>
            <a:off x="-31056" y="1713557"/>
            <a:ext cx="403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Звірка даних земельного кадастру та </a:t>
            </a:r>
            <a:r>
              <a:rPr lang="uk-UA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надракористування</a:t>
            </a:r>
            <a:endParaRPr lang="uk-UA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"/>
    </mc:Choice>
    <mc:Fallback>
      <p:transition spd="slow" advTm="314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36912"/>
            <a:ext cx="3869909" cy="2953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3378" name="Rectangle 2"/>
          <p:cNvSpPr>
            <a:spLocks noChangeArrowheads="1"/>
          </p:cNvSpPr>
          <p:nvPr/>
        </p:nvSpPr>
        <p:spPr bwMode="auto">
          <a:xfrm>
            <a:off x="215901" y="188913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ІНФОРМАЦІЙНІ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ТЕХНОЛОГІЇ В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СУЧАСНІЙ ЕКОНОМІЦІ</a:t>
            </a:r>
          </a:p>
        </p:txBody>
      </p:sp>
      <p:pic>
        <p:nvPicPr>
          <p:cNvPr id="51206" name="Picture 5" descr="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48" y="572265"/>
            <a:ext cx="3616628" cy="190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6" descr="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08" y="2636912"/>
            <a:ext cx="4140795" cy="300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8" descr="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40" y="3883752"/>
            <a:ext cx="3355369" cy="249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01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0"/>
    </mc:Choice>
    <mc:Fallback>
      <p:transition spd="slow" advTm="1248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AutoShape 2" descr="data:image/jpeg;base64,/9j/4AAQSkZJRgABAQAAAQABAAD/2wCEAAkGBhQSERUUExMWFRUVFxgYFRgYGB4eHxsaHxwaHBcaHCAYHyYfGB0jHB4YHzAhIycpLSwsFx4xNTAqNSYrLCkBCQoKDgwOGQ8PGiskHyQxLiksKyoqNDIrMiwuLDIpKiwvNCotLSkwLC8sLywsLCwqLywtLywsKSwsLDItLCwsL//AABEIAMkA+wMBIgACEQEDEQH/xAAcAAACAwEBAQEAAAAAAAAAAAAABQMEBgcCAQj/xABJEAACAAQDAwYKCAQFBAIDAAABAgADESEEEjEFQVEGEyJhcYEHFDJScpGSobLRFSMzQlOxwfAkNLPhYnN00vEWgpOiQ+IXVGP/xAAbAQACAwEBAQAAAAAAAAAAAAAABAIDBQEGB//EADYRAAEDAgMFBQYGAwEAAAAAAAEAAhEDIQQSMRNBUWFxgZGhsfAFIjLB0eEUIzNScvEGNEIk/9oADAMBAAIRAxEAPwDo8rBIZcsc1JoJco9KUDuBzWIrfdT7phrs/Z0og1lymodRLAHZRqmwpfrjLbR5VSZJk4ZixmthxMQZ6VCqpoaXv0qDfkaHGDxMwoKMFF6AKeJHnR2RC5eU7+iZP4Mv2F+UH0TJ/Bl+wvyhUcTNGs0eyf8AfAcRO1LEDiUb/fbvpHF1NfomT+DL9hflB9EyfwZfsL8oVLiZpuJoI6gf98fRPm/iD2T/AL4EJp9EyfwZfsL8oPomT+DL9hflCPZe0ZkyUGaY1Szi1Nzso3cAIt8+/wCI3u+UCFfnbKlZTlkys1DlqgpXdW3GMycdMK5hgZY1sZV9Uy6adFxUXuj8DRvz7/iN7vlHnnW89vd8oi5pOhVtOo1urQVUw8/M6hsGiKXymsok0olTWmUDMXvXRRY1NDFTsswoMJLpnpXmagKPvFhY1sQBxpciLnPP57e75R959/xG93yjmU8VPasn4AlwxRqK4NKWJpIJNarWXQ0qQCTn0NNIjXGPQVwMvNQ1pKtmKgoOseUDexK1pcBrz7/iN7vlHnnG89vd8o5kPFd2zP2BUJ891t4jLYgkVWXUHooRoDvLDeOiRekSYqdlCFMJLmV5zMRJK+SCRRSKgngdd2oi5zz+e3u+UHPv+I3u+UGU8Vzast7g+qXtPYXODlatQCUbgOFAt5NQS1TuHfHiTjW0fApqlSsqwBb6zjUhaUpvrWlKQyM5yaB3J4ClfysOs2iQSpwGrG/3WB/MD3VgyHiuiszewJYZz5VbxOXWhzJzV8wYCxFRQqa6HQxLhJuaaFOEllCwHOCSRumEmjCqjoqL1v6Sxa8ZatOccHgbH1EVj7zz+e3u+UGU8VzasgjIPX0/tL1nNSviknRiTzTAAgC1MuYglloaA9B7CPSOxynxaVlLID9QQQCrFibnQgD/ALhF0zW89vWPlH3nn89vd8o7lPFBqsP/AAFHsUrNJEzCJLoiG8sXY5s9KjQUFN97w2+iZP4Mv2F+ULOdatc7e75R659/xG93yiQEBVPcHOkCOSY/RMn8GX7C/KD6Jk/gy/YX5Qu59/xG93yg59/xG93yjqgmP0TJ/Bl+wvyg+iZP4Mv2F+ULuff8Rvd8oOff8Rvd8oEJj9EyfwZfsL8oPomT+DL9hflC7n3/ABG93yg59/xG93ygQsbtHlMqTpgMpU5pyMqy5bKy3FcwJA3E56ZRU8I3Wy8LImyZcwSpRDqGBEsDUV0IqIT4jZEt5nOOoL+dQXppW3Sp11j4NtTRUB7BmAsNAxA3cIYq1KbmgNEFVMa4EyVlZ5LuSxFqKLE2UADf1RtcDhWIyoKhWcZjpZm9Z6h7oxk0XPf+9DHQtgzKoR/iY+tm+RhdWqxhtnKtz0m4nd2Dd+fXFhGueo/oI8YvGJKUvMYKo3n8us9QjCnwsypU90n4abJl1OSZ5RYCi5mRRVanQAsaUqBugXtBgm66BOi3E7AIxqVFeIsfWLxTn7NKioeoG5h+RFPeDFnZ21ZU9Q0pw4IrbXvBuO8R92i9E7SPn+kSBBuFw2Wa2D9gvpTP6jwwhfsD7BfSmf1HhhHUIggggQiCCCBCII+ExLIwzPpYecf0Gp7bDtgQoi39uvs4xaw+zma7dEcPvH9F957IvYbBKlxc+cdf7DqFosQIUUnDKooop+vWeJ6zHqUde0xQ23ykw2DTPiZ8uUKEjMwBPor5THqAMKeTfhHwGNcpIxCF62RgUZraqHALb9KmBC00yUGFGAI4EV/OKczZK/dJXsNR6jWndSPm2NvSMJLM3ETUlICASx3nQU1J7OB4RckzldQykMrAFSDUEHQgixECEqmbOmDSj9lj6jb3xXdqWYFfSFPfoe6NBHwrXWBCQwQzmbKQ6Ar6Nvd5PuirM2W40Ibtsf1B90CFWggmAr5Slesi3rFR74+AwIX2CCCBCIIIIEIhI3lP6b/EYdwkbyn9N/iMCEjcVJ7xp/8AUxr/AKXGFlM5RnoXAVRvztSp0VdasfkIzeOxySJsuX4iZvOSeeM8zCFUhQSCoHEoAAb5uoxpsHMzICdSWPrZo4Ziy4dLLBbb5Rz500MQzkjoqqtkl1Gm8Pm1za6RmcftVmlmXMZcr1zg7xa4BpQ1pemg3ax1PH8mpUzMVrKdtWS1eFRofdGRxvIOc4dZ88ZK1Qqmag4Mz9LWhodKWMZIwdQ1JdfnKUNF4dnDr9Lf38+SQ7P2sJMuiT2UqLXFqGpIIYBTTzT7o6fydxeJmSg2IaoNDLBBDU4tUAivAivE3jP8lvB1IkUeYOdYNmQuNDuOWpApurU6HcI2g1hujhBSeXZjfuTeao8y909g/tLtgfYL6Uz+o8MIX7A+wX0pn9R4YQ4uogggFzQAk8B+7DrMCER9lS2eyCvE7h3/AKCpi7h9lb5h/wC0ad51PuHbDBVAFAKAaQIS+Rs8A1bpN7h2D9TUxfVaR9pH2BCIVcqeUC4HCTsS4zCUtQtaZmNkWt6VYgVpvhozACpNANTHC/C5y8l7QEvCYKYJktTzk+YAaWIVFFqsATmNARdeBjhMLoErA8rNr4ja2MOImBJY6EtVMwBUFCQoZqVJ6TGg1bTSKlJCB3lS3MwF1Qhvq1H3Zgr084WtjatGBtljTPySSYstVQhEFz952N2d70qQAABoFAvcmltuVJw0sAC99NWP6X3wm3GMc7Ky5TZwjmtLnWCR7NxrTZ03nD05yuM7X1BJFCLsxCopJ6JautCOueA/l+olJgJ1agnmHqCKNcS23qa5sp0NaWoK8PkO7NVeibeTY+vX3xPNkPKAA6LVswJDDvB74aJSwG9fs6CPx9ieUE+W6zJeKnZnAdqTnzB6BZmbpVqStanUZY6Rye8MO0ZchUfDriCn/wAjsQzLS1coIJB+9v33vHXPDdSuNaXaLvMEc28FfhKnY55sjFqqzgS0sqKBlqapQk3Xca3GtwSekx0EHRcII1RFabs2W18tDxWx76a98WYI6uJXM2Sw8lgephT3r/titMlMvlIR1i4/9dO8CHsECFn1YG4IPZH2HE7BI92UV46H1i8VJmyD91+5hX3ih9dYEKlCRvKf03+Iw+mYV11QnrXpf/b3QgPlN6b/ABGBCr7SaULc1ncSJbsSTQAoMvUbggAeadN/rafKU4abKw64aYwcD66/NqSuY1I31JoLai8WJ2Fk9AtJRmMuWSx18hf33RQfGSz0zgmLV4Va2mp6uO6BC8SuUE8iuZd9snWevq98Snb07zl9kdfy98W8TiJayjSRK6K2qv57zqdYnnS5SmnMobKa33qCdO0wISz6bn1oHX/x1/UcD6/XcxnKcpiZ2HGHmfUmWBOI+rbPkrQ26QzGwrp3RFI2ulj4lSvFAd1b1reto+48y+lM5lC5YHMbmpYX7b1gQr/J4/w69sz+o8MGan6dfZxinyWwjPh1pYZpnSP+Y+g399O+NJIwCppc72Ov9h1C0CEvk4Fm8rojhv8AkvvPZDPD4dUFFFP37+0x7VKR6gQiCCMnjfCls+Ti3wk2fkmoQpqrFakA0zKCLVoa0vaBC1kUdsbak4WWZk+YEUcdSeCgXY9QjEcq/C/LkqRhUE5zo5P1Y67HM3Zbtjim1doYjGF5+JnvMcHojcAdygdFB1ARQa7IsVTtWmzSPktrt/wgnGJNltOmy5cxiSiEUK6CWbVAIpUA0N9aws5P7GytziAAEMi9dbP6lO/zhTfStyX2LLnJR0ZGVSWIfUXOYBrGg1HfpEuFxMqQx5udMrmplLIc1KipWlG1pfS8ZVSfeAcfMXQH1cO8Fxzb7a27Ey2/yrSV9TKQNMBAJpbSpFtRCuTyWLq06awMxr9gNTmPmrUEdZiLGYgI5m5VVWNSKggD8xfuvppFqRtqVOYNNKjSgFaADyTTees6VihtM0mDZzG8i5J4KbMeXXfqTqdB6tuVLZnJ8KjFKM51JrQC4oKC5r+7wh5RSnplJzEanTqt1RvZ2KzB1k5Qq+VMJFBatuwRjdtzJD0CTwzHcqm9Os/u0XYaq9z5cPme3gmm4hr25B38eiyATd641WC2jNl4eW8twzM0xZ2a4DGhl1B0JXMc2hoR90wjdFUkfe0uDQfvr64ty5zKeaeqBXLMVH3qUqSCQVpWlOPXGw8B7LiVBpLXWMLV7GxC1zzUcTKdLICb8baV1jrHJ7wmoJaJOSYcooZlK1poSDQ1pvvHEcNsbMrNzzEsB94rVdN+oHqiY7VnSmCSGac1ACWuLa0pf3xlQ5jyaTr8Dp4p54zMGYeuxfo/DctcG5CrPXMdAQQe/MBTtNodAx+edmY/EmmdVvrup1XizittT8P9Yk90I0VXYgdi1p3UiTPaLg7K9o7CqnYaBOnVd+gj84YHlxtPFYuXNOIcc35KABQRvzqoAeu+o9Udc2F4SUnz+ZmSjJolS7MMufevUOBJ9UaH4mnmyk3VGwfGYBbOCFuA5QyJ86bJlTA7yQhmUuBmzUFdCRluBpUQyhhUrxNeik8ATGIbyn9N/iMbHaDUlnroIxzeU/pv8RgQlWM2d0WdnzFVreXKNlFhUoToKRn8NiZ0xFdcKxV1DLfC6EVH3OEa3aH2Uz0H+ExR5N7Nmtg8Myy3IMiUQaG4KLQw1h6dN5O0MLG9rYrFYZjThmZiTexPkkobEf8A6revC/7IrbX2xNky3nTsO+VaFmrhmNyFH3KnURtDsqb+G3qgHJgYgiTiZLGS9nBzLXeLqQR0gN8Mvw+HDSQ6/ULGw/tX2o+qxr6MNJAJyO0m+9crXwlSiKjDziOPNyKf0+o+qOg4PZmeXLmB6Z0lzB9VJtmVXF+b1FR6o9bQ8F+z5eHfLJcUmMgHPTKZancHpfr64t7J/lsP/p8P/RlxnFpDQ7ivWNrNdVdSGoAPfMeS1PJCXkw4SpNCxqaXqzV0trWHkIeTb0VRxDfET84fRFXIj4TEWLxiSkLzHVFGrMaAeuOL+EfwkDENzMnMsha5iV+0bdY3CgV1oTU2iqpUDBz4Kt9VrNfutd4SPCWmEkOmEmJMxRsKUcSh95m+7Wlgp3kGlAY4DsPZc3FYkzGYtMfnZjE3LMFdmPWSfeYlnbcOQy0WuY2FAPy3RsOSmGxGFlZkXMjjM1qMeIYMAcutACdaitawrUxLmMLnCOHowrGuBaXZTA9bpSL/AKdnCSgykHySOBG+mpt+UUdt7NmJNlSRY2Y047tD2xrP+pzmKP0gQSpzMMpqd4Na0PV8lmFmqJxdruSCC1TYcK1r3mE21KokuA0kRv8AHdvskBjMMfeNMjfx+gM+CuYDZ+LkmXzBKtckUDVrpmDClqajthTjtnujEkKCSSaXPX3dUN5vKGY7Fs1KVXXdw7IU46eTU1Hdv9/G8RoGoHfmQOxU1MWKjgAzLE7zodOXmlayleYM4JW1h7zbSNLN5S4WUgVJAnZbGo3W37qd8JUmrQ1pUgACu/eOoViPZ2x1aZ9Y3R0CiwPf+vfF1emx96kwNw+ytp1iGljnQ31ylUNrbULhxLUorG4rYV3Add48bA2Us5ZpY5ci2prmJAWnabQ65QypYpKQAKj/AJhRTS5rWGOz5eGlJNKt0ubRqUvnqdONIma5FMBoMmPl8k9QdQY3M02AJuDe1lmpOwmStq1BJ/QddYrrgHlhmDlTcGhI11W26NTJ2koopILMDmO4Wt7/AMoYJsuXNCXBIueupoqrXU1tHPxL2fEEy2rhnge9HI8YnwVHYeHWbJfnixuJhmUzEMA2etTUgqb3+6u7SZtltIq6lSjU0FGU0qFYaioqQRUHjW0O58mTJly1sAxrOINxXMAeq9DCTYe1ZQnFGfOruoq1DRMxoasOjQEmoIMLioawJi339dhCsGMotqbNuoME7tOW75jhdQYiVNm3csE4AkRTnSHPQw6FFIoz6EjgOvrjbYHAYdx9tWlzqK3hpM2fLlgqQwtUVK0p1GteNqRnHHCmcuXs9apirjMHlzGpI3kX8tFyzZ3JGe0t3BdKG1CRWnqj1gdrvJZkmB5wYgEEkm28Enf+gjoG0eUAyABwlOiU6uNd5/KEErHYaU5OXOSa1bSoruG7SGm4qpVB2jJ4AfVZLPaOGeHZS4Rod56fdfNi8up2EmtMweFABUIRMqbAgnySL2I6qnWOw8nPCHLxKAzJTyWoCa0YadXS9axyccpJN8spKkk1NSL690a3kRySTGucS7TBLGZTlYoHbqKkEBeGlQBuIi+jWryKdNsdb991B2Lp1HZaeYk3JdYeE+QC6Nj8SrqhUhla4INQR3dsZdvKf03+Iw/n4dJeWXLXKqKAAPX3nfXfCBvKf03+IxuDS6tExdV8f9lM9BvhMcY2f4X9qSZUuVLnKJcpFRBzUs0VQFUVK1NgLmOz4/7KZ6DfCYzXJvwaPNweHmCRhiJkiU4LTHBOZFNSBLNDeK6j3tHutzdoHmuy0a+Urn2I8MG05lM8yW1NKyJZ7fuxpPBt4RMbitq4eVOZCkxnD0lIpNJbMOkBXVV9Uax/BY4BJw+EAAqTzj6f+OLfJjkesjGS3yYUFGNebmMXFVK1AKCvlAG++Km1apIBpkdrfquyzie5TeE/bEzC7MmTZNA4xIF03EtuOsetkfy2H/0+H/oy4Z8rcAJ2CmIyo1Z5sxNK1MLNkfy2H/0+H/oy4bl28W3fP5KhppbRwb8UCel4+a0Gxnoss9Z+IiKvK/wl4fBVQETZ3mKbL6Zvl7NezWJ9m/ZL3/EY84/wc7PxTLNm4ZcxucpZAxPnCWwDHtiDsxHuqbw4j3VwzlTyznYti8whiT0R91BwUHyfzjN4JudmhZrES6jOVFaLW536Cp0j9J7X8FOzp8vJ4usm1mk/VkdfR6Lf9wMc35WeDfD4ErWZSXQATZt8xr5LZRRWB32GU/4TVU09mCTdQoYVodc9pSnYuDwss1ZAQOlLB6V93b31B4Q02xytBy5FperEtU3BB3cDC5MPhpsslUq61BpQKCL1q9Ou0Z3GyJa5KuDU9IIK5dOJGc62BAtqYy2UhWfmqk2Oh/tL1ziKNTZ7SR/EAdLj6jirm2psrNWVmzUvwJ1IHCE77QOYWJ4U1rHmRJ5yeJatkJ87ogGthYnXr4xPiOT87WhB3tWo7qa+uNBjadNoa496jTwb33yz0+2isvhZnN866MFqQTTeN0RYfAI1zmHClIc4DY+WWRNdiaWHO07iNLwnxRaWC0nnCqmhtmA7SBTuPGF6dQvlrDv1GkeKjVoVKb8rR3XjkTGq9TtirXouW/wm/rIpAuGVjlVWZgL9M0HviHAc4ysU1JuCQDffcg+qJ1ebhz5Kqd9fmtRE3Z5yh8nqqjTex0OMndeFXxTLmChOkBTWt91zesWZezWAqyEMLmtz303DWKrYpucL0rXhT+0WE2uzqyBSWIpUG49RpYmLXsqZRlI5379+5RqirlAjtnvUx2QKVJUDjm/Wl/dFYzlCgI71FyBemvVFRsXQZWS6m/Ds/tQbob7M2+VVgyAhhbdTXh+UV1GVKfP12yhtN4+MmPUKHBsQvOc27KLFitR3VtXuhs2JkyZzZ0oDlYFdKkAsVqB0c2alt1N0Z+ZiJgBCsArHSLrlMTMOZTKLUCFboDYBcpGZV3WNq1oaUIaW0BDjrzTNJxbdroPf5iOSd4nESGAeVMApZi1RXgacdxilM2uxPSY0AsaGlO0whOzSjGpupPrG8cYZ4HaDr0SVdDUFXqQa019QhQ4cMFjPVUvo0n1C6qDJN4t4L1PnKr3rxB3n1w5we0MCcomyBXLQsLH/AJ/dYX4/a8tpfNtKljeCrXHClTUdm+gjaeDzwR5iuJxo6NmlyTv4GbXdvyevhEqeG24h0jofopUqJD5pEgcSB9022L4LsJikTEMry0ahRFIXMvFrVo3UQaX3x0jC4VZaKiKFRRRVAoAOAAiQCPkx6AngKxr0aLaLA0d51Wi1obffvKTYhqsx6z8oQN5T+m/xGHcJG8p/Tf4jFymq+0PspnoP8JhZydxDjCYcCZMAEmVQB2AHQXQA2hntD7KZ6D/CYUbA/lcP/kyvgWNHANBc6QvJ/wCT1X06VPI4i50Mbk08bmfiTP8AyP8A7ovbBmscRLBZyKmxdiPJO4mkLIY8nv5iX2n4TGjVpt2brDQryeBxNY4qkC93xN3niEy2uf4d71+ubfXe3qhDsn+Ww/8Ap8P/AEZcPtsH+HexH1zcOLcIQ7J/lsP/AKfD/wBGXGI79JvU/JfR6X+5V/izzenuzfsl7/iMP9nNVB1VEINm/ZL3/EYcbKfyh2H9+6KFophHibJVhRlDCxoRUWuNeuPcECFj/CDyTmYqWHw4HOrZlqBnXgSbVBoRXr6o4ltfYE+QxE2RMlOagEoTX0WFVPcY/TsfGUEUIqIWfhmuJcLFK1MK17s2hX5Q2MRh5hmvQsPOFh8zH3aPLifNPQUBBvA1v11pHftp+CfZ81GAkCWzEsHUklSeAJpl/wAOnCkckn8mTImTJPOSZ6ioDpmoOrTWnCo64Tr02UztKgBKk2rsYFV1tLadyQcndvSzMpP5wVPRaua+/OOHZD7amOlJm5sEKxBYA0qRWhouhFTfrjF4mUZc7LQH3xpcLspJiAzG5ulACQTXgtd3fC9emxrhUkgHcE65tWuwCi+I4AX8JSWRhRNmkggCtRX99kMcFISZOyupPRoOkTUilqKLA343I3RWx+w5stmyq2UVoaEAjjEnJ/bIkN0l3EVO7rHA9cXOc4sLqZm2iTbi91RuaO9XtpclpwvKlswN1oK09Inye+FuL2WsnLmJ53VhpQ7wBDvDcq8mEZUqxWaoF6dBhM33rQjTsjPS9psDmPlVqWpcnt4dQtE6bK9wYgd5SYa8k5BDY369JjRVXZmNbnhUVp1dY6o9yp+opl1oN3r1HfWJZmP5wknyt9DrFRVO8XvX+/XD7Gl/u1IEafbinGy4ZSFZkPQXGY/4b27tBHgzKb6nt0/fu/KJQeuv/OkWcPg3xExUljM72oKXbfrp17osNFrD71+J8lJtLLB3pjyjxTeNTagdIhkvXoEAy6EajJl/W8LFLzGCqCzMQFVRUknQAC5Mb3ZfIacAq4mapRKrzQUOQAScuZ16IqT5NdTSkdH5CcjsDhzzkmjzqEFiSSgOoVXunCtKmFg1hdY38Y4qJw8nMAlHg48FC4fLiMYoafqks0Ky+BO5n9w3XvHTIIIZAA0VwAAgIivj2pLPXaLEUNqvZR1k+r/mOrqXwkbyn9N/iMO4SN5T+m/xGBCr7Q+ymeg/wmFGwP5XD/5Mr4FhvtD7KZ6D/CYUbA/lcP8A5Mr4FjT9n/E5eP8A8r/Sp9T5K/DHk9/MS+0/CYXQx5PfzEvtPwmNKt+m7oV4/wBn/wC1S/k3zCZbYH8O+n27aAjeeJvCHZP8th/9Ph/6MuHu1iPF3oa/XN94ne1NdIRbJ/lsP/p8P/Rlxgu/Sb1PyX0+j/uVf4s83p7s37Je/wCIwx2e9HHXUfr+kLtm/ZL3/EYtynowPAiKFop7BBBAhEQYvGJLXM5oK0HEncAN56oU7c5WS5BMtfrJ1PIBFutju401/OOfbbxU/FdNMRkmLU1yi3BVLdGWvWNd5NozsXj2UPdB97wHWFWKrC8MDhMxc+rplyg5Vz8SzS5QMuWtageUwGuYi1OoW4kxmFweTpFgpNwK374R4DD7UV3efPmCWq5kpMQB3qKKCRcUzElQ1h1iNdO2vKKZ1YOaUoGIJbQ16IFa2v1WGkY2IZXc4Fzg6eHlpAlZeJwLcxNbEQeY06AErP4rkVLnkzXV5R3zFsK7uibE9lK9UUFw0zCl1Z1nywaqwFRvoSrVymnbDt3ZJrM+IbKScstCSasBUlyT5q2vQKBQXipisQUkhEzmtcxc1ZqkGhIpYU064kxxIDCZBjXTnBPDuUqmzoNytrSeQ8iDAHG8jgsltDlBMmMSTc/l2QparGgrUn1mNdhsLJZ6vKUmtGrXgL0UinbGl2HOw4qZcpZZFQCFF9xoR0uOsbFI0m+78OnTv0UqD2OdlGp8fqsjszk7Pm4coJOUllOZ+jUUcHW9iRu4xOvg3nkXmSv/AGNf/UcB646GNYkURoMYGix1TwgLnP8A+PMQp6Lyz2Eju8mIn5C4o1spvrm3jTVbx04CAvS2+B1FrjJUg6Ny5rg/B5iS4DlEWtzmBIFrgL37xGu5P8nZeBGbOxmMKMSaA66LpauphzNxITLm+8wW3E9vfCDHCYJhEwjfRgfKAtUAWA139sJ4vG7FhYwyTr9/onsHR/EPuYA4a+uadS9uoWyjpkmhpe/CEu2dlGZi5RVyApqObJDA7xYj848rgJqyyJCguwuSCAOsUFz8ozeG5EYsB3fEc2p9Ik9ZA8kR5mmGmo6qasHncn1uWriH08Mz3hDd94Hiup4flVOkNQvnWlkmi/dMGh6mzQ/2dy6kTDlmVktwahHtKSAPSyxyDZeBfDo0placXIPPM5VFA0qWuRrYRfxEyyKplKQbnODXQGgUVvreGqWMrUTlzZhz9T3rFc054qPYG6zvg7okDlI7l3GXMDCoIIOhGkLNpNV+wfv9IwUnamJBAw+SrBStDc6VLUGU01OYGkbCQXKjnWVplBmKigJ6gSafvTSNvBYv8SzNljySzKmc2BjcSInmF7hI3lP6b/EYdwkbyn9N/iMOqxV9ofZTPQf4TCfYDDxXD3/+GV8Cw7xMxVR2byVVi1q9EAlrb7VhGMbhrfwIvp/Cye6G8LVNIkhsrC9s4Gni2MbUqhkEm+/vITDMOMVNqcpDgZTYpUEwygCFLUrUhdQDTyq90QzdoYVQS2BACirE4STYcTTviiOVezjPbDrhlearlCqYOWasGykDo3vDNTGktLS2J5/ZZGE/x1jararK4dlINh2/u3pJiPDvMnS3TxWWvSMzpTj1nKoyCsdA2T/LYf8A0+H/AKMuMrtHllszDzWlTcOiTENGXxSUSDwOUEV6t0a3AY1Z0qXMTyHRWS1OjQZRQWFBQUjMzGIXsBTaHl4FzAPZMeZTrZv2S9/xGLMVtm/ZL3/EYsxxWJumJUSw7MFAFWJNAOJJOkc85X+E6zS8MSo0M2lz6IOg69eFNYscrth4nEgc3OrLW4knoivGujH0qU3GMw+wUlgy2oZx0rmWg1tUDNw4dsZWOxT6VoMcfvoPNZ2JdiHEtpNMC5I17I/voEvGAdwJzkdK9bDtN92tzD+SlZQlyQCSVLTClEFDvYWa/Amu7WPuBwsqUsvM/SJ6MpqVZgC3Q3sejoL27oT42S5lmb4yHWg3E23VLU9V4wY2kOcbTaxjloDPRV4amcI0YptNziBeTZvOwk/LfdNtsSkcsAyc85zVqKi9xUbqmwv131xTY3mi0s0JqxqLg3v1cIvNsCe/TOcDLUdEAmtgQAMwU0NzbSFE3Y80dFgAa2qL9td1I06FBjTlqPF7mxF76chwSOIqMruzPaG9LDy3b/FWpOIzooFbGoI3a2O7qj0mFaawUTspPFrd50EXdgyJyKyokh1zdJnJpUjyfVQ0HVHzaOxp2HcueaOYA5FetDu10jlSo1tRzWkA6i4Ovkq3UixgeBYzBi0zx0S3FcnJyakcKq4NRvNjfjemkTYfDMEqJ5XryX7Kjd2W4RVk42ZMPRQlAvSUX7zXceB9+gY7J5RLLzF5WfgLW6xXXSlafOJVTiMl4PIR85Cns6rjE27462Pkqx2o8psyzWLmxBFAaUF1IOnrtxjR4LlR0VM1RfVkrTqsbnfpXTSMtJ2zlxJmMhykADMpOm7TQx6x3KJWRmFAwIyqo0uLinV69DvhsHEsDQxpi09tosN3rcrDVxDMoaCNPHs8l0TD4lXFVNfz7wbjvhNtvlIsg83Lo0yvSrovbxPV6+EYvDcoQGUtMmEAXCHKQeFRWGGOxWF5lWkSQXJqVmVY9t6C/v38TbWxdVkMLb6SNPGEzt6paRlg+uPqE22dMkzczznLMtM4IogJIUNUG5uOFaGhsIZTXdVBlN0UrWj563rXNS9t2tu0xixtZXM4vLEnMmVcijLrfMo16NaHUGh3RTfBTZLLMSZVWukwGx4g8GG9Tp2EE59XCPqNmes3Hh60UtmNk5oieIMOBniN2khbubykmFKFBmrUEilAdRTQiEuLxxzVmNTNqBavq0iTC8pC8sJPDmly5XMPUACopXQ9xipikkuhJcK96L0yt9MtVFIz6VEU3QWx0ukKmEe4bRz83H93jr2ElPJXJ/DzwrJNBJB6BbpAjQXIzdsL8TyInc6suSKkitWYUF7no3yi1f8Aiue2PsWfi54lSSKi5bQKN7NS4H5mwjtvJ7YCYSSJaks2ru2rNx6hwG7rNSdPD4GqHA55bwIWhh8I3LDh2yeGkGRzOncvHJrk4mDlZQczn7Rz949XmqNw9d4bwQRtgACAtJrQ0QEQkbyn9N/iMO4SN5T+m/xGOqSp7Y/l5/8AkzfgaM7NLrkTmyyFc2egopN6NvY/uwvGj2rMyyJzClpUw3FRZGNwbEdUZqfyflSm5ky3mTRLV8/NYSVKJbS7yuiK0WtTcEbooxFGnWpltQcweB9FUuD2vbUa4ACQQRMgx3RHivU9j4nOH1hAkzK85x+7lpupW2govXGXflZI2fOmcxWdi52Kmc8WLKsmWJ7fVJxZqBi1wKjsjVTdg4YYea91nypTPlKYJlLBc3RZJfTUHWl+oQxlclMNNDTZiJVnmFjzUndMcatKJNaDUkkxY2oCxrQS6JvPP1ZQwuHZnq1mloDiLAWBiOd7X0uufckeTmG2iZ2LnywoeeQJMpiuUGjMSbmnSAGmh7I6PyVUDBYcDQSkA7KCkUl5N4YHoykp6OGH5SobbI+wlUAAyLQAADTcFsO60SzSYhN7IgF2YEdu+eXJPtm/ZL3/ABGLMVtm/ZL3/EYsx1RREGNwEucuSaiup3EflvB6xE8ECFlByClSs5krmzmpExmrSlMoYEEr/ha1yawk2lieaTJNlc0yk83W7U/wk1FOsEaR0aIsThUmLldVdTuYVHv39cI18EKhlpIPL15LtV730nU7X47vuuSSsWy9PpzGbdmI11qa3jVicxFJwRWIWjEitqAAA1zCgpmIJ64uY/kOnSaSBWhork0B4gi4PbWE8iTNwxpMojNZSdDbeR1mxFr30jBxmHrUhMW7wfXMLGwLKmEqkVAIP/R+EdQI6XjVSrhkXcigXsKntGao9Q74sDmnWq5Tm6JalMtxQNQHKKV6S0yj1jM7Un4hFznDrNzGxlvX2jU7ojl48YtKS35thRcrCxa1SKXpTfTjCwY9wDnGRv0jwuOtl6iu1raLTSaKnACA3qLHTgCTdOl2cgfyJYU1yotiaUFm8km9bm9NIpbc2AZgQK2Rd1ZdLVtpUud9RujP+Nz8I1CGIvVWrlatjStjUbxDnYnKyU4VHySij9ANU0r5QBHSWttDDOzdT/MZeN+o7QZPaJ6LGDsFiS01GbMjeLW/viO1Z3aOyXksyn7gvQ/uvdHifgZuHRXdkyTFzKCMxob1/wAJ7b9Ua/H7QwjSXmuGJkzArKSDmLA5WJWrFejvrdhU1ApjsRttJzZpgYVFlWlFFbC9a2/ZjQY+q9oBbbUnj0nzWfleHENOZus+hr0SUuK1K0B1y7usA69n5RbbEGgKitTqL954dmsR4nEDKctKHQUv7rVp1boqaf3/ALxr06TsRqIIMCZv64960cu0b7wV13FspBbed/8AaGS4umDJoSefUVpp9WxbszEJY683atDRMrkhgb9GvqvrwJtS+7eIecl9g4ucHEqSHlTAA/OdGXVDmU5iy9Jb+Teha1CY46hTAInw9eI3aqQohrS2LnelMzHcBfiYvbA2JiMdNEqWTQXdjXKi8TT3DU+sjaYLwUy2dc8wmwLKlcuprdumBprc0Pd0HY+xJOFl83JQItammpPEk3PfoLREYcA3VVOhlKh5O8nZWDkiVKHW7nynbi36DQQ0gghhNoggggQiEjeU/pv8Rh3CRvKf03+IwIVTaqZpE4VArKmCpsBVGFTwEI8VyylzUmAoCWEsI3OIcpQDKKi+UkzLcJhprQO9sfy8/wDyZvwNCfZs4c2BmCHKlC1SKga2Fr0ip7qZcKdQw10yexZ+OrFjQwNBzWuYEb/ApJitq55bKyoAysKmYtASpCk1GgbKT2Gl6GHn/UstKyy6dB5gs/8A/Rya0I0rQjqI419bYJGAnc4yMxUgFGralTX3juhdIwpmSZ9GUUmT1IND5U2YB0T5QvpChp0sK2MMCRqfV+AS2EccDQc1tNsEzAcTaNZt3XV9OV8m31i3uPrDfs6V+73Q32QwMiUQQwKKQQag21B3xzXYPJtpUwmYby6ZSoVVYmpYgDQCpG7fHQuTP8nI/wApPyi+jUD3GDMfNalLFtrZmNAixtPPiStNs37Je/4jFmK2zfsl7/iMWYZVqIIIIEIggggQiPE2UGBVgGB1BFR749wQISDaPJx8v8NNEsjRHGZT3npL/wC3ZGP2lgwhVcXKaW1xzgUGWeFGGnZWvVHT48zJQYFWAZTYgioI4EGxjOq+zqL7tGU8QoUw6iZouy8tW9xt3QVxfa+3ZSBU5tGKVyha5FF9K6k76xkcROzsWoBXcI7LtTwVYOa+dA8riqN0T2BgcvdbqiLD+DfCSjUymc1tzjEj1CinsvEqGDFKwKWNFxeajtTrC5zsfZrT8LNWTLaZMLyqhRW31grXcK0r3aWiVfB3jmAPNKO2bL/Ro69LlKtFUKoG4ACncNIljQZTygiVaDAhcdTkJjUBHi6nWv1ksn46xWmcjsaBbDTCANwr39E/vrjtREeM4rT9iOGl7+cG6mxwbuXLti+DafNIM4+LqD1M/VQKaL3kb7GsdWw0qkuXJloipLFsqgAcWIUAVNzQUrU9sEqUWNB3nh/fqhlKlBRQf89Zi1z7QpSXmSvkmSFFB3nieJiSCCKlJEEEECEQQQQIRCRvKf03+Iw7hI3lP6b/ABGBCq7TakiaSKgSphIO/om1r30jI7E2WZ0iVM51UeYSAmbEUUA0qW8Y91N0a7aUstImhRUtKcLTeShpTtjPcl6yJUgvKxCujVdRIcmgaoIIFDUWpWFMVnyjZiTI3TabpHG7TKDTEmRumBIkhK+UGC5iRzhdZhz5Hlk4gWIY1r4wajokUpvihtnamHw8084zK0xpjAIJptzswajFIKkgmygdK0OeVWFedJIlScQzmZUAyXWi0a5qKVqV3mkIeVfIydipoZQyhM4IaVONfrZjAgpKYEFSCCDvjmHDzT/MaJ6KeAa51P8A9DQDfdz+nrcvGC5Q4abMSWJk0NMZFFVnfeYBa/xnEx0bYA/hpIAAARRQVoKClsxJ9ZJjluzPB/iJeIlTWNQkyW7Uk4ipyuHan1O+8dV2LKZcPKDKVOUVBFCOojcYZY2N0J1zKTD+Wn+zfsl7/iMWYW4THhEClXqK6AcSeMS/Sq+Y/qHziairsEUvpVfMf1D5wfSq+Y/qHzgQrsEUvpVfMf1D5wfSq+Y/qHzgQrsEUvpVfMf1D5wfSq+Y/qHzgQrsEUvpVfMf1D5wfSq+Y/qHzgQrsfCIp/Sq+Y/qHzg+lV8x/UPnAhSTMEDpbq3f2/doqzJJGo/fb+z1RN9Kr5j+ofOD6UXzH9Q+cdBIXC0FVSI+4fDlrCwGp/ep/fb6mYhDoswdw917fl1RLL2iiigRwB1D/dEsygGK5LlhRQafv1mPcUvpVfMf1D5wfSq+Y/qHziCsV2CKX0qvmP6h84PpVfMf1D5wIV2CKX0qvmP6h84PpVfMf1D5wIV2CKX0qvmP6h84PpVfMf1D5wIV2EjeU/pv8Ri99KL5j+ofOKAuWNCKsxvwLEjTqgQohhU8xfZHyg8VTzF9kRLBAhReKp5i+yIPFU8xfZESwQIUXiqeYvsiPviqeYvsiJIIEKPxZPMX2RB4snmL7IiSCBCj8WTzF9kQeLJ5i+yIkggQo/Fk8xfZEHiyeYvsiJIIEKPxZPMX2RB4snmL7IiSCBCj8WTzF9kQeLJ5i+yIkggQo/Fk8xfZEHiyeYvsiJIIEKPxZPMX2RB4snmL7IiSCBCj8WTzF9kQeLJ5i+yIkggQo/Fk8xfZEHiyeYvsiJIIEKPxZPMX2RB4snmL7IiSCBCj8WTzF9kQeLJ5i+yIkggQo/Fk8xfZEHiyeYvsiJIIEKPxZPMX2RB4snmL7IiSCBC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 sz="1800">
              <a:latin typeface="Calibri" pitchFamily="34" charset="0"/>
            </a:endParaRPr>
          </a:p>
        </p:txBody>
      </p:sp>
      <p:sp>
        <p:nvSpPr>
          <p:cNvPr id="84996" name="AutoShape 4" descr="data:image/jpeg;base64,/9j/4AAQSkZJRgABAQAAAQABAAD/2wCEAAkGBhQSERUUExMWFRUVFxgYFRgYGB4eHxsaHxwaHBcaHCAYHyYfGB0jHB4YHzAhIycpLSwsFx4xNTAqNSYrLCkBCQoKDgwOGQ8PGiskHyQxLiksKyoqNDIrMiwuLDIpKiwvNCotLSkwLC8sLywsLCwqLywtLywsKSwsLDItLCwsL//AABEIAMkA+wMBIgACEQEDEQH/xAAcAAACAwEBAQEAAAAAAAAAAAAABQMEBgcCAQj/xABJEAACAAQDAwYKCAQFBAIDAAABAgADESEEEjEFQVEGEyJhcYEHFDJScpGSobLRFSMzQlOxwfAkNLPhYnN00vEWgpOiQ+IXVGP/xAAbAQACAwEBAQAAAAAAAAAAAAAABAIDBQEGB//EADYRAAEDAgMFBQYGAwEAAAAAAAEAAhEDIQQSMRNBUWFxgZGhsfAFIjLB0eEUIzNScvEGNEIk/9oADAMBAAIRAxEAPwDo8rBIZcsc1JoJco9KUDuBzWIrfdT7phrs/Z0og1lymodRLAHZRqmwpfrjLbR5VSZJk4ZixmthxMQZ6VCqpoaXv0qDfkaHGDxMwoKMFF6AKeJHnR2RC5eU7+iZP4Mv2F+UH0TJ/Bl+wvyhUcTNGs0eyf8AfAcRO1LEDiUb/fbvpHF1NfomT+DL9hflB9EyfwZfsL8oVLiZpuJoI6gf98fRPm/iD2T/AL4EJp9EyfwZfsL8oPomT+DL9hflCPZe0ZkyUGaY1Szi1Nzso3cAIt8+/wCI3u+UCFfnbKlZTlkys1DlqgpXdW3GMycdMK5hgZY1sZV9Uy6adFxUXuj8DRvz7/iN7vlHnnW89vd8oi5pOhVtOo1urQVUw8/M6hsGiKXymsok0olTWmUDMXvXRRY1NDFTsswoMJLpnpXmagKPvFhY1sQBxpciLnPP57e75R959/xG93yjmU8VPasn4AlwxRqK4NKWJpIJNarWXQ0qQCTn0NNIjXGPQVwMvNQ1pKtmKgoOseUDexK1pcBrz7/iN7vlHnnG89vd8o5kPFd2zP2BUJ891t4jLYgkVWXUHooRoDvLDeOiRekSYqdlCFMJLmV5zMRJK+SCRRSKgngdd2oi5zz+e3u+UHPv+I3u+UGU8Vzast7g+qXtPYXODlatQCUbgOFAt5NQS1TuHfHiTjW0fApqlSsqwBb6zjUhaUpvrWlKQyM5yaB3J4ClfysOs2iQSpwGrG/3WB/MD3VgyHiuiszewJYZz5VbxOXWhzJzV8wYCxFRQqa6HQxLhJuaaFOEllCwHOCSRumEmjCqjoqL1v6Sxa8ZatOccHgbH1EVj7zz+e3u+UGU8VzasgjIPX0/tL1nNSviknRiTzTAAgC1MuYglloaA9B7CPSOxynxaVlLID9QQQCrFibnQgD/ALhF0zW89vWPlH3nn89vd8o7lPFBqsP/AAFHsUrNJEzCJLoiG8sXY5s9KjQUFN97w2+iZP4Mv2F+ULOdatc7e75R659/xG93yiQEBVPcHOkCOSY/RMn8GX7C/KD6Jk/gy/YX5Qu59/xG93yg59/xG93yjqgmP0TJ/Bl+wvyg+iZP4Mv2F+ULuff8Rvd8oOff8Rvd8oEJj9EyfwZfsL8oPomT+DL9hflC7n3/ABG93yg59/xG93ygQsbtHlMqTpgMpU5pyMqy5bKy3FcwJA3E56ZRU8I3Wy8LImyZcwSpRDqGBEsDUV0IqIT4jZEt5nOOoL+dQXppW3Sp11j4NtTRUB7BmAsNAxA3cIYq1KbmgNEFVMa4EyVlZ5LuSxFqKLE2UADf1RtcDhWIyoKhWcZjpZm9Z6h7oxk0XPf+9DHQtgzKoR/iY+tm+RhdWqxhtnKtz0m4nd2Dd+fXFhGueo/oI8YvGJKUvMYKo3n8us9QjCnwsypU90n4abJl1OSZ5RYCi5mRRVanQAsaUqBugXtBgm66BOi3E7AIxqVFeIsfWLxTn7NKioeoG5h+RFPeDFnZ21ZU9Q0pw4IrbXvBuO8R92i9E7SPn+kSBBuFw2Wa2D9gvpTP6jwwhfsD7BfSmf1HhhHUIggggQiCCCBCII+ExLIwzPpYecf0Gp7bDtgQoi39uvs4xaw+zma7dEcPvH9F957IvYbBKlxc+cdf7DqFosQIUUnDKooop+vWeJ6zHqUde0xQ23ykw2DTPiZ8uUKEjMwBPor5THqAMKeTfhHwGNcpIxCF62RgUZraqHALb9KmBC00yUGFGAI4EV/OKczZK/dJXsNR6jWndSPm2NvSMJLM3ETUlICASx3nQU1J7OB4RckzldQykMrAFSDUEHQgixECEqmbOmDSj9lj6jb3xXdqWYFfSFPfoe6NBHwrXWBCQwQzmbKQ6Ar6Nvd5PuirM2W40Ibtsf1B90CFWggmAr5Slesi3rFR74+AwIX2CCCBCIIIIEIhI3lP6b/EYdwkbyn9N/iMCEjcVJ7xp/8AUxr/AKXGFlM5RnoXAVRvztSp0VdasfkIzeOxySJsuX4iZvOSeeM8zCFUhQSCoHEoAAb5uoxpsHMzICdSWPrZo4Ziy4dLLBbb5Rz500MQzkjoqqtkl1Gm8Pm1za6RmcftVmlmXMZcr1zg7xa4BpQ1pemg3ax1PH8mpUzMVrKdtWS1eFRofdGRxvIOc4dZ88ZK1Qqmag4Mz9LWhodKWMZIwdQ1JdfnKUNF4dnDr9Lf38+SQ7P2sJMuiT2UqLXFqGpIIYBTTzT7o6fydxeJmSg2IaoNDLBBDU4tUAivAivE3jP8lvB1IkUeYOdYNmQuNDuOWpApurU6HcI2g1hujhBSeXZjfuTeao8y909g/tLtgfYL6Uz+o8MIX7A+wX0pn9R4YQ4uogggFzQAk8B+7DrMCER9lS2eyCvE7h3/AKCpi7h9lb5h/wC0ad51PuHbDBVAFAKAaQIS+Rs8A1bpN7h2D9TUxfVaR9pH2BCIVcqeUC4HCTsS4zCUtQtaZmNkWt6VYgVpvhozACpNANTHC/C5y8l7QEvCYKYJktTzk+YAaWIVFFqsATmNARdeBjhMLoErA8rNr4ja2MOImBJY6EtVMwBUFCQoZqVJ6TGg1bTSKlJCB3lS3MwF1Qhvq1H3Zgr084WtjatGBtljTPySSYstVQhEFz952N2d70qQAABoFAvcmltuVJw0sAC99NWP6X3wm3GMc7Ky5TZwjmtLnWCR7NxrTZ03nD05yuM7X1BJFCLsxCopJ6JautCOueA/l+olJgJ1agnmHqCKNcS23qa5sp0NaWoK8PkO7NVeibeTY+vX3xPNkPKAA6LVswJDDvB74aJSwG9fs6CPx9ieUE+W6zJeKnZnAdqTnzB6BZmbpVqStanUZY6Rye8MO0ZchUfDriCn/wAjsQzLS1coIJB+9v33vHXPDdSuNaXaLvMEc28FfhKnY55sjFqqzgS0sqKBlqapQk3Xca3GtwSekx0EHRcII1RFabs2W18tDxWx76a98WYI6uJXM2Sw8lgephT3r/titMlMvlIR1i4/9dO8CHsECFn1YG4IPZH2HE7BI92UV46H1i8VJmyD91+5hX3ih9dYEKlCRvKf03+Iw+mYV11QnrXpf/b3QgPlN6b/ABGBCr7SaULc1ncSJbsSTQAoMvUbggAeadN/rafKU4abKw64aYwcD66/NqSuY1I31JoLai8WJ2Fk9AtJRmMuWSx18hf33RQfGSz0zgmLV4Va2mp6uO6BC8SuUE8iuZd9snWevq98Snb07zl9kdfy98W8TiJayjSRK6K2qv57zqdYnnS5SmnMobKa33qCdO0wISz6bn1oHX/x1/UcD6/XcxnKcpiZ2HGHmfUmWBOI+rbPkrQ26QzGwrp3RFI2ulj4lSvFAd1b1reto+48y+lM5lC5YHMbmpYX7b1gQr/J4/w69sz+o8MGan6dfZxinyWwjPh1pYZpnSP+Y+g399O+NJIwCppc72Ov9h1C0CEvk4Fm8rojhv8AkvvPZDPD4dUFFFP37+0x7VKR6gQiCCMnjfCls+Ti3wk2fkmoQpqrFakA0zKCLVoa0vaBC1kUdsbak4WWZk+YEUcdSeCgXY9QjEcq/C/LkqRhUE5zo5P1Y67HM3Zbtjim1doYjGF5+JnvMcHojcAdygdFB1ARQa7IsVTtWmzSPktrt/wgnGJNltOmy5cxiSiEUK6CWbVAIpUA0N9aws5P7GytziAAEMi9dbP6lO/zhTfStyX2LLnJR0ZGVSWIfUXOYBrGg1HfpEuFxMqQx5udMrmplLIc1KipWlG1pfS8ZVSfeAcfMXQH1cO8Fxzb7a27Ey2/yrSV9TKQNMBAJpbSpFtRCuTyWLq06awMxr9gNTmPmrUEdZiLGYgI5m5VVWNSKggD8xfuvppFqRtqVOYNNKjSgFaADyTTees6VihtM0mDZzG8i5J4KbMeXXfqTqdB6tuVLZnJ8KjFKM51JrQC4oKC5r+7wh5RSnplJzEanTqt1RvZ2KzB1k5Qq+VMJFBatuwRjdtzJD0CTwzHcqm9Os/u0XYaq9z5cPme3gmm4hr25B38eiyATd641WC2jNl4eW8twzM0xZ2a4DGhl1B0JXMc2hoR90wjdFUkfe0uDQfvr64ty5zKeaeqBXLMVH3qUqSCQVpWlOPXGw8B7LiVBpLXWMLV7GxC1zzUcTKdLICb8baV1jrHJ7wmoJaJOSYcooZlK1poSDQ1pvvHEcNsbMrNzzEsB94rVdN+oHqiY7VnSmCSGac1ACWuLa0pf3xlQ5jyaTr8Dp4p54zMGYeuxfo/DctcG5CrPXMdAQQe/MBTtNodAx+edmY/EmmdVvrup1XizittT8P9Yk90I0VXYgdi1p3UiTPaLg7K9o7CqnYaBOnVd+gj84YHlxtPFYuXNOIcc35KABQRvzqoAeu+o9Udc2F4SUnz+ZmSjJolS7MMufevUOBJ9UaH4mnmyk3VGwfGYBbOCFuA5QyJ86bJlTA7yQhmUuBmzUFdCRluBpUQyhhUrxNeik8ATGIbyn9N/iMbHaDUlnroIxzeU/pv8RgQlWM2d0WdnzFVreXKNlFhUoToKRn8NiZ0xFdcKxV1DLfC6EVH3OEa3aH2Uz0H+ExR5N7Nmtg8Myy3IMiUQaG4KLQw1h6dN5O0MLG9rYrFYZjThmZiTexPkkobEf8A6revC/7IrbX2xNky3nTsO+VaFmrhmNyFH3KnURtDsqb+G3qgHJgYgiTiZLGS9nBzLXeLqQR0gN8Mvw+HDSQ6/ULGw/tX2o+qxr6MNJAJyO0m+9crXwlSiKjDziOPNyKf0+o+qOg4PZmeXLmB6Z0lzB9VJtmVXF+b1FR6o9bQ8F+z5eHfLJcUmMgHPTKZancHpfr64t7J/lsP/p8P/RlxnFpDQ7ivWNrNdVdSGoAPfMeS1PJCXkw4SpNCxqaXqzV0trWHkIeTb0VRxDfET84fRFXIj4TEWLxiSkLzHVFGrMaAeuOL+EfwkDENzMnMsha5iV+0bdY3CgV1oTU2iqpUDBz4Kt9VrNfutd4SPCWmEkOmEmJMxRsKUcSh95m+7Wlgp3kGlAY4DsPZc3FYkzGYtMfnZjE3LMFdmPWSfeYlnbcOQy0WuY2FAPy3RsOSmGxGFlZkXMjjM1qMeIYMAcutACdaitawrUxLmMLnCOHowrGuBaXZTA9bpSL/AKdnCSgykHySOBG+mpt+UUdt7NmJNlSRY2Y047tD2xrP+pzmKP0gQSpzMMpqd4Na0PV8lmFmqJxdruSCC1TYcK1r3mE21KokuA0kRv8AHdvskBjMMfeNMjfx+gM+CuYDZ+LkmXzBKtckUDVrpmDClqajthTjtnujEkKCSSaXPX3dUN5vKGY7Fs1KVXXdw7IU46eTU1Hdv9/G8RoGoHfmQOxU1MWKjgAzLE7zodOXmlayleYM4JW1h7zbSNLN5S4WUgVJAnZbGo3W37qd8JUmrQ1pUgACu/eOoViPZ2x1aZ9Y3R0CiwPf+vfF1emx96kwNw+ytp1iGljnQ31ylUNrbULhxLUorG4rYV3Add48bA2Us5ZpY5ci2prmJAWnabQ65QypYpKQAKj/AJhRTS5rWGOz5eGlJNKt0ubRqUvnqdONIma5FMBoMmPl8k9QdQY3M02AJuDe1lmpOwmStq1BJ/QddYrrgHlhmDlTcGhI11W26NTJ2koopILMDmO4Wt7/AMoYJsuXNCXBIueupoqrXU1tHPxL2fEEy2rhnge9HI8YnwVHYeHWbJfnixuJhmUzEMA2etTUgqb3+6u7SZtltIq6lSjU0FGU0qFYaioqQRUHjW0O58mTJly1sAxrOINxXMAeq9DCTYe1ZQnFGfOruoq1DRMxoasOjQEmoIMLioawJi339dhCsGMotqbNuoME7tOW75jhdQYiVNm3csE4AkRTnSHPQw6FFIoz6EjgOvrjbYHAYdx9tWlzqK3hpM2fLlgqQwtUVK0p1GteNqRnHHCmcuXs9apirjMHlzGpI3kX8tFyzZ3JGe0t3BdKG1CRWnqj1gdrvJZkmB5wYgEEkm28Enf+gjoG0eUAyABwlOiU6uNd5/KEErHYaU5OXOSa1bSoruG7SGm4qpVB2jJ4AfVZLPaOGeHZS4Rod56fdfNi8up2EmtMweFABUIRMqbAgnySL2I6qnWOw8nPCHLxKAzJTyWoCa0YadXS9axyccpJN8spKkk1NSL690a3kRySTGucS7TBLGZTlYoHbqKkEBeGlQBuIi+jWryKdNsdb991B2Lp1HZaeYk3JdYeE+QC6Nj8SrqhUhla4INQR3dsZdvKf03+Iw/n4dJeWXLXKqKAAPX3nfXfCBvKf03+IxuDS6tExdV8f9lM9BvhMcY2f4X9qSZUuVLnKJcpFRBzUs0VQFUVK1NgLmOz4/7KZ6DfCYzXJvwaPNweHmCRhiJkiU4LTHBOZFNSBLNDeK6j3tHutzdoHmuy0a+Urn2I8MG05lM8yW1NKyJZ7fuxpPBt4RMbitq4eVOZCkxnD0lIpNJbMOkBXVV9Uax/BY4BJw+EAAqTzj6f+OLfJjkesjGS3yYUFGNebmMXFVK1AKCvlAG++Km1apIBpkdrfquyzie5TeE/bEzC7MmTZNA4xIF03EtuOsetkfy2H/0+H/oy4Z8rcAJ2CmIyo1Z5sxNK1MLNkfy2H/0+H/oy4bl28W3fP5KhppbRwb8UCel4+a0Gxnoss9Z+IiKvK/wl4fBVQETZ3mKbL6Zvl7NezWJ9m/ZL3/EY84/wc7PxTLNm4ZcxucpZAxPnCWwDHtiDsxHuqbw4j3VwzlTyznYti8whiT0R91BwUHyfzjN4JudmhZrES6jOVFaLW536Cp0j9J7X8FOzp8vJ4usm1mk/VkdfR6Lf9wMc35WeDfD4ErWZSXQATZt8xr5LZRRWB32GU/4TVU09mCTdQoYVodc9pSnYuDwss1ZAQOlLB6V93b31B4Q02xytBy5FperEtU3BB3cDC5MPhpsslUq61BpQKCL1q9Ou0Z3GyJa5KuDU9IIK5dOJGc62BAtqYy2UhWfmqk2Oh/tL1ziKNTZ7SR/EAdLj6jirm2psrNWVmzUvwJ1IHCE77QOYWJ4U1rHmRJ5yeJatkJ87ogGthYnXr4xPiOT87WhB3tWo7qa+uNBjadNoa496jTwb33yz0+2isvhZnN866MFqQTTeN0RYfAI1zmHClIc4DY+WWRNdiaWHO07iNLwnxRaWC0nnCqmhtmA7SBTuPGF6dQvlrDv1GkeKjVoVKb8rR3XjkTGq9TtirXouW/wm/rIpAuGVjlVWZgL9M0HviHAc4ysU1JuCQDffcg+qJ1ebhz5Kqd9fmtRE3Z5yh8nqqjTex0OMndeFXxTLmChOkBTWt91zesWZezWAqyEMLmtz303DWKrYpucL0rXhT+0WE2uzqyBSWIpUG49RpYmLXsqZRlI5379+5RqirlAjtnvUx2QKVJUDjm/Wl/dFYzlCgI71FyBemvVFRsXQZWS6m/Ds/tQbob7M2+VVgyAhhbdTXh+UV1GVKfP12yhtN4+MmPUKHBsQvOc27KLFitR3VtXuhs2JkyZzZ0oDlYFdKkAsVqB0c2alt1N0Z+ZiJgBCsArHSLrlMTMOZTKLUCFboDYBcpGZV3WNq1oaUIaW0BDjrzTNJxbdroPf5iOSd4nESGAeVMApZi1RXgacdxilM2uxPSY0AsaGlO0whOzSjGpupPrG8cYZ4HaDr0SVdDUFXqQa019QhQ4cMFjPVUvo0n1C6qDJN4t4L1PnKr3rxB3n1w5we0MCcomyBXLQsLH/AJ/dYX4/a8tpfNtKljeCrXHClTUdm+gjaeDzwR5iuJxo6NmlyTv4GbXdvyevhEqeG24h0jofopUqJD5pEgcSB9022L4LsJikTEMry0ahRFIXMvFrVo3UQaX3x0jC4VZaKiKFRRRVAoAOAAiQCPkx6AngKxr0aLaLA0d51Wi1obffvKTYhqsx6z8oQN5T+m/xGHcJG8p/Tf4jFymq+0PspnoP8JhZydxDjCYcCZMAEmVQB2AHQXQA2hntD7KZ6D/CYUbA/lcP/kyvgWNHANBc6QvJ/wCT1X06VPI4i50Mbk08bmfiTP8AyP8A7ovbBmscRLBZyKmxdiPJO4mkLIY8nv5iX2n4TGjVpt2brDQryeBxNY4qkC93xN3niEy2uf4d71+ubfXe3qhDsn+Ww/8Ap8P/AEZcPtsH+HexH1zcOLcIQ7J/lsP/AKfD/wBGXGI79JvU/JfR6X+5V/izzenuzfsl7/iMP9nNVB1VEINm/ZL3/EYcbKfyh2H9+6KFophHibJVhRlDCxoRUWuNeuPcECFj/CDyTmYqWHw4HOrZlqBnXgSbVBoRXr6o4ltfYE+QxE2RMlOagEoTX0WFVPcY/TsfGUEUIqIWfhmuJcLFK1MK17s2hX5Q2MRh5hmvQsPOFh8zH3aPLifNPQUBBvA1v11pHftp+CfZ81GAkCWzEsHUklSeAJpl/wAOnCkckn8mTImTJPOSZ6ioDpmoOrTWnCo64Tr02UztKgBKk2rsYFV1tLadyQcndvSzMpP5wVPRaua+/OOHZD7amOlJm5sEKxBYA0qRWhouhFTfrjF4mUZc7LQH3xpcLspJiAzG5ulACQTXgtd3fC9emxrhUkgHcE65tWuwCi+I4AX8JSWRhRNmkggCtRX99kMcFISZOyupPRoOkTUilqKLA343I3RWx+w5stmyq2UVoaEAjjEnJ/bIkN0l3EVO7rHA9cXOc4sLqZm2iTbi91RuaO9XtpclpwvKlswN1oK09Inye+FuL2WsnLmJ53VhpQ7wBDvDcq8mEZUqxWaoF6dBhM33rQjTsjPS9psDmPlVqWpcnt4dQtE6bK9wYgd5SYa8k5BDY369JjRVXZmNbnhUVp1dY6o9yp+opl1oN3r1HfWJZmP5wknyt9DrFRVO8XvX+/XD7Gl/u1IEafbinGy4ZSFZkPQXGY/4b27tBHgzKb6nt0/fu/KJQeuv/OkWcPg3xExUljM72oKXbfrp17osNFrD71+J8lJtLLB3pjyjxTeNTagdIhkvXoEAy6EajJl/W8LFLzGCqCzMQFVRUknQAC5Mb3ZfIacAq4mapRKrzQUOQAScuZ16IqT5NdTSkdH5CcjsDhzzkmjzqEFiSSgOoVXunCtKmFg1hdY38Y4qJw8nMAlHg48FC4fLiMYoafqks0Ky+BO5n9w3XvHTIIIZAA0VwAAgIivj2pLPXaLEUNqvZR1k+r/mOrqXwkbyn9N/iMO4SN5T+m/xGBCr7Q+ymeg/wmFGwP5XD/5Mr4FhvtD7KZ6D/CYUbA/lcP8A5Mr4FjT9n/E5eP8A8r/Sp9T5K/DHk9/MS+0/CYXQx5PfzEvtPwmNKt+m7oV4/wBn/wC1S/k3zCZbYH8O+n27aAjeeJvCHZP8th/9Ph/6MuHu1iPF3oa/XN94ne1NdIRbJ/lsP/p8P/Rlxgu/Sb1PyX0+j/uVf4s83p7s37Je/wCIwx2e9HHXUfr+kLtm/ZL3/EYtynowPAiKFop7BBBAhEQYvGJLXM5oK0HEncAN56oU7c5WS5BMtfrJ1PIBFutju401/OOfbbxU/FdNMRkmLU1yi3BVLdGWvWNd5NozsXj2UPdB97wHWFWKrC8MDhMxc+rplyg5Vz8SzS5QMuWtageUwGuYi1OoW4kxmFweTpFgpNwK374R4DD7UV3efPmCWq5kpMQB3qKKCRcUzElQ1h1iNdO2vKKZ1YOaUoGIJbQ16IFa2v1WGkY2IZXc4Fzg6eHlpAlZeJwLcxNbEQeY06AErP4rkVLnkzXV5R3zFsK7uibE9lK9UUFw0zCl1Z1nywaqwFRvoSrVymnbDt3ZJrM+IbKScstCSasBUlyT5q2vQKBQXipisQUkhEzmtcxc1ZqkGhIpYU064kxxIDCZBjXTnBPDuUqmzoNytrSeQ8iDAHG8jgsltDlBMmMSTc/l2QparGgrUn1mNdhsLJZ6vKUmtGrXgL0UinbGl2HOw4qZcpZZFQCFF9xoR0uOsbFI0m+78OnTv0UqD2OdlGp8fqsjszk7Pm4coJOUllOZ+jUUcHW9iRu4xOvg3nkXmSv/AGNf/UcB646GNYkURoMYGix1TwgLnP8A+PMQp6Lyz2Eju8mIn5C4o1spvrm3jTVbx04CAvS2+B1FrjJUg6Ny5rg/B5iS4DlEWtzmBIFrgL37xGu5P8nZeBGbOxmMKMSaA66LpauphzNxITLm+8wW3E9vfCDHCYJhEwjfRgfKAtUAWA139sJ4vG7FhYwyTr9/onsHR/EPuYA4a+uadS9uoWyjpkmhpe/CEu2dlGZi5RVyApqObJDA7xYj848rgJqyyJCguwuSCAOsUFz8ozeG5EYsB3fEc2p9Ik9ZA8kR5mmGmo6qasHncn1uWriH08Mz3hDd94Hiup4flVOkNQvnWlkmi/dMGh6mzQ/2dy6kTDlmVktwahHtKSAPSyxyDZeBfDo0placXIPPM5VFA0qWuRrYRfxEyyKplKQbnODXQGgUVvreGqWMrUTlzZhz9T3rFc054qPYG6zvg7okDlI7l3GXMDCoIIOhGkLNpNV+wfv9IwUnamJBAw+SrBStDc6VLUGU01OYGkbCQXKjnWVplBmKigJ6gSafvTSNvBYv8SzNljySzKmc2BjcSInmF7hI3lP6b/EYdwkbyn9N/iMOqxV9ofZTPQf4TCfYDDxXD3/+GV8Cw7xMxVR2byVVi1q9EAlrb7VhGMbhrfwIvp/Cye6G8LVNIkhsrC9s4Gni2MbUqhkEm+/vITDMOMVNqcpDgZTYpUEwygCFLUrUhdQDTyq90QzdoYVQS2BACirE4STYcTTviiOVezjPbDrhlearlCqYOWasGykDo3vDNTGktLS2J5/ZZGE/x1jararK4dlINh2/u3pJiPDvMnS3TxWWvSMzpTj1nKoyCsdA2T/LYf8A0+H/AKMuMrtHllszDzWlTcOiTENGXxSUSDwOUEV6t0a3AY1Z0qXMTyHRWS1OjQZRQWFBQUjMzGIXsBTaHl4FzAPZMeZTrZv2S9/xGLMVtm/ZL3/EYsxxWJumJUSw7MFAFWJNAOJJOkc85X+E6zS8MSo0M2lz6IOg69eFNYscrth4nEgc3OrLW4knoivGujH0qU3GMw+wUlgy2oZx0rmWg1tUDNw4dsZWOxT6VoMcfvoPNZ2JdiHEtpNMC5I17I/voEvGAdwJzkdK9bDtN92tzD+SlZQlyQCSVLTClEFDvYWa/Amu7WPuBwsqUsvM/SJ6MpqVZgC3Q3sejoL27oT42S5lmb4yHWg3E23VLU9V4wY2kOcbTaxjloDPRV4amcI0YptNziBeTZvOwk/LfdNtsSkcsAyc85zVqKi9xUbqmwv131xTY3mi0s0JqxqLg3v1cIvNsCe/TOcDLUdEAmtgQAMwU0NzbSFE3Y80dFgAa2qL9td1I06FBjTlqPF7mxF76chwSOIqMruzPaG9LDy3b/FWpOIzooFbGoI3a2O7qj0mFaawUTspPFrd50EXdgyJyKyokh1zdJnJpUjyfVQ0HVHzaOxp2HcueaOYA5FetDu10jlSo1tRzWkA6i4Ovkq3UixgeBYzBi0zx0S3FcnJyakcKq4NRvNjfjemkTYfDMEqJ5XryX7Kjd2W4RVk42ZMPRQlAvSUX7zXceB9+gY7J5RLLzF5WfgLW6xXXSlafOJVTiMl4PIR85Cns6rjE27462Pkqx2o8psyzWLmxBFAaUF1IOnrtxjR4LlR0VM1RfVkrTqsbnfpXTSMtJ2zlxJmMhykADMpOm7TQx6x3KJWRmFAwIyqo0uLinV69DvhsHEsDQxpi09tosN3rcrDVxDMoaCNPHs8l0TD4lXFVNfz7wbjvhNtvlIsg83Lo0yvSrovbxPV6+EYvDcoQGUtMmEAXCHKQeFRWGGOxWF5lWkSQXJqVmVY9t6C/v38TbWxdVkMLb6SNPGEzt6paRlg+uPqE22dMkzczznLMtM4IogJIUNUG5uOFaGhsIZTXdVBlN0UrWj563rXNS9t2tu0xixtZXM4vLEnMmVcijLrfMo16NaHUGh3RTfBTZLLMSZVWukwGx4g8GG9Tp2EE59XCPqNmes3Hh60UtmNk5oieIMOBniN2khbubykmFKFBmrUEilAdRTQiEuLxxzVmNTNqBavq0iTC8pC8sJPDmly5XMPUACopXQ9xipikkuhJcK96L0yt9MtVFIz6VEU3QWx0ukKmEe4bRz83H93jr2ElPJXJ/DzwrJNBJB6BbpAjQXIzdsL8TyInc6suSKkitWYUF7no3yi1f8Aiue2PsWfi54lSSKi5bQKN7NS4H5mwjtvJ7YCYSSJaks2ru2rNx6hwG7rNSdPD4GqHA55bwIWhh8I3LDh2yeGkGRzOncvHJrk4mDlZQczn7Rz949XmqNw9d4bwQRtgACAtJrQ0QEQkbyn9N/iMO4SN5T+m/xGOqSp7Y/l5/8AkzfgaM7NLrkTmyyFc2egopN6NvY/uwvGj2rMyyJzClpUw3FRZGNwbEdUZqfyflSm5ky3mTRLV8/NYSVKJbS7yuiK0WtTcEbooxFGnWpltQcweB9FUuD2vbUa4ACQQRMgx3RHivU9j4nOH1hAkzK85x+7lpupW2govXGXflZI2fOmcxWdi52Kmc8WLKsmWJ7fVJxZqBi1wKjsjVTdg4YYea91nypTPlKYJlLBc3RZJfTUHWl+oQxlclMNNDTZiJVnmFjzUndMcatKJNaDUkkxY2oCxrQS6JvPP1ZQwuHZnq1mloDiLAWBiOd7X0uufckeTmG2iZ2LnywoeeQJMpiuUGjMSbmnSAGmh7I6PyVUDBYcDQSkA7KCkUl5N4YHoykp6OGH5SobbI+wlUAAyLQAADTcFsO60SzSYhN7IgF2YEdu+eXJPtm/ZL3/ABGLMVtm/ZL3/EYsx1RREGNwEucuSaiup3EflvB6xE8ECFlByClSs5krmzmpExmrSlMoYEEr/ha1yawk2lieaTJNlc0yk83W7U/wk1FOsEaR0aIsThUmLldVdTuYVHv39cI18EKhlpIPL15LtV730nU7X47vuuSSsWy9PpzGbdmI11qa3jVicxFJwRWIWjEitqAAA1zCgpmIJ64uY/kOnSaSBWhork0B4gi4PbWE8iTNwxpMojNZSdDbeR1mxFr30jBxmHrUhMW7wfXMLGwLKmEqkVAIP/R+EdQI6XjVSrhkXcigXsKntGao9Q74sDmnWq5Tm6JalMtxQNQHKKV6S0yj1jM7Un4hFznDrNzGxlvX2jU7ojl48YtKS35thRcrCxa1SKXpTfTjCwY9wDnGRv0jwuOtl6iu1raLTSaKnACA3qLHTgCTdOl2cgfyJYU1yotiaUFm8km9bm9NIpbc2AZgQK2Rd1ZdLVtpUud9RujP+Nz8I1CGIvVWrlatjStjUbxDnYnKyU4VHySij9ANU0r5QBHSWttDDOzdT/MZeN+o7QZPaJ6LGDsFiS01GbMjeLW/viO1Z3aOyXksyn7gvQ/uvdHifgZuHRXdkyTFzKCMxob1/wAJ7b9Ua/H7QwjSXmuGJkzArKSDmLA5WJWrFejvrdhU1ApjsRttJzZpgYVFlWlFFbC9a2/ZjQY+q9oBbbUnj0nzWfleHENOZus+hr0SUuK1K0B1y7usA69n5RbbEGgKitTqL954dmsR4nEDKctKHQUv7rVp1boqaf3/ALxr06TsRqIIMCZv64960cu0b7wV13FspBbed/8AaGS4umDJoSefUVpp9WxbszEJY683atDRMrkhgb9GvqvrwJtS+7eIecl9g4ucHEqSHlTAA/OdGXVDmU5iy9Jb+Teha1CY46hTAInw9eI3aqQohrS2LnelMzHcBfiYvbA2JiMdNEqWTQXdjXKi8TT3DU+sjaYLwUy2dc8wmwLKlcuprdumBprc0Pd0HY+xJOFl83JQItammpPEk3PfoLREYcA3VVOhlKh5O8nZWDkiVKHW7nynbi36DQQ0gghhNoggggQiEjeU/pv8Rh3CRvKf03+IwIVTaqZpE4VArKmCpsBVGFTwEI8VyylzUmAoCWEsI3OIcpQDKKi+UkzLcJhprQO9sfy8/wDyZvwNCfZs4c2BmCHKlC1SKga2Fr0ip7qZcKdQw10yexZ+OrFjQwNBzWuYEb/ApJitq55bKyoAysKmYtASpCk1GgbKT2Gl6GHn/UstKyy6dB5gs/8A/Rya0I0rQjqI419bYJGAnc4yMxUgFGralTX3juhdIwpmSZ9GUUmT1IND5U2YB0T5QvpChp0sK2MMCRqfV+AS2EccDQc1tNsEzAcTaNZt3XV9OV8m31i3uPrDfs6V+73Q32QwMiUQQwKKQQag21B3xzXYPJtpUwmYby6ZSoVVYmpYgDQCpG7fHQuTP8nI/wApPyi+jUD3GDMfNalLFtrZmNAixtPPiStNs37Je/4jFmK2zfsl7/iMWYZVqIIIIEIggggQiPE2UGBVgGB1BFR749wQISDaPJx8v8NNEsjRHGZT3npL/wC3ZGP2lgwhVcXKaW1xzgUGWeFGGnZWvVHT48zJQYFWAZTYgioI4EGxjOq+zqL7tGU8QoUw6iZouy8tW9xt3QVxfa+3ZSBU5tGKVyha5FF9K6k76xkcROzsWoBXcI7LtTwVYOa+dA8riqN0T2BgcvdbqiLD+DfCSjUymc1tzjEj1CinsvEqGDFKwKWNFxeajtTrC5zsfZrT8LNWTLaZMLyqhRW31grXcK0r3aWiVfB3jmAPNKO2bL/Ro69LlKtFUKoG4ACncNIljQZTygiVaDAhcdTkJjUBHi6nWv1ksn46xWmcjsaBbDTCANwr39E/vrjtREeM4rT9iOGl7+cG6mxwbuXLti+DafNIM4+LqD1M/VQKaL3kb7GsdWw0qkuXJloipLFsqgAcWIUAVNzQUrU9sEqUWNB3nh/fqhlKlBRQf89Zi1z7QpSXmSvkmSFFB3nieJiSCCKlJEEEECEQQQQIRCRvKf03+Iw7hI3lP6b/ABGBCq7TakiaSKgSphIO/om1r30jI7E2WZ0iVM51UeYSAmbEUUA0qW8Y91N0a7aUstImhRUtKcLTeShpTtjPcl6yJUgvKxCujVdRIcmgaoIIFDUWpWFMVnyjZiTI3TabpHG7TKDTEmRumBIkhK+UGC5iRzhdZhz5Hlk4gWIY1r4wajokUpvihtnamHw8084zK0xpjAIJptzswajFIKkgmygdK0OeVWFedJIlScQzmZUAyXWi0a5qKVqV3mkIeVfIydipoZQyhM4IaVONfrZjAgpKYEFSCCDvjmHDzT/MaJ6KeAa51P8A9DQDfdz+nrcvGC5Q4abMSWJk0NMZFFVnfeYBa/xnEx0bYA/hpIAAARRQVoKClsxJ9ZJjluzPB/iJeIlTWNQkyW7Uk4ipyuHan1O+8dV2LKZcPKDKVOUVBFCOojcYZY2N0J1zKTD+Wn+zfsl7/iMWYW4THhEClXqK6AcSeMS/Sq+Y/qHziairsEUvpVfMf1D5wfSq+Y/qHzgQrsEUvpVfMf1D5wfSq+Y/qHzgQrsEUvpVfMf1D5wfSq+Y/qHzgQrsEUvpVfMf1D5wfSq+Y/qHzgQrsfCIp/Sq+Y/qHzg+lV8x/UPnAhSTMEDpbq3f2/doqzJJGo/fb+z1RN9Kr5j+ofOD6UXzH9Q+cdBIXC0FVSI+4fDlrCwGp/ep/fb6mYhDoswdw917fl1RLL2iiigRwB1D/dEsygGK5LlhRQafv1mPcUvpVfMf1D5wfSq+Y/qHziCsV2CKX0qvmP6h84PpVfMf1D5wIV2CKX0qvmP6h84PpVfMf1D5wIV2CKX0qvmP6h84PpVfMf1D5wIV2EjeU/pv8Ri99KL5j+ofOKAuWNCKsxvwLEjTqgQohhU8xfZHyg8VTzF9kRLBAhReKp5i+yIPFU8xfZESwQIUXiqeYvsiPviqeYvsiJIIEKPxZPMX2RB4snmL7IiSCBCj8WTzF9kQeLJ5i+yIkggQo/Fk8xfZEHiyeYvsiJIIEKPxZPMX2RB4snmL7IiSCBCj8WTzF9kQeLJ5i+yIkggQo/Fk8xfZEHiyeYvsiJIIEKPxZPMX2RB4snmL7IiSCBCj8WTzF9kQeLJ5i+yIkggQo/Fk8xfZEHiyeYvsiJIIEKPxZPMX2RB4snmL7IiSCBCj8WTzF9kQeLJ5i+yIkggQo/Fk8xfZEHiyeYvsiJIIEKPxZPMX2RB4snmL7IiSCBC/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 sz="1800">
              <a:latin typeface="Calibri" pitchFamily="34" charset="0"/>
            </a:endParaRPr>
          </a:p>
        </p:txBody>
      </p:sp>
      <p:sp>
        <p:nvSpPr>
          <p:cNvPr id="1278987" name="Rectangle 11"/>
          <p:cNvSpPr>
            <a:spLocks noChangeArrowheads="1"/>
          </p:cNvSpPr>
          <p:nvPr/>
        </p:nvSpPr>
        <p:spPr bwMode="auto">
          <a:xfrm>
            <a:off x="468313" y="188913"/>
            <a:ext cx="7921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АНАЛІЗ ДАНИХ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ЗАСОБАМИ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ГІС</a:t>
            </a:r>
          </a:p>
        </p:txBody>
      </p:sp>
      <p:pic>
        <p:nvPicPr>
          <p:cNvPr id="1026" name="Picture 2" descr="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4944" r="15087" b="3846"/>
          <a:stretch/>
        </p:blipFill>
        <p:spPr bwMode="auto">
          <a:xfrm>
            <a:off x="384175" y="643211"/>
            <a:ext cx="3276600" cy="31623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Desktop\Бакалавр\3розділ\використано_вод_2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95437"/>
            <a:ext cx="3152775" cy="366712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http://www.program-ace.com/cache/images/,images,samples,3d,3dcity,big,01_xxx_yy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3003" y="3717032"/>
            <a:ext cx="3706435" cy="277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Picture 8" descr="http://esriaustralia.files.wordpress.com/2010/10/fle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975" y="575510"/>
            <a:ext cx="8571463" cy="6071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333262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0"/>
    </mc:Choice>
    <mc:Fallback>
      <p:transition spd="slow" advTm="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Space Analyzer Demo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7"/>
    </mc:Choice>
    <mc:Fallback>
      <p:transition spd="slow" advTm="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793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інфографіка прикла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" y="629444"/>
            <a:ext cx="3430467" cy="57160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I:\Users\Kryzhanovskyy\Work\Edem_projects\Proj_2009\АтласПБ\Атл\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6452" r="9239" b="3265"/>
          <a:stretch/>
        </p:blipFill>
        <p:spPr bwMode="auto">
          <a:xfrm>
            <a:off x="3609979" y="1573432"/>
            <a:ext cx="5291955" cy="399091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68313" y="188913"/>
            <a:ext cx="7921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ВІЗУАЛІЗАЦІЯ РЕЗУЛЬТАТІВ АНАЛІЗУ</a:t>
            </a:r>
            <a:endParaRPr lang="uk-UA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2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3"/>
    </mc:Choice>
    <mc:Fallback>
      <p:transition spd="slow" advTm="380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624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2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0"/>
    </mc:Choice>
    <mc:Fallback>
      <p:transition spd="slow" advTm="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859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:\Prez_KEEM\web slides\web slides\tableau public\tableau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57" y="551795"/>
            <a:ext cx="5442650" cy="3400891"/>
          </a:xfrm>
          <a:prstGeom prst="rect">
            <a:avLst/>
          </a:prstGeom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I:\Prez_KEEM\web slides\web slides\tableau public\tableau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2" y="4010026"/>
            <a:ext cx="5956300" cy="2706586"/>
          </a:xfrm>
          <a:prstGeom prst="rect">
            <a:avLst/>
          </a:prstGeom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96755" y="28575"/>
            <a:ext cx="9393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ВЕБ-АНАЛІЗ ДАНИХ </a:t>
            </a:r>
            <a:r>
              <a:rPr lang="uk-UA" sz="2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СТВОРЕННЯ ВЕБ-СЕРВІСІВ</a:t>
            </a:r>
            <a:endParaRPr lang="ru-RU" sz="27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48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1"/>
    </mc:Choice>
    <mc:Fallback>
      <p:transition spd="slow" advTm="268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I:\Prez_KEEM\web slides\web slides\google fusion tables\fusi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30" y="4384676"/>
            <a:ext cx="5113114" cy="2289432"/>
          </a:xfrm>
          <a:prstGeom prst="rect">
            <a:avLst/>
          </a:prstGeom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2" descr="I:\Prez_KEEM\web slides\web slides\google fusion tables\fus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76" y="525463"/>
            <a:ext cx="5935663" cy="370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6755" y="28575"/>
            <a:ext cx="9393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ВЕБ-АНАЛІЗ ДАНИХ </a:t>
            </a:r>
            <a:r>
              <a:rPr lang="uk-UA" sz="2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СТВОРЕННЯ ВЕБ-СЕРВІСІВ</a:t>
            </a:r>
            <a:endParaRPr lang="ru-RU" sz="27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480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"/>
    </mc:Choice>
    <mc:Fallback>
      <p:transition spd="slow" advTm="225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Фото Віталій Мокін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00" y="554211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Отображается файл &quot;IMG_4474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5" y="3451143"/>
            <a:ext cx="4180202" cy="313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 descr="Отображается файл &quot;AWYcyqH8CgA.jp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00" y="3753323"/>
            <a:ext cx="4032448" cy="269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8313" y="52447"/>
            <a:ext cx="820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ХАКАТОНИ І ІТ-КОНКУРСИ</a:t>
            </a:r>
            <a:endParaRPr lang="uk-UA" sz="2800" b="1" dirty="0">
              <a:cs typeface="Times New Roman" pitchFamily="18" charset="0"/>
            </a:endParaRPr>
          </a:p>
        </p:txBody>
      </p:sp>
      <p:pic>
        <p:nvPicPr>
          <p:cNvPr id="9" name="Picture 4" descr="http://mmss.vntu.edu.ua/images/content/contest/DSC_4343_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9" y="575666"/>
            <a:ext cx="4200418" cy="279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7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6"/>
    </mc:Choice>
    <mc:Fallback>
      <p:transition spd="slow" advTm="772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Work\2017\препод\ролики\працевлаштування\image0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0"/>
          <a:stretch>
            <a:fillRect/>
          </a:stretch>
        </p:blipFill>
        <p:spPr bwMode="auto">
          <a:xfrm>
            <a:off x="142844" y="5572140"/>
            <a:ext cx="2928958" cy="66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Work\2017\препод\ролики\працевлаштування\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2"/>
          <a:stretch>
            <a:fillRect/>
          </a:stretch>
        </p:blipFill>
        <p:spPr bwMode="auto">
          <a:xfrm>
            <a:off x="3015716" y="4967304"/>
            <a:ext cx="1362075" cy="6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Work\2017\препод\ролики\працевлаштування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524122"/>
            <a:ext cx="3324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Work\2017\препод\ролики\працевлаштування\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5386405"/>
            <a:ext cx="2209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Work\2017\препод\ролики\працевлаштування\image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143248"/>
            <a:ext cx="972323" cy="7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:\Work\2017\препод\ролики\працевлаштування\Title_GISINF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647025"/>
            <a:ext cx="4714876" cy="6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E:\Work\2017\препод\ролики\працевлаштування\e5d99232446e631ea8bc66008cf6c5c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r="16816"/>
          <a:stretch/>
        </p:blipFill>
        <p:spPr bwMode="auto">
          <a:xfrm>
            <a:off x="3286116" y="3116446"/>
            <a:ext cx="1143008" cy="7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E:\Work\2017\препод\ролики\працевлаштування\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88" y="2500306"/>
            <a:ext cx="931800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E:\Work\2017\препод\ролики\працевлаштування\team_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3357562"/>
            <a:ext cx="2179298" cy="3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E:\Work\2017\препод\ролики\працевлаштування\logo-uk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714752"/>
            <a:ext cx="1373584" cy="96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071942"/>
            <a:ext cx="1285884" cy="83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76263" y="23202"/>
            <a:ext cx="80772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ПРАЦЕВЛАШТУВАННЯ 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випускників спеціальності 124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95000" y="945803"/>
            <a:ext cx="846772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uk-UA" sz="1500" b="1" dirty="0" smtClean="0">
                <a:latin typeface="Arial" pitchFamily="34" charset="0"/>
                <a:cs typeface="Arial" pitchFamily="34" charset="0"/>
              </a:rPr>
              <a:t>Випускників </a:t>
            </a:r>
            <a:r>
              <a:rPr lang="uk-UA" sz="1500" b="1" dirty="0">
                <a:latin typeface="Arial" pitchFamily="34" charset="0"/>
                <a:cs typeface="Arial" pitchFamily="34" charset="0"/>
              </a:rPr>
              <a:t>даного фаху прагнуть залучити до своєї діяльності підприємства, які розробляють чи використовують різного роду програмні про­дукти, органи влади, державні, комунальні та приватні підприємства, які накопичують великі обсяги різної інформації і потребують швидкого прийняття оптимальних рішень щодо інноваційного розвитку, просування продукції на ринку, щодо її </a:t>
            </a:r>
            <a:r>
              <a:rPr lang="uk-UA" sz="1500" b="1" dirty="0" smtClean="0">
                <a:latin typeface="Arial" pitchFamily="34" charset="0"/>
                <a:cs typeface="Arial" pitchFamily="34" charset="0"/>
              </a:rPr>
              <a:t>удосконалення</a:t>
            </a:r>
            <a:r>
              <a:rPr lang="uk-UA" sz="1500" b="1" dirty="0">
                <a:latin typeface="Arial" pitchFamily="34" charset="0"/>
                <a:cs typeface="Arial" pitchFamily="34" charset="0"/>
              </a:rPr>
              <a:t>; банки; інформаційні агентства; різні підприємства та установи, колективи стартапів. 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9804" y="2500307"/>
            <a:ext cx="993913" cy="103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0034" y="4786322"/>
            <a:ext cx="2000264" cy="80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14942" y="3886207"/>
            <a:ext cx="32067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5008" y="3143248"/>
            <a:ext cx="9620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E:\Work\2017\препод\ролики\працевлаштування\logo-dozor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5386405"/>
            <a:ext cx="1000132" cy="6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071802" y="5572140"/>
            <a:ext cx="20764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87412" y="3714751"/>
            <a:ext cx="1284390" cy="9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643702" y="2500306"/>
            <a:ext cx="225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737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9"/>
    </mc:Choice>
    <mc:Fallback>
      <p:transition spd="slow" advTm="146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3" name="Rectangle 3"/>
          <p:cNvSpPr>
            <a:spLocks noChangeArrowheads="1"/>
          </p:cNvSpPr>
          <p:nvPr/>
        </p:nvSpPr>
        <p:spPr bwMode="auto">
          <a:xfrm>
            <a:off x="576263" y="1520825"/>
            <a:ext cx="78136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uk-UA" sz="18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4" name="Picture 2" descr="as2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467544" y="404664"/>
            <a:ext cx="8172400" cy="548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159421"/>
      </p:ext>
    </p:extLst>
  </p:cSld>
  <p:clrMapOvr>
    <a:masterClrMapping/>
  </p:clrMapOvr>
  <p:transition advTm="8466">
    <p:zoom/>
    <p:sndAc>
      <p:stSnd>
        <p:snd r:embed="rId3" name="06-Shoot_The_Loop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313" y="6021288"/>
            <a:ext cx="655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u="sng" dirty="0" smtClean="0"/>
              <a:t>Джерело</a:t>
            </a:r>
            <a:r>
              <a:rPr lang="uk-UA" dirty="0" smtClean="0"/>
              <a:t>: «</a:t>
            </a:r>
            <a:r>
              <a:rPr lang="ru-RU" b="1" dirty="0" smtClean="0"/>
              <a:t>Зарплаты </a:t>
            </a:r>
            <a:r>
              <a:rPr lang="ru-RU" b="1" dirty="0"/>
              <a:t>разработчиков Украины — декабрь </a:t>
            </a:r>
            <a:r>
              <a:rPr lang="ru-RU" b="1" dirty="0" smtClean="0"/>
              <a:t>2015»</a:t>
            </a:r>
          </a:p>
          <a:p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://dou.ua/lenta/articles/salary-report-dec-2015</a:t>
            </a:r>
            <a:r>
              <a:rPr lang="en-GB" dirty="0" smtClean="0">
                <a:hlinkClick r:id="rId4"/>
              </a:rPr>
              <a:t>/</a:t>
            </a:r>
            <a:r>
              <a:rPr lang="uk-UA" dirty="0" smtClean="0"/>
              <a:t> 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50825" y="-26997"/>
            <a:ext cx="8893174" cy="5899383"/>
            <a:chOff x="250825" y="-26997"/>
            <a:chExt cx="8893174" cy="5899383"/>
          </a:xfrm>
        </p:grpSpPr>
        <p:sp>
          <p:nvSpPr>
            <p:cNvPr id="7170" name="Rectangle 2"/>
            <p:cNvSpPr>
              <a:spLocks noChangeArrowheads="1"/>
            </p:cNvSpPr>
            <p:nvPr/>
          </p:nvSpPr>
          <p:spPr bwMode="auto">
            <a:xfrm>
              <a:off x="468312" y="-26997"/>
              <a:ext cx="867568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ЗАРПЛАТНЯ ІТ-ФАХІВЦІВ, «ЧИСТИМИ»,</a:t>
              </a:r>
              <a:br>
                <a:rPr lang="uk-UA" sz="28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</a:br>
              <a:r>
                <a:rPr lang="uk-UA" sz="28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ДОЛ. США</a:t>
              </a:r>
              <a:endParaRPr lang="uk-UA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8723" name="Rectangle 3"/>
            <p:cNvSpPr>
              <a:spLocks noChangeArrowheads="1"/>
            </p:cNvSpPr>
            <p:nvPr/>
          </p:nvSpPr>
          <p:spPr bwMode="auto">
            <a:xfrm>
              <a:off x="576263" y="1520825"/>
              <a:ext cx="7813675" cy="295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 sz="18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pic>
          <p:nvPicPr>
            <p:cNvPr id="9218" name="Picture 2" descr="Зарплаты по должностям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052736"/>
              <a:ext cx="8639175" cy="481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7452320" y="908720"/>
              <a:ext cx="1437680" cy="49636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746742" y="908720"/>
              <a:ext cx="1401321" cy="49636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012160" y="908720"/>
              <a:ext cx="285552" cy="49636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96600" y="711666"/>
              <a:ext cx="1680765" cy="3551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7963" y="744959"/>
              <a:ext cx="1733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400" b="1" dirty="0" smtClean="0"/>
                <a:t>Системні аналітики</a:t>
              </a:r>
              <a:endParaRPr lang="ru-RU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0829523"/>
      </p:ext>
    </p:extLst>
  </p:cSld>
  <p:clrMapOvr>
    <a:masterClrMapping/>
  </p:clrMapOvr>
  <p:transition advTm="16827">
    <p:zoom/>
    <p:sndAc>
      <p:stSnd>
        <p:snd r:embed="rId3" name="06-Shoot_The_Loop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28985" y="46821"/>
            <a:ext cx="8204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КВАЛІФІКАЦІЯ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ПЕРСПЕКТИВА НАВЧАННЯ В МАГІСТРАТУРІ ТА АСПІРАНТУРІ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82083" name="Rectangle 3"/>
          <p:cNvSpPr>
            <a:spLocks noChangeArrowheads="1"/>
          </p:cNvSpPr>
          <p:nvPr/>
        </p:nvSpPr>
        <p:spPr bwMode="auto">
          <a:xfrm>
            <a:off x="498475" y="1124744"/>
            <a:ext cx="819943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Після закінчення навчання на </a:t>
            </a:r>
            <a:r>
              <a:rPr lang="uk-UA" sz="2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бакалавраті</a:t>
            </a: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випускники отримують кваліфікацію молодший </a:t>
            </a:r>
            <a:r>
              <a:rPr lang="uk-UA" sz="2500" b="1" dirty="0">
                <a:solidFill>
                  <a:srgbClr val="A21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аналітик систем. </a:t>
            </a:r>
          </a:p>
          <a:p>
            <a:pPr>
              <a:defRPr/>
            </a:pPr>
            <a:endParaRPr lang="uk-UA" sz="25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 ВНТУ є ліцензія на підготовку магістрів та аспірантів зі спеціальності </a:t>
            </a:r>
          </a:p>
          <a:p>
            <a:pPr>
              <a:defRPr/>
            </a:pPr>
            <a:r>
              <a:rPr lang="uk-UA" sz="2500" b="1" dirty="0">
                <a:solidFill>
                  <a:srgbClr val="A21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124 – Системний аналіз</a:t>
            </a:r>
          </a:p>
          <a:p>
            <a:pPr>
              <a:defRPr/>
            </a:pPr>
            <a:endParaRPr lang="uk-UA" sz="25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 </a:t>
            </a:r>
            <a:r>
              <a:rPr lang="uk-UA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ВНТУ є </a:t>
            </a: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uk-UA" sz="2500" b="1" dirty="0" smtClean="0">
                <a:solidFill>
                  <a:srgbClr val="A21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спеціалізованих вчених рад</a:t>
            </a: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із захисту кандидатських </a:t>
            </a:r>
            <a:r>
              <a:rPr lang="uk-UA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та/або </a:t>
            </a:r>
            <a:r>
              <a:rPr lang="uk-UA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докторських дисертацій.</a:t>
            </a:r>
          </a:p>
          <a:p>
            <a:pPr>
              <a:defRPr/>
            </a:pPr>
            <a:endParaRPr lang="uk-UA" sz="21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endParaRPr lang="uk-UA" sz="21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2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9"/>
    </mc:Choice>
    <mc:Fallback>
      <p:transition spd="slow" advTm="1506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58" y="3143248"/>
            <a:ext cx="4913787" cy="335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4936" name="Rectangle 8"/>
          <p:cNvSpPr>
            <a:spLocks noChangeArrowheads="1"/>
          </p:cNvSpPr>
          <p:nvPr/>
        </p:nvSpPr>
        <p:spPr bwMode="auto">
          <a:xfrm>
            <a:off x="1055679" y="130176"/>
            <a:ext cx="72024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ПРОЕКТИ К</a:t>
            </a:r>
            <a:r>
              <a:rPr lang="ru-RU" sz="2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АФЕДРИ САКМІГ</a:t>
            </a:r>
            <a:endParaRPr lang="uk-UA" sz="2800" b="1" dirty="0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143248"/>
            <a:ext cx="2962268" cy="212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r="1775"/>
          <a:stretch>
            <a:fillRect/>
          </a:stretch>
        </p:blipFill>
        <p:spPr bwMode="auto">
          <a:xfrm>
            <a:off x="433358" y="709610"/>
            <a:ext cx="5106993" cy="180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785794"/>
            <a:ext cx="2962064" cy="21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Рисунок 4" descr="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3" y="1857363"/>
            <a:ext cx="3361907" cy="234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5576" y="2662175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Для Міськради м. Кривий Ріг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29520" y="4714884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Для Вінницької міськради</a:t>
            </a:r>
            <a:endParaRPr lang="en-US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00964" y="5445224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ГІС водогосподарського районування України впроваджено в управліннях </a:t>
            </a:r>
            <a:r>
              <a:rPr lang="uk-UA" b="1" dirty="0"/>
              <a:t>УСІХ</a:t>
            </a:r>
            <a:r>
              <a:rPr lang="uk-UA" dirty="0"/>
              <a:t> областей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2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8"/>
    </mc:Choice>
    <mc:Fallback>
      <p:transition spd="slow" advTm="1129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175337" cy="290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04936" name="Rectangle 8"/>
          <p:cNvSpPr>
            <a:spLocks noChangeArrowheads="1"/>
          </p:cNvSpPr>
          <p:nvPr/>
        </p:nvSpPr>
        <p:spPr bwMode="auto">
          <a:xfrm>
            <a:off x="1008063" y="188913"/>
            <a:ext cx="72024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2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МІЖНАРОДНІ ПРОЕКТИ ВИКЛАДАЧІВ</a:t>
            </a:r>
            <a:endParaRPr lang="uk-UA" sz="2800" b="1" dirty="0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7661" y="3929066"/>
            <a:ext cx="2373693" cy="256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9306" y="1714488"/>
            <a:ext cx="4071966" cy="200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S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389" y="4579222"/>
            <a:ext cx="2320909" cy="190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714356"/>
            <a:ext cx="11525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8">
            <a:lum bright="12000"/>
          </a:blip>
          <a:srcRect/>
          <a:stretch>
            <a:fillRect/>
          </a:stretch>
        </p:blipFill>
        <p:spPr bwMode="auto">
          <a:xfrm>
            <a:off x="6367466" y="714356"/>
            <a:ext cx="10080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9"/>
          <a:srcRect l="575" t="4971" r="1726" b="6630"/>
          <a:stretch>
            <a:fillRect/>
          </a:stretch>
        </p:blipFill>
        <p:spPr bwMode="auto">
          <a:xfrm>
            <a:off x="3162304" y="895331"/>
            <a:ext cx="19446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4" descr="imag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48554" y="511156"/>
            <a:ext cx="81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Результат пошуку зображень за запитом &quot;osce&quot;"/>
          <p:cNvPicPr>
            <a:picLocks noChangeAspect="1" noChangeArrowheads="1"/>
          </p:cNvPicPr>
          <p:nvPr/>
        </p:nvPicPr>
        <p:blipFill>
          <a:blip r:embed="rId11"/>
          <a:srcRect t="36749" b="37001"/>
          <a:stretch>
            <a:fillRect/>
          </a:stretch>
        </p:blipFill>
        <p:spPr bwMode="auto">
          <a:xfrm>
            <a:off x="1500166" y="785794"/>
            <a:ext cx="1487467" cy="390463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5536" y="489700"/>
            <a:ext cx="78622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438422"/>
              </p:ext>
            </p:extLst>
          </p:nvPr>
        </p:nvGraphicFramePr>
        <p:xfrm>
          <a:off x="2533562" y="4674588"/>
          <a:ext cx="3202169" cy="182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Точечный рисунок" r:id="rId13" imgW="6838095" imgH="3895238" progId="PBrush">
                  <p:embed/>
                </p:oleObj>
              </mc:Choice>
              <mc:Fallback>
                <p:oleObj name="Точечный рисунок" r:id="rId13" imgW="6838095" imgH="3895238" progId="PBrush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562" y="4674588"/>
                        <a:ext cx="3202169" cy="1823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81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5"/>
    </mc:Choice>
    <mc:Fallback>
      <p:transition spd="slow" advTm="468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8313" y="188446"/>
            <a:ext cx="820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ПОТУЖНИЙ КАДРОВИЙ СКЛАД</a:t>
            </a:r>
            <a:endParaRPr lang="uk-UA" sz="2800" b="1" dirty="0">
              <a:solidFill>
                <a:srgbClr val="CC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782161"/>
            <a:ext cx="3888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2 професори, доктори наук у галузі «Інформатика та кібернетика», у т.ч. єдиний у Вінницькій області д.т.н. зі спеціальності 124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564904"/>
            <a:ext cx="2439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12 кандидатів наук, </a:t>
            </a:r>
          </a:p>
          <a:p>
            <a:r>
              <a:rPr lang="uk-UA" sz="2000" b="1" dirty="0" smtClean="0"/>
              <a:t>у </a:t>
            </a:r>
            <a:r>
              <a:rPr lang="uk-UA" sz="2000" b="1" dirty="0"/>
              <a:t>т</a:t>
            </a:r>
            <a:r>
              <a:rPr lang="uk-UA" sz="2000" b="1" dirty="0" smtClean="0"/>
              <a:t>.ч. 8 у галузі ІТ</a:t>
            </a:r>
            <a:endParaRPr lang="ru-RU" sz="2000" b="1" dirty="0"/>
          </a:p>
        </p:txBody>
      </p:sp>
      <p:pic>
        <p:nvPicPr>
          <p:cNvPr id="12292" name="Picture 4" descr="http://impuls.vntu.edu.ua/images/stories/2016/01_04_2017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63217"/>
            <a:ext cx="2610080" cy="14691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50508"/>
            <a:ext cx="1945285" cy="14421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content-fra3-1.xx.fbcdn.net/hphotos-xpl1/v/t1.0-9/12106762_1832516970307873_6033539766120211568_n.jpg?oh=439515ea6e2e4d37ea8ad991fe9e528f&amp;oe=56C0FA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3143248"/>
            <a:ext cx="1678344" cy="12587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2928934"/>
            <a:ext cx="2009074" cy="2960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51521" y="3378061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5 експертів у галузі ІТ міжнародних проектів ООН, ОБСЄ та країн ЄС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486916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Викладачі закінчили більше десятка курсів у галузі ІТ у провідних університетах США</a:t>
            </a:r>
            <a:endParaRPr lang="ru-RU" b="1" dirty="0"/>
          </a:p>
        </p:txBody>
      </p:sp>
      <p:pic>
        <p:nvPicPr>
          <p:cNvPr id="15" name="Picture 2" descr="http://www.myvin.com.ua/content/user_files/images/03(260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4614457"/>
            <a:ext cx="1964096" cy="130915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357158" y="6215082"/>
            <a:ext cx="488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hlinkClick r:id="rId10"/>
              </a:rPr>
              <a:t>http://</a:t>
            </a:r>
            <a:r>
              <a:rPr lang="en-GB" b="1" dirty="0" smtClean="0">
                <a:hlinkClick r:id="rId10"/>
              </a:rPr>
              <a:t>mmss.vntu.edu.ua/index.php/ua/staff-ua</a:t>
            </a:r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915817" y="2428868"/>
            <a:ext cx="5942463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 sz="1600" b="1" dirty="0">
                <a:latin typeface="Arial" pitchFamily="34" charset="0"/>
                <a:cs typeface="Arial" pitchFamily="34" charset="0"/>
              </a:rPr>
              <a:t>Завідувач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кафедри, експерт проектів ООН та ОБСЄ, радник голови ЦОВВ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України-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проф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., д.т.н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Мокін В.Б</a:t>
            </a:r>
            <a:r>
              <a:rPr lang="uk-UA" sz="1200" b="1" dirty="0">
                <a:latin typeface="Arial" pitchFamily="34" charset="0"/>
                <a:cs typeface="Arial" pitchFamily="34" charset="0"/>
              </a:rPr>
              <a:t>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0430" y="5929330"/>
            <a:ext cx="350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Академік, д.т.н., проф. Мокін Б.І.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8932917"/>
      </p:ext>
    </p:extLst>
  </p:cSld>
  <p:clrMapOvr>
    <a:masterClrMapping/>
  </p:clrMapOvr>
  <p:transition advTm="16457">
    <p:zoom/>
    <p:sndAc>
      <p:stSnd>
        <p:snd r:embed="rId3" name="06-Shoot_The_Loop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photo.vntu.edu.ua/uploads/albums/fulls/58482f02e6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6" y="1115950"/>
            <a:ext cx="482606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photo.vntu.edu.ua/uploads/albums/fulls/58482f1c07f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14" y="3429000"/>
            <a:ext cx="442480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226" y="188640"/>
            <a:ext cx="8609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ВІДКРИТТЯ СТАРТАП-ШКОЛИ “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SIKORSKY CHALLENGE”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 ВІННИЦІ </a:t>
            </a:r>
            <a:endParaRPr lang="uk-UA" sz="2800" dirty="0"/>
          </a:p>
        </p:txBody>
      </p:sp>
      <p:pic>
        <p:nvPicPr>
          <p:cNvPr id="10248" name="Picture 8" descr="Фото Прес-центр Внту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20383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Картинки по запросу ВНТ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12" descr="Картинки по запросу ВНТ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54" name="Picture 14" descr="Картинки по запросу ВНТ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20" y="1053301"/>
            <a:ext cx="2160240" cy="21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5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6"/>
    </mc:Choice>
    <mc:Fallback>
      <p:transition spd="slow" advTm="1810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t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0" y="609778"/>
            <a:ext cx="3773785" cy="282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http://fv.vntu.edu.ua/images/2015/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9778"/>
            <a:ext cx="3145532" cy="286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fv.vntu.edu.ua/templates/driverally/slideshow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8123634" cy="2901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2279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СПОРТ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9420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8"/>
    </mc:Choice>
    <mc:Fallback>
      <p:transition spd="slow" advTm="1167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576263" y="225425"/>
            <a:ext cx="8077200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ДОЗВІЛЛЯ У ВНТУ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6"/>
          <p:cNvSpPr>
            <a:spLocks noChangeArrowheads="1"/>
          </p:cNvSpPr>
          <p:nvPr/>
        </p:nvSpPr>
        <p:spPr bwMode="auto">
          <a:xfrm>
            <a:off x="323850" y="770622"/>
            <a:ext cx="828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b="1" dirty="0"/>
              <a:t>Є клуб, де проводяться конкурси «</a:t>
            </a:r>
            <a:r>
              <a:rPr lang="uk-UA" b="1" dirty="0" smtClean="0"/>
              <a:t>КВК», </a:t>
            </a:r>
            <a:r>
              <a:rPr lang="uk-UA" b="1" dirty="0"/>
              <a:t>«Що, де, </a:t>
            </a:r>
            <a:r>
              <a:rPr lang="uk-UA" b="1" dirty="0" smtClean="0"/>
              <a:t>коли?», </a:t>
            </a:r>
            <a:r>
              <a:rPr lang="uk-UA" b="1" dirty="0"/>
              <a:t>«Містер Шарм», «Міс ВНТУ», є гурти та секції з танців та співу та ін. </a:t>
            </a:r>
          </a:p>
        </p:txBody>
      </p:sp>
      <p:pic>
        <p:nvPicPr>
          <p:cNvPr id="100356" name="Picture 8" descr="r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20825"/>
            <a:ext cx="3492500" cy="228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9" descr="r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508234"/>
            <a:ext cx="3773561" cy="269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10" descr="r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458811"/>
            <a:ext cx="4277617" cy="319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419770"/>
            <a:ext cx="3924622" cy="306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21980"/>
      </p:ext>
    </p:extLst>
  </p:cSld>
  <p:clrMapOvr>
    <a:masterClrMapping/>
  </p:clrMapOvr>
  <p:transition advTm="8503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24744"/>
            <a:ext cx="8826773" cy="4657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ЛІЦЕНЗОВАНИЙ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ОБСЯГ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51720" y="2060848"/>
            <a:ext cx="4896544" cy="576064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533202" y="6021288"/>
            <a:ext cx="403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http://vntu.edu.ua/docs/pk/2017/01.pdf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283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6"/>
    </mc:Choice>
    <mc:Fallback>
      <p:transition spd="slow" advTm="695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107505" y="188640"/>
            <a:ext cx="8784976" cy="1323439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Кафедра с</a:t>
            </a:r>
            <a:r>
              <a:rPr lang="ru-RU" sz="2000" b="1" dirty="0" err="1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истемного</a:t>
            </a:r>
            <a:r>
              <a:rPr lang="ru-RU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аналізу</a:t>
            </a:r>
            <a:r>
              <a:rPr lang="ru-RU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комп’ютерного</a:t>
            </a:r>
            <a:r>
              <a:rPr lang="ru-RU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моніторингу</a:t>
            </a:r>
            <a:r>
              <a:rPr lang="ru-RU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dirty="0" err="1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інженерної</a:t>
            </a:r>
            <a:r>
              <a:rPr lang="ru-RU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графіки</a:t>
            </a:r>
            <a:endParaRPr lang="uk-UA" sz="20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Вінницького національного технічного університету </a:t>
            </a:r>
          </a:p>
          <a:p>
            <a:pPr algn="ctr"/>
            <a:endParaRPr lang="uk-UA" sz="2000" b="1" dirty="0"/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712788" y="1270347"/>
            <a:ext cx="55562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uk-UA">
                <a:solidFill>
                  <a:srgbClr val="333399"/>
                </a:solidFill>
                <a:latin typeface="Verdana" pitchFamily="34" charset="0"/>
                <a:cs typeface="Times New Roman" pitchFamily="18" charset="0"/>
                <a:sym typeface="Wingdings" pitchFamily="2" charset="2"/>
              </a:rPr>
              <a:t></a:t>
            </a:r>
            <a:endParaRPr lang="en-US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0" hangingPunct="0"/>
            <a:endParaRPr lang="en-US">
              <a:solidFill>
                <a:srgbClr val="333399"/>
              </a:solidFill>
              <a:latin typeface="Verdana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1090119" y="1235282"/>
            <a:ext cx="693420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Україна, 21021, м. Вінниця, вул. Хмельницьке шосе,</a:t>
            </a:r>
            <a:r>
              <a:rPr lang="en-US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95, </a:t>
            </a:r>
            <a:r>
              <a:rPr lang="uk-UA" b="1" dirty="0" err="1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корп</a:t>
            </a:r>
            <a:r>
              <a:rPr lang="uk-UA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. 7, к. 209, 210, </a:t>
            </a:r>
            <a:r>
              <a:rPr lang="uk-UA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308-310</a:t>
            </a:r>
            <a:endParaRPr lang="en-US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525" name="Rectangle 6"/>
          <p:cNvSpPr>
            <a:spLocks noChangeArrowheads="1"/>
          </p:cNvSpPr>
          <p:nvPr/>
        </p:nvSpPr>
        <p:spPr bwMode="auto">
          <a:xfrm>
            <a:off x="701675" y="1991931"/>
            <a:ext cx="5556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  <a:sym typeface="Webdings" pitchFamily="18" charset="2"/>
              </a:rPr>
              <a:t></a:t>
            </a:r>
            <a:endParaRPr lang="en-US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0" hangingPunct="0"/>
            <a:endParaRPr lang="en-US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  <a:sym typeface="Webdings" pitchFamily="18" charset="2"/>
            </a:endParaRPr>
          </a:p>
        </p:txBody>
      </p:sp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1073150" y="1957006"/>
            <a:ext cx="70056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b="1" u="sng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http://mmss.vntu.edu.ua</a:t>
            </a:r>
            <a:endParaRPr lang="uk-UA" b="1" u="sng" dirty="0">
              <a:solidFill>
                <a:srgbClr val="0066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527" name="Rectangle 10"/>
          <p:cNvSpPr>
            <a:spLocks noChangeArrowheads="1"/>
          </p:cNvSpPr>
          <p:nvPr/>
        </p:nvSpPr>
        <p:spPr bwMode="auto">
          <a:xfrm>
            <a:off x="644525" y="2406037"/>
            <a:ext cx="5556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uk-UA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  <a:sym typeface="Wingdings" pitchFamily="2" charset="2"/>
              </a:rPr>
              <a:t></a:t>
            </a:r>
            <a:endParaRPr lang="en-US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0" hangingPunct="0"/>
            <a:endParaRPr lang="en-US" dirty="0">
              <a:solidFill>
                <a:srgbClr val="333399"/>
              </a:solidFill>
              <a:latin typeface="Verdana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7528" name="Rectangle 11"/>
          <p:cNvSpPr>
            <a:spLocks noChangeArrowheads="1"/>
          </p:cNvSpPr>
          <p:nvPr/>
        </p:nvSpPr>
        <p:spPr bwMode="auto">
          <a:xfrm>
            <a:off x="1052513" y="2548912"/>
            <a:ext cx="438358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b="1" dirty="0" err="1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Тел</a:t>
            </a:r>
            <a:r>
              <a:rPr lang="uk-UA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: (0432) </a:t>
            </a:r>
            <a:r>
              <a:rPr lang="en-US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59-84-77, </a:t>
            </a:r>
            <a:r>
              <a:rPr lang="en-US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43-77-22</a:t>
            </a:r>
            <a:endParaRPr lang="en-US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0" hangingPunct="0"/>
            <a:endParaRPr lang="en-US" dirty="0">
              <a:latin typeface="Arial Narrow" pitchFamily="34" charset="0"/>
            </a:endParaRPr>
          </a:p>
        </p:txBody>
      </p:sp>
      <p:sp>
        <p:nvSpPr>
          <p:cNvPr id="107529" name="Rectangle 12"/>
          <p:cNvSpPr>
            <a:spLocks noChangeArrowheads="1"/>
          </p:cNvSpPr>
          <p:nvPr/>
        </p:nvSpPr>
        <p:spPr bwMode="auto">
          <a:xfrm>
            <a:off x="5585898" y="2465837"/>
            <a:ext cx="5556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uk-UA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  <a:sym typeface="Webdings" pitchFamily="18" charset="2"/>
              </a:rPr>
              <a:t></a:t>
            </a:r>
            <a:endParaRPr lang="en-US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0" hangingPunct="0"/>
            <a:endParaRPr lang="en-US" dirty="0">
              <a:solidFill>
                <a:srgbClr val="333399"/>
              </a:solidFill>
              <a:latin typeface="Verdana" pitchFamily="34" charset="0"/>
              <a:cs typeface="Times New Roman" pitchFamily="18" charset="0"/>
              <a:sym typeface="Webdings" pitchFamily="18" charset="2"/>
            </a:endParaRPr>
          </a:p>
        </p:txBody>
      </p:sp>
      <p:sp>
        <p:nvSpPr>
          <p:cNvPr id="107530" name="Rectangle 13"/>
          <p:cNvSpPr>
            <a:spLocks noChangeArrowheads="1"/>
          </p:cNvSpPr>
          <p:nvPr/>
        </p:nvSpPr>
        <p:spPr bwMode="auto">
          <a:xfrm>
            <a:off x="5868144" y="2548912"/>
            <a:ext cx="345224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Факс: (0432) </a:t>
            </a:r>
            <a:r>
              <a:rPr lang="uk-UA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46-57-72</a:t>
            </a:r>
            <a:endParaRPr lang="en-US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0" hangingPunct="0"/>
            <a:endParaRPr lang="en-US" dirty="0">
              <a:latin typeface="Arial Narrow" pitchFamily="34" charset="0"/>
            </a:endParaRPr>
          </a:p>
        </p:txBody>
      </p:sp>
      <p:sp>
        <p:nvSpPr>
          <p:cNvPr id="107531" name="Rectangle 14"/>
          <p:cNvSpPr>
            <a:spLocks noChangeArrowheads="1"/>
          </p:cNvSpPr>
          <p:nvPr/>
        </p:nvSpPr>
        <p:spPr bwMode="auto">
          <a:xfrm>
            <a:off x="0" y="5237163"/>
            <a:ext cx="91440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uk-UA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endParaRPr lang="uk-UA" sz="2400">
              <a:latin typeface="Arial Narrow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2" b="11568"/>
          <a:stretch/>
        </p:blipFill>
        <p:spPr bwMode="auto">
          <a:xfrm>
            <a:off x="942037" y="2948437"/>
            <a:ext cx="7230364" cy="3752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5384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"/>
    </mc:Choice>
    <mc:Fallback>
      <p:transition spd="slow" advTm="13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639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"/>
    </mc:Choice>
    <mc:Fallback>
      <p:transition spd="slow" advTm="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6275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Вінницький національний технічний університет</a:t>
            </a:r>
            <a:endParaRPr lang="ru-RU" sz="20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Факультет комп’ютерних систем і </a:t>
            </a:r>
            <a:r>
              <a:rPr lang="uk-UA" sz="20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автоматики</a:t>
            </a:r>
          </a:p>
          <a:p>
            <a:endParaRPr lang="ru-RU" sz="20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Спеціальність 124 - Системний аналіз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dirty="0">
                <a:latin typeface="Arial" pitchFamily="34" charset="0"/>
                <a:cs typeface="Arial" pitchFamily="34" charset="0"/>
              </a:rPr>
              <a:t>Галузь 12 - Інформаційні технології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dirty="0">
                <a:latin typeface="Arial" pitchFamily="34" charset="0"/>
                <a:cs typeface="Arial" pitchFamily="34" charset="0"/>
              </a:rPr>
              <a:t>Ліцензія – 40 осіб (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очне навчання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Конкурсні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предмети: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057400" lvl="0" indent="-266700">
              <a:buFont typeface="Arial" pitchFamily="34" charset="0"/>
              <a:buChar char="•"/>
            </a:pPr>
            <a:r>
              <a:rPr lang="uk-UA" sz="2000" b="1" dirty="0">
                <a:latin typeface="Arial" pitchFamily="34" charset="0"/>
                <a:cs typeface="Arial" pitchFamily="34" charset="0"/>
              </a:rPr>
              <a:t>Українська мова та література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2057400" lvl="0" indent="-266700">
              <a:buFont typeface="Arial" pitchFamily="34" charset="0"/>
              <a:buChar char="•"/>
            </a:pPr>
            <a:r>
              <a:rPr lang="uk-UA" sz="2000" b="1" dirty="0">
                <a:latin typeface="Arial" pitchFamily="34" charset="0"/>
                <a:cs typeface="Arial" pitchFamily="34" charset="0"/>
              </a:rPr>
              <a:t>Математика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2057400" lvl="0" indent="-266700">
              <a:buFont typeface="Arial" pitchFamily="34" charset="0"/>
              <a:buChar char="•"/>
            </a:pPr>
            <a:r>
              <a:rPr lang="uk-UA" sz="2000" b="1" dirty="0">
                <a:latin typeface="Arial" pitchFamily="34" charset="0"/>
                <a:cs typeface="Arial" pitchFamily="34" charset="0"/>
              </a:rPr>
              <a:t>Фізика або іноземна мова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Мінімальна кількість балів для допуску до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участі 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конкурсі 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кожному предмету - 100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Студенти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можуть отримати такі дипломи: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90700" indent="-266700"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бакалавра,</a:t>
            </a:r>
          </a:p>
          <a:p>
            <a:pPr marL="1790700" indent="-266700"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магістра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,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marL="1790700" indent="-266700"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магістра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закордонного університету </a:t>
            </a:r>
            <a:br>
              <a:rPr lang="uk-UA" sz="2000" dirty="0">
                <a:latin typeface="Arial" pitchFamily="34" charset="0"/>
                <a:cs typeface="Arial" pitchFamily="34" charset="0"/>
              </a:rPr>
            </a:br>
            <a:r>
              <a:rPr lang="uk-UA" sz="2000" dirty="0">
                <a:latin typeface="Arial" pitchFamily="34" charset="0"/>
                <a:cs typeface="Arial" pitchFamily="34" charset="0"/>
              </a:rPr>
              <a:t>(програма «подвійний диплом»),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marL="1790700" indent="-266700"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офіцера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запасу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3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"/>
    </mc:Choice>
    <mc:Fallback>
      <p:transition spd="slow" advTm="63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640 (1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"/>
    </mc:Choice>
    <mc:Fallback>
      <p:transition spd="slow" advTm="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363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060" y="86678"/>
            <a:ext cx="5002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ВПРОВАДЖЕННЯ АНАЛІТИЧНИХ СИСТЕМ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E:\Work\2017\препод\ролики\7212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6010"/>
            <a:ext cx="5546179" cy="326054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 descr="E:\Work\2017\препод\ролики\7204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9" y="3699289"/>
            <a:ext cx="6502400" cy="2946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76976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5"/>
    </mc:Choice>
    <mc:Fallback>
      <p:transition spd="slow" advTm="1250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Work\2017\препод\ролики\BigData_2267x1146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80" y="980728"/>
            <a:ext cx="4861048" cy="245947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Work\2017\препод\ролики\trading-643722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0" y="3716463"/>
            <a:ext cx="3816424" cy="254428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02324" y="116632"/>
            <a:ext cx="4091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АНАЛІЗ ВЕЛИКИХ ДАНИХ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33"/>
          <a:stretch/>
        </p:blipFill>
        <p:spPr bwMode="auto">
          <a:xfrm>
            <a:off x="5256968" y="3645024"/>
            <a:ext cx="2874234" cy="261572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95144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6"/>
    </mc:Choice>
    <mc:Fallback>
      <p:transition spd="slow" advTm="686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6580" y="116632"/>
            <a:ext cx="90232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ГЕОПОРТАЛ «КАРТА ЗВЕРНЕНЬ ГРОМАДЯН М. ВІННИЦІ» </a:t>
            </a:r>
          </a:p>
          <a:p>
            <a:pPr eaLnBrk="1" hangingPunct="1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НА САЙТІ ВІННИЦЬКОЇ МІСЬКРАДИ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4" y="1051263"/>
            <a:ext cx="654685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0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8"/>
    </mc:Choice>
    <mc:Fallback>
      <p:transition spd="slow" advTm="659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025"/>
          <p:cNvSpPr>
            <a:spLocks noChangeArrowheads="1"/>
          </p:cNvSpPr>
          <p:nvPr/>
        </p:nvSpPr>
        <p:spPr bwMode="auto">
          <a:xfrm>
            <a:off x="34925" y="72350"/>
            <a:ext cx="896461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УДОСКОНАЛЕННЯ ТРАНСПОРТНОЇ СИСТЕМИ МІСТА ВІННИЦІ</a:t>
            </a:r>
            <a:endParaRPr lang="uk-UA" sz="2500" b="1" dirty="0"/>
          </a:p>
        </p:txBody>
      </p:sp>
      <p:pic>
        <p:nvPicPr>
          <p:cNvPr id="22530" name="Picture 2" descr="https://i1.wp.com/vezha.vn.ua/wp-content/uploads/2017/01/Znimok-ekrana-2017-01-25-o-21.05.41.png?resize=838%2C5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0" b="7906"/>
          <a:stretch/>
        </p:blipFill>
        <p:spPr bwMode="auto">
          <a:xfrm>
            <a:off x="910183" y="3695317"/>
            <a:ext cx="7214096" cy="301304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04" y="873125"/>
            <a:ext cx="5725653" cy="2713250"/>
          </a:xfrm>
          <a:prstGeom prst="rect">
            <a:avLst/>
          </a:prstGeom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92581"/>
      </p:ext>
    </p:extLst>
  </p:cSld>
  <p:clrMapOvr>
    <a:masterClrMapping/>
  </p:clrMapOvr>
  <p:transition advTm="5531">
    <p:zoom/>
    <p:sndAc>
      <p:stSnd loop="1">
        <p:snd r:embed="rId2" name="06-Shoot_The_Loop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92D1297-9E80-4451-AC7A-699EA18E7D68}" type="slidenum">
              <a:rPr lang="ru-RU" sz="1400" b="1">
                <a:cs typeface="Times New Roman" pitchFamily="18" charset="0"/>
              </a:rPr>
              <a:pPr algn="r" eaLnBrk="1" hangingPunct="1"/>
              <a:t>9</a:t>
            </a:fld>
            <a:endParaRPr lang="ru-RU" sz="1400" b="1">
              <a:cs typeface="Times New Roman" pitchFamily="18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0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3320" name="Rectangle 1025"/>
          <p:cNvSpPr>
            <a:spLocks noChangeArrowheads="1"/>
          </p:cNvSpPr>
          <p:nvPr/>
        </p:nvSpPr>
        <p:spPr bwMode="auto">
          <a:xfrm>
            <a:off x="107950" y="87740"/>
            <a:ext cx="8964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ТЕХНОЛОГІЯ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SMART CITY –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ІНТЕЛЕКТУАЛЬНЕ УПРАВЛІННЯ МІСТОМ</a:t>
            </a:r>
            <a:endParaRPr lang="uk-UA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9" name="Picture 13" descr="15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8832"/>
            <a:ext cx="7122141" cy="4345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1" name="Picture 10" descr="WebScene1_8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47925"/>
            <a:ext cx="5760640" cy="3519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8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8"/>
    </mc:Choice>
    <mc:Fallback>
      <p:transition spd="slow" advTm="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527</Words>
  <Application>Microsoft Office PowerPoint</Application>
  <PresentationFormat>Экран (4:3)</PresentationFormat>
  <Paragraphs>96</Paragraphs>
  <Slides>30</Slides>
  <Notes>9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7310</cp:lastModifiedBy>
  <cp:revision>103</cp:revision>
  <dcterms:created xsi:type="dcterms:W3CDTF">2015-04-06T21:30:53Z</dcterms:created>
  <dcterms:modified xsi:type="dcterms:W3CDTF">2017-04-12T14:08:02Z</dcterms:modified>
</cp:coreProperties>
</file>