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fntdata" ContentType="application/x-fontdata"/>
  <Default Extension="png" ContentType="image/png"/>
  <Default Extension="rels" ContentType="application/vnd.openxmlformats-package.relationships+xml"/>
  <Default Extension="font" ContentType="application/x-fontdata"/>
  <Override PartName="/ppt/slides/slide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bleStyles.xml" ContentType="application/vnd.openxmlformats-officedocument.presentationml.tableStyles+xml"/>
  <Override PartName="/ppt/slideMasters/slideMaster0.xml" ContentType="application/vnd.openxmlformats-officedocument.presentationml.slideMaster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0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0.xml" ContentType="application/vnd.openxmlformats-officedocument.presentationml.slideLayout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Layouts/slideLayoutmaster0.xml" ContentType="application/vnd.openxmlformats-officedocument.presentationml.slideLayout+xml"/>
  <Override PartName="/ppt/slides/slide5.xml" ContentType="application/vnd.openxmlformats-officedocument.presentationml.slide+xml"/>
  <Override PartName="/ppt/theme/theme0.xml" ContentType="application/vnd.openxmlformats-officedocument.theme+xml"/>
  <Override PartName="/ppt/slideLayouts/slideLayout4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s/slide7.xml" ContentType="application/vnd.openxmlformats-officedocument.presentationml.slide+xml"/>
  <Override PartName="/docProps/core.xml" ContentType="application/vnd.openxmlformats-package.core-properties+xml"/>
  <Override PartName="/ppt/slideLayouts/slideLayout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embedTrueTypeFonts="1">
  <p:sldMasterIdLst>
    <p:sldMasterId r:id="rId2" id="2147483648"/>
  </p:sldMasterIdLst>
  <p:sldIdLst>
    <p:sldId r:id="rIds256" id="256"/>
    <p:sldId r:id="rIds257" id="257"/>
    <p:sldId r:id="rIds258" id="258"/>
    <p:sldId r:id="rIds259" id="259"/>
    <p:sldId r:id="rIds260" id="260"/>
    <p:sldId r:id="rIds261" id="261"/>
    <p:sldId r:id="rIds262" id="262"/>
    <p:sldId r:id="rIds263" id="263"/>
    <p:sldId r:id="rIds265" id="265"/>
    <p:sldId r:id="rIds264" id="264"/>
    <p:sldId r:id="rIds266" id="266"/>
  </p:sldIdLst>
  <p:sldSz cx="9144000" cy="6858000" type="screen4x3"/>
  <p:notesSz cx="6858000" cy="9144000"/>
  <p:embeddedFontLst>
    <p:embeddedFont>
      <p:font typeface="WPS Special 1"/>
      <p:regular r:id="rId16"/>
    </p:embeddedFont>
  </p:embeddedFontLst>
  <p:defaultTextStyle>
    <a:lvl1pPr indent="0" algn="l" fontAlgn="base" marL="0" eaLnBrk="1" hangingPunct="true" rtl="false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charset="0" typeface="Arial"/>
      </a:defRPr>
    </a:lvl1pPr>
    <a:lvl2pPr indent="0" algn="l" fontAlgn="base" marL="457200" eaLnBrk="1" hangingPunct="true" rtl="false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charset="0" typeface="Arial"/>
      </a:defRPr>
    </a:lvl2pPr>
    <a:lvl3pPr indent="0" algn="l" fontAlgn="base" marL="914400" eaLnBrk="1" hangingPunct="true" rtl="false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charset="0" typeface="Arial"/>
      </a:defRPr>
    </a:lvl3pPr>
    <a:lvl4pPr indent="0" algn="l" fontAlgn="base" marL="1371600" eaLnBrk="1" hangingPunct="true" rtl="false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charset="0" typeface="Arial"/>
      </a:defRPr>
    </a:lvl4pPr>
    <a:lvl5pPr indent="0" algn="l" fontAlgn="base" marL="1828800" eaLnBrk="1" hangingPunct="true" rtl="false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charset="0"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2" Type="http://schemas.openxmlformats.org/officeDocument/2006/relationships/slideMaster" Target="slideMasters/slideMaster0.xml" /><Relationship Id="rIds256" Type="http://schemas.openxmlformats.org/officeDocument/2006/relationships/slide" Target="slides/slide0.xml" /><Relationship Id="rIds257" Type="http://schemas.openxmlformats.org/officeDocument/2006/relationships/slide" Target="slides/slide1.xml" /><Relationship Id="rIds258" Type="http://schemas.openxmlformats.org/officeDocument/2006/relationships/slide" Target="slides/slide2.xml" /><Relationship Id="rIds259" Type="http://schemas.openxmlformats.org/officeDocument/2006/relationships/slide" Target="slides/slide3.xml" /><Relationship Id="rIds260" Type="http://schemas.openxmlformats.org/officeDocument/2006/relationships/slide" Target="slides/slide4.xml" /><Relationship Id="rIds261" Type="http://schemas.openxmlformats.org/officeDocument/2006/relationships/slide" Target="slides/slide5.xml" /><Relationship Id="rIds262" Type="http://schemas.openxmlformats.org/officeDocument/2006/relationships/slide" Target="slides/slide6.xml" /><Relationship Id="rIds263" Type="http://schemas.openxmlformats.org/officeDocument/2006/relationships/slide" Target="slides/slide7.xml" /><Relationship Id="rIds265" Type="http://schemas.openxmlformats.org/officeDocument/2006/relationships/slide" Target="slides/slide8.xml" /><Relationship Id="rIds264" Type="http://schemas.openxmlformats.org/officeDocument/2006/relationships/slide" Target="slides/slide9.xml" /><Relationship Id="rIds266" Type="http://schemas.openxmlformats.org/officeDocument/2006/relationships/slide" Target="slides/slide10.xml" /><Relationship Id="rIdp13" Type="http://schemas.openxmlformats.org/officeDocument/2006/relationships/presProps" Target="presProps.xml" /><Relationship Id="rIdp14" Type="http://schemas.openxmlformats.org/officeDocument/2006/relationships/tableStyles" Target="tableStyles.xml" /><Relationship Id="rIdp15" Type="http://schemas.openxmlformats.org/officeDocument/2006/relationships/viewProps" Target="viewProps.xml" /><Relationship Id="rId16" Type="http://schemas.openxmlformats.org/officeDocument/2006/relationships/font" Target="fonts/WPS_Specail_1.fntdata" /><Relationship Id="rIdt18" Type="http://schemas.openxmlformats.org/officeDocument/2006/relationships/theme" Target="theme/theme0.xml" /></Relationships>
</file>

<file path=ppt/slideLayouts/_rels/slideLayout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0.xml"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0.xml"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0.xml"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0.xml"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0.xml"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0.xml"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0.xml"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0.xml"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0.xml"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0.xml"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0.xml" /></Relationships>
</file>

<file path=ppt/slideLayouts/_rels/slideLayoutmaster0.xml.rels><?xml version="1.0" encoding="UTF-8" standalone="yes" ?><Relationships xmlns="http://schemas.openxmlformats.org/package/2006/relationships"><Relationship Id="rId0" Type="http://schemas.openxmlformats.org/officeDocument/2006/relationships/slideMaster" Target="../slideMasters/slideMaster0.xml" /></Relationships>
</file>

<file path=ppt/slideLayouts/slideLayout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indent="0" algn="ctr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algn="ctr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algn="ctr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algn="ctr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algn="ctr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algn="ctr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algn="ctr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1874312397"/>
      </p:ext>
    </p:extLst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156095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idx="1" orient="vert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345430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239898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231518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261714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110454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133352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84675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243766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idx="1" orient="vert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032FC270-A41D-4253-8EDF-55E5B8520FA5}">
              <a:rPr lang="ru-RU" smtClean="0"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BA88733-6547-4EAD-A692-8E198EC52C46}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397527089"/>
      </p:ext>
    </p:extLst>
  </p:cSld>
  <p:clrMapOvr>
    <a:masterClrMapping/>
  </p:clrMapOvr>
</p:sldLayout>
</file>

<file path=ppt/slideLayouts/slideLayoutmaster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1024" name=""/>
        <p:cNvGrpSpPr>
          <a:grpSpLocks/>
        </p:cNvGrpSpPr>
        <p:nvPr/>
      </p:nvGrpSpPr>
      <p:grpSpPr>
        <a:xfrm/>
      </p:grpSpPr>
      <p:sp>
        <p:nvSpPr>
          <p:cNvPr id="1026" name=""/>
          <p:cNvSpPr>
            <a:spLocks noGrp="1"/>
          </p:cNvSpPr>
          <p:nvPr>
            <p:ph type="title" sz="full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1027" name=""/>
          <p:cNvSpPr>
            <a:spLocks noGrp="1"/>
          </p:cNvSpPr>
          <p:nvPr>
            <p:ph type="body" sz="ful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1028" name="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/>
            <a:fld type="slidenum" id="{12FF1C42-D199-2028-1000-587298610EC3}">
              <a:rPr lang="ru-RU" sz="1400" dirty="0"/>
              <a:t/>
            </a:fld>
          </a:p>
        </p:txBody>
      </p:sp>
      <p:sp>
        <p:nvSpPr>
          <p:cNvPr id="1029" name="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ru-RU" sz="1400" dirty="0"/>
              <a:t>*</a:t>
            </a:r>
          </a:p>
        </p:txBody>
      </p:sp>
      <p:sp>
        <p:nvSpPr>
          <p:cNvPr id="1030" name="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2030-1000-587298610EC3}">
              <a:rPr lang="ru-RU" sz="1400" dirty="0"/>
              <a:t>0</a:t>
            </a:fld>
          </a:p>
        </p:txBody>
      </p:sp>
    </p:spTree>
  </p:cSld>
</p:sldLayout>
</file>

<file path=ppt/slideMasters/_rels/slideMaster0.xml.rels><?xml version="1.0" encoding="UTF-8" standalone="yes" ?><Relationships xmlns="http://schemas.openxmlformats.org/package/2006/relationships"><Relationship Id="rId1" Type="http://schemas.openxmlformats.org/officeDocument/2006/relationships/theme" Target="../theme/theme0.xml" /><Relationship Id="rId2" Type="http://schemas.openxmlformats.org/officeDocument/2006/relationships/slideLayout" Target="../slideLayouts/slideLayout0.xml" /><Relationship Id="rId3" Type="http://schemas.openxmlformats.org/officeDocument/2006/relationships/slideLayout" Target="../slideLayouts/slideLayout1.xml" /><Relationship Id="rId4" Type="http://schemas.openxmlformats.org/officeDocument/2006/relationships/slideLayout" Target="../slideLayouts/slideLayout2.xml" /><Relationship Id="rId5" Type="http://schemas.openxmlformats.org/officeDocument/2006/relationships/slideLayout" Target="../slideLayouts/slideLayout3.xml" /><Relationship Id="rId6" Type="http://schemas.openxmlformats.org/officeDocument/2006/relationships/slideLayout" Target="../slideLayouts/slideLayout4.xml" /><Relationship Id="rId7" Type="http://schemas.openxmlformats.org/officeDocument/2006/relationships/slideLayout" Target="../slideLayouts/slideLayout5.xml" /><Relationship Id="rId8" Type="http://schemas.openxmlformats.org/officeDocument/2006/relationships/slideLayout" Target="../slideLayouts/slideLayout6.xml" /><Relationship Id="rId9" Type="http://schemas.openxmlformats.org/officeDocument/2006/relationships/slideLayout" Target="../slideLayouts/slideLayout7.xml" /><Relationship Id="rId10" Type="http://schemas.openxmlformats.org/officeDocument/2006/relationships/slideLayout" Target="../slideLayouts/slideLayout8.xml" /><Relationship Id="rId11" Type="http://schemas.openxmlformats.org/officeDocument/2006/relationships/slideLayout" Target="../slideLayouts/slideLayout9.xml" /><Relationship Id="rId12" Type="http://schemas.openxmlformats.org/officeDocument/2006/relationships/slideLayout" Target="../slideLayouts/slideLayout10.xml" /><Relationship Id="rId13" Type="http://schemas.openxmlformats.org/officeDocument/2006/relationships/slideLayout" Target="../slideLayouts/slideLayoutmaster0.xml" /></Relationships>
</file>

<file path=ppt/slideMasters/slideMaster0.xml><?xml version="1.0" encoding="utf-8"?>
<p:sldMaster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1024" name=""/>
        <p:cNvGrpSpPr>
          <a:grpSpLocks/>
        </p:cNvGrpSpPr>
        <p:nvPr/>
      </p:nvGrpSpPr>
      <p:grpSpPr>
        <a:xfrm/>
      </p:grpSpPr>
      <p:sp>
        <p:nvSpPr>
          <p:cNvPr id="1026" name=""/>
          <p:cNvSpPr>
            <a:spLocks noGrp="1"/>
          </p:cNvSpPr>
          <p:nvPr>
            <p:ph type="title" sz="full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1027" name=""/>
          <p:cNvSpPr>
            <a:spLocks noGrp="1"/>
          </p:cNvSpPr>
          <p:nvPr>
            <p:ph type="body" sz="ful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1028" name="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/>
            <a:fld type="slidenum" id="{12FF1C42-D199-2028-1000-587298610EC3}">
              <a:rPr lang="ru-RU" sz="1400" dirty="0"/>
              <a:t/>
            </a:fld>
          </a:p>
        </p:txBody>
      </p:sp>
      <p:sp>
        <p:nvSpPr>
          <p:cNvPr id="1029" name="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ru-RU" sz="1400" dirty="0"/>
              <a:t>*</a:t>
            </a:r>
          </a:p>
        </p:txBody>
      </p:sp>
      <p:sp>
        <p:nvSpPr>
          <p:cNvPr id="1030" name="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2030-1000-587298610EC3}">
              <a:rPr lang="ru-RU" sz="1400" dirty="0"/>
              <a:t>0</a:t>
            </a:fld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00" r:id="rId2"/>
    <p:sldLayoutId id="2147489101" r:id="rId3"/>
    <p:sldLayoutId id="2147489102" r:id="rId4"/>
    <p:sldLayoutId id="2147489103" r:id="rId5"/>
    <p:sldLayoutId id="2147489104" r:id="rId6"/>
    <p:sldLayoutId id="2147489105" r:id="rId7"/>
    <p:sldLayoutId id="2147489106" r:id="rId8"/>
    <p:sldLayoutId id="2147489107" r:id="rId9"/>
    <p:sldLayoutId id="2147489108" r:id="rId10"/>
    <p:sldLayoutId id="2147489109" r:id="rId11"/>
    <p:sldLayoutId id="2147489110" r:id="rId12"/>
    <p:sldLayoutId id="2147489111" r:id="rId13"/>
  </p:sldLayoutIdLst>
  <p:txStyles>
    <p:titleStyle>
      <a:lvl1pPr indent="0" algn="ctr" fontAlgn="base" marL="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charset="0" typeface="Arial"/>
        </a:defRPr>
      </a:lvl1pPr>
    </p:titleStyle>
    <p:bodyStyle>
      <a:lvl1pPr indent="-342900" algn="l" fontAlgn="base" marL="342900" eaLnBrk="1" hangingPunct="true" rtl="false">
        <a:lnSpc>
          <a:spcPct val="100000"/>
        </a:lnSpc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charset="0" typeface="Arial"/>
        </a:defRPr>
      </a:lvl1pPr>
      <a:lvl2pPr indent="-285750" algn="l" fontAlgn="base" marL="742950" eaLnBrk="1" hangingPunct="true" rtl="false">
        <a:lnSpc>
          <a:spcPct val="100000"/>
        </a:lnSpc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charset="0" typeface="Arial"/>
        </a:defRPr>
      </a:lvl2pPr>
      <a:lvl3pPr indent="-228600" algn="l" fontAlgn="base" marL="1143000" eaLnBrk="1" hangingPunct="true" rtl="false">
        <a:lnSpc>
          <a:spcPct val="100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charset="0" typeface="Arial"/>
        </a:defRPr>
      </a:lvl3pPr>
      <a:lvl4pPr indent="-228600" algn="l" fontAlgn="base" marL="1600200" eaLnBrk="1" hangingPunct="true" rtl="false">
        <a:lnSpc>
          <a:spcPct val="10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charset="0" typeface="Arial"/>
        </a:defRPr>
      </a:lvl4pPr>
      <a:lvl5pPr indent="-228600" algn="l" fontAlgn="base" marL="2057400" eaLnBrk="1" hangingPunct="true" rtl="false">
        <a:lnSpc>
          <a:spcPct val="10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charset="0" typeface="Arial"/>
        </a:defRPr>
      </a:lvl5pPr>
    </p:bodyStyle>
  </p:txStyles>
</p:sldMaster>
</file>

<file path=ppt/slides/_rels/slide0.xml.rels><?xml version="1.0" encoding="UTF-8" standalone="yes" ?><Relationships xmlns="http://schemas.openxmlformats.org/package/2006/relationships"><Relationship Id="rId0" Type="http://schemas.openxmlformats.org/officeDocument/2006/relationships/slideLayout" Target="../slideLayouts/slideLayoutmaster0.xml" /><Relationship Id="rID1" Type="http://schemas.openxmlformats.org/officeDocument/2006/relationships/image" Target="../media/picture1.jpeg" /></Relationships>
</file>

<file path=ppt/slides/_rels/slide1.xml.rels><?xml version="1.0" encoding="UTF-8" standalone="yes" ?><Relationships xmlns="http://schemas.openxmlformats.org/package/2006/relationships"><Relationship Id="rId0" Type="http://schemas.openxmlformats.org/officeDocument/2006/relationships/slideLayout" Target="../slideLayouts/slideLayoutmaster0.xml" /><Relationship Id="rID2" Type="http://schemas.openxmlformats.org/officeDocument/2006/relationships/image" Target="../media/picture2.jpeg" /><Relationship Id="ridHyperlink3" Type="http://schemas.openxmlformats.org/officeDocument/2006/relationships/hyperlink" Target="http://www.liter.kz/articles/view/25849" TargetMode="External" /><Relationship Id="rID3" Type="http://schemas.openxmlformats.org/officeDocument/2006/relationships/image" Target="../media/picture3.jpeg" /></Relationships>
</file>

<file path=ppt/slides/_rels/slide10.xml.rels><?xml version="1.0" encoding="UTF-8" standalone="yes" ?><Relationships xmlns="http://schemas.openxmlformats.org/package/2006/relationships"><Relationship Id="rId0" Type="http://schemas.openxmlformats.org/officeDocument/2006/relationships/slideLayout" Target="../slideLayouts/slideLayoutmaster0.xml" /></Relationships>
</file>

<file path=ppt/slides/_rels/slide2.xml.rels><?xml version="1.0" encoding="UTF-8" standalone="yes" ?><Relationships xmlns="http://schemas.openxmlformats.org/package/2006/relationships"><Relationship Id="rId0" Type="http://schemas.openxmlformats.org/officeDocument/2006/relationships/slideLayout" Target="../slideLayouts/slideLayoutmaster0.xml" /><Relationship Id="rID4" Type="http://schemas.openxmlformats.org/officeDocument/2006/relationships/image" Target="../media/picture4.jpeg" /></Relationships>
</file>

<file path=ppt/slides/_rels/slide3.xml.rels><?xml version="1.0" encoding="UTF-8" standalone="yes" ?><Relationships xmlns="http://schemas.openxmlformats.org/package/2006/relationships"><Relationship Id="rId0" Type="http://schemas.openxmlformats.org/officeDocument/2006/relationships/slideLayout" Target="../slideLayouts/slideLayoutmaster0.xml" /><Relationship Id="rID5" Type="http://schemas.openxmlformats.org/officeDocument/2006/relationships/image" Target="../media/picture5.png" /><Relationship Id="ridHyperlink6" Type="http://schemas.openxmlformats.org/officeDocument/2006/relationships/hyperlink" Target="#" TargetMode="External" /><Relationship Id="rID6" Type="http://schemas.openxmlformats.org/officeDocument/2006/relationships/image" Target="../media/picture6.jpeg" /><Relationship Id="ridHyperlink9" Type="http://schemas.openxmlformats.org/officeDocument/2006/relationships/hyperlink" Target="https://www.google.ru/url?q=http://eoptics.ru/shop/by_brand/renu/&amp;amp;sa=U&amp;amp;ei=X9VpU_HRMsn0ygOL_IDIDg&amp;amp;ved=0CDcQ9QEwBQ&amp;amp;usg=AFQjCNH7PuhKaWLoMjTyssDXeigb0u11vg" TargetMode="External" /><Relationship Id="rID7" Type="http://schemas.openxmlformats.org/officeDocument/2006/relationships/image" Target="../media/picture7.jpeg" /><Relationship Id="rID8" Type="http://schemas.openxmlformats.org/officeDocument/2006/relationships/image" Target="../media/picture8.jpeg" /><Relationship Id="ridHyperlink12" Type="http://schemas.openxmlformats.org/officeDocument/2006/relationships/hyperlink" Target="https://www.google.ru/url?q=http://www.microstocker.com.ua/gallereya_rabot/illjustracii/vector_objects/medicine/pic1071/&amp;amp;sa=U&amp;amp;ei=-tVpU6SRN-LAyQPJpICgCg&amp;amp;ved=0CDkQ9QEwBg&amp;amp;usg=AFQjCNHtS8fbm1WYk6tzplO2NVQK-fqXMw" TargetMode="External" /><Relationship Id="rID9" Type="http://schemas.openxmlformats.org/officeDocument/2006/relationships/image" Target="../media/picture9.jpeg" /></Relationships>
</file>

<file path=ppt/slides/_rels/slide4.xml.rels><?xml version="1.0" encoding="UTF-8" standalone="yes" ?><Relationships xmlns="http://schemas.openxmlformats.org/package/2006/relationships"><Relationship Id="rId0" Type="http://schemas.openxmlformats.org/officeDocument/2006/relationships/slideLayout" Target="../slideLayouts/slideLayoutmaster0.xml" /><Relationship Id="rID10" Type="http://schemas.openxmlformats.org/officeDocument/2006/relationships/image" Target="../media/picture10.jpeg" /></Relationships>
</file>

<file path=ppt/slides/_rels/slide5.xml.rels><?xml version="1.0" encoding="UTF-8" standalone="yes" ?><Relationships xmlns="http://schemas.openxmlformats.org/package/2006/relationships"><Relationship Id="rId0" Type="http://schemas.openxmlformats.org/officeDocument/2006/relationships/slideLayout" Target="../slideLayouts/slideLayoutmaster0.xml" /><Relationship Id="ridHyperlink18" Type="http://schemas.openxmlformats.org/officeDocument/2006/relationships/hyperlink" Target="http://img0.liveinternet.ru/images/attach/c/8/100/113/100113070_large_3571750_76220938_Fruit_Mix_zastavki_com_24160_1.jpg" TargetMode="External" /><Relationship Id="rID12" Type="http://schemas.openxmlformats.org/officeDocument/2006/relationships/image" Target="../media/picture12.jpeg" /><Relationship Id="rID13" Type="http://schemas.openxmlformats.org/officeDocument/2006/relationships/image" Target="../media/picture13.jpeg" /><Relationship Id="rID14" Type="http://schemas.openxmlformats.org/officeDocument/2006/relationships/image" Target="../media/picture14.jpeg" /><Relationship Id="ridHyperlink24" Type="http://schemas.openxmlformats.org/officeDocument/2006/relationships/hyperlink" Target="https://www.google.ru/url?q=https://legalrc.biz/threads/naturalnye-lekarstva-kotorye-sposobstvujut-xoroshemu-snu.166622/&amp;amp;sa=U&amp;amp;ei=Y9hpU4npJYeAyAPcqIHYCg&amp;amp;ved=0CC8Q9QEwAQ&amp;amp;usg=AFQjCNHTWj5_26jkLwg6DfmjMHBs1reKnA" TargetMode="External" /><Relationship Id="rID16" Type="http://schemas.openxmlformats.org/officeDocument/2006/relationships/image" Target="../media/picture16.jpeg" /><Relationship Id="ridHyperlink29" Type="http://schemas.openxmlformats.org/officeDocument/2006/relationships/hyperlink" Target="http://img1.liveinternet.ru/images/attach/c/9/108/150/108150071_large_3431142.png" TargetMode="External" /><Relationship Id="rID11" Type="http://schemas.openxmlformats.org/officeDocument/2006/relationships/image" Target="../media/picture11.png" /></Relationships>
</file>

<file path=ppt/slides/_rels/slide6.xml.rels><?xml version="1.0" encoding="UTF-8" standalone="yes" ?><Relationships xmlns="http://schemas.openxmlformats.org/package/2006/relationships"><Relationship Id="rId0" Type="http://schemas.openxmlformats.org/officeDocument/2006/relationships/slideLayout" Target="../slideLayouts/slideLayoutmaster0.xml" /><Relationship Id="ridHyperlink31" Type="http://schemas.openxmlformats.org/officeDocument/2006/relationships/hyperlink" Target="http://samsay.ru/uploads/posts/2009-08/1251495471_zit1.jpg" TargetMode="External" /><Relationship Id="rID17" Type="http://schemas.openxmlformats.org/officeDocument/2006/relationships/image" Target="../media/picture17.jpeg" /><Relationship Id="rID19" Type="http://schemas.openxmlformats.org/officeDocument/2006/relationships/image" Target="../media/picture19.jpeg" /></Relationships>
</file>

<file path=ppt/slides/_rels/slide7.xml.rels><?xml version="1.0" encoding="UTF-8" standalone="yes" ?><Relationships xmlns="http://schemas.openxmlformats.org/package/2006/relationships"><Relationship Id="rId0" Type="http://schemas.openxmlformats.org/officeDocument/2006/relationships/slideLayout" Target="../slideLayouts/slideLayoutmaster0.xml" /><Relationship Id="rID15" Type="http://schemas.openxmlformats.org/officeDocument/2006/relationships/image" Target="../media/picture15.jpeg" /><Relationship Id="rID20" Type="http://schemas.openxmlformats.org/officeDocument/2006/relationships/image" Target="../media/picture20.jpeg" /><Relationship Id="ridHyperlink37" Type="http://schemas.openxmlformats.org/officeDocument/2006/relationships/hyperlink" Target="https://www.google.ru/url?q=http://www.fotokanal.com/foto-4774.html&amp;amp;sa=U&amp;amp;ei=L9xpU4D3GoG7yAOfvYCYDg&amp;amp;ved=0CDcQ9QEwBQ&amp;amp;usg=AFQjCNG0n9TWkPKlBke0mFOJxaODDd2g0g" TargetMode="External" /><Relationship Id="rID21" Type="http://schemas.openxmlformats.org/officeDocument/2006/relationships/image" Target="../media/picture21.jpeg" /><Relationship Id="rID22" Type="http://schemas.openxmlformats.org/officeDocument/2006/relationships/image" Target="../media/picture22.jpeg" /></Relationships>
</file>

<file path=ppt/slides/_rels/slide8.xml.rels><?xml version="1.0" encoding="UTF-8" standalone="yes" ?><Relationships xmlns="http://schemas.openxmlformats.org/package/2006/relationships"><Relationship Id="rId0" Type="http://schemas.openxmlformats.org/officeDocument/2006/relationships/slideLayout" Target="../slideLayouts/slideLayoutmaster0.xml" /><Relationship Id="ridHyperlink49" Type="http://schemas.openxmlformats.org/officeDocument/2006/relationships/hyperlink" Target="../..//commons.wikimedia.org/wiki/File:Acetylsalicyls%C3%A4ure2.svg?uselang=ru" TargetMode="External" /><Relationship Id="rID26" Type="http://schemas.openxmlformats.org/officeDocument/2006/relationships/image" Target="../media/picture26.png" /><Relationship Id="ridHyperlink52" Type="http://schemas.openxmlformats.org/officeDocument/2006/relationships/hyperlink" Target="../..//upload.wikimedia.org/wikipedia/commons/3/3a/Aspirin-B-3D-balls.png" TargetMode="External" /><Relationship Id="rID27" Type="http://schemas.openxmlformats.org/officeDocument/2006/relationships/image" Target="../media/picture27.png" /><Relationship Id="ridHyperlink54" Type="http://schemas.openxmlformats.org/officeDocument/2006/relationships/hyperlink" Target="http://ru.wikipedia.org/wiki/%D0%A3%D0%B3%D0%BB%D0%B5%D1%80%D0%BE%D0%B4" TargetMode="External" /><Relationship Id="ridHyperlink56" Type="http://schemas.openxmlformats.org/officeDocument/2006/relationships/hyperlink" Target="http://ru.wikipedia.org/wiki/%D0%92%D0%BE%D0%B4%D0%BE%D1%80%D0%BE%D0%B4" TargetMode="External" /><Relationship Id="ridHyperlink58" Type="http://schemas.openxmlformats.org/officeDocument/2006/relationships/hyperlink" Target="http://ru.wikipedia.org/wiki/%D0%9A%D0%B8%D1%81%D0%BB%D0%BE%D1%80%D0%BE%D0%B4" TargetMode="External" /><Relationship Id="ridHyperlink60" Type="http://schemas.openxmlformats.org/officeDocument/2006/relationships/hyperlink" Target="http://ru.wikipedia.org/wiki/%D0%A1%D0%B0%D0%BB%D0%B8%D1%86%D0%B8%D0%BB%D0%BE%D0%B2%D0%B0%D1%8F_%D0%BA%D0%B8%D1%81%D0%BB%D0%BE%D1%82%D0%B0" TargetMode="External" /><Relationship Id="ridHyperlink62" Type="http://schemas.openxmlformats.org/officeDocument/2006/relationships/hyperlink" Target="http://ru.wikipedia.org/wiki/%D0%A3%D0%BA%D1%81%D1%83%D1%81%D0%BD%D1%8B%D0%B9_%D0%B0%D0%BD%D0%B3%D0%B8%D0%B4%D1%80%D0%B8%D0%B4" TargetMode="External" /><Relationship Id="ridHyperlink64" Type="http://schemas.openxmlformats.org/officeDocument/2006/relationships/hyperlink" Target="http://ru.wikipedia.org/wiki/%D0%A1%D0%B5%D1%80%D0%BD%D0%B0%D1%8F_%D0%BA%D0%B8%D1%81%D0%BB%D0%BE%D1%82%D0%B0" TargetMode="External" /></Relationships>
</file>

<file path=ppt/slides/_rels/slide9.xml.rels><?xml version="1.0" encoding="UTF-8" standalone="yes" ?><Relationships xmlns="http://schemas.openxmlformats.org/package/2006/relationships"><Relationship Id="rId0" Type="http://schemas.openxmlformats.org/officeDocument/2006/relationships/slideLayout" Target="../slideLayouts/slideLayoutmaster0.xml" /><Relationship Id="rID18" Type="http://schemas.openxmlformats.org/officeDocument/2006/relationships/image" Target="../media/picture18.jpeg" /><Relationship Id="rID23" Type="http://schemas.openxmlformats.org/officeDocument/2006/relationships/image" Target="../media/picture23.jpeg" /></Relationships>
</file>

<file path=ppt/slides/slide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096" name=""/>
        <p:cNvGrpSpPr>
          <a:grpSpLocks/>
        </p:cNvGrpSpPr>
        <p:nvPr/>
      </p:nvGrpSpPr>
      <p:grpSpPr>
        <a:xfrm/>
      </p:grpSpPr>
      <p:sp>
        <p:nvSpPr>
          <p:cNvPr id="4100" name=""/>
          <p:cNvSpPr>
            <a:spLocks/>
          </p:cNvSpPr>
          <p:nvPr>
            <p:ph type="title" sz="full" idx="4294967295"/>
          </p:nvPr>
        </p:nvSpPr>
        <p:spPr>
          <a:xfrm>
            <a:off x="457200" y="0"/>
            <a:ext cx="8229600" cy="1143000"/>
          </a:xfrm>
          <a:ln/>
        </p:spPr>
        <p:txBody>
          <a:bodyPr/>
          <a:lstStyle/>
          <a:p>
            <a:pPr/>
            <a:r>
              <a:rPr lang="ru-RU" sz="4000" dirty="0"/>
              <a:t/>
            </a:r>
            <a:br/>
            <a:r>
              <a:rPr lang="ru-RU" sz="4000" dirty="0"/>
              <a:t>Химия и медицина</a:t>
            </a:r>
          </a:p>
        </p:txBody>
      </p:sp>
      <p:pic>
        <p:nvPicPr>
          <p:cNvPr id="4103" name=""/>
          <p:cNvPicPr>
            <a:picLocks/>
          </p:cNvPicPr>
          <p:nvPr/>
        </p:nvPicPr>
        <p:blipFill>
          <a:blip r:embed="rID1">
            <a:extLst/>
          </a:blip>
          <a:srcRect/>
          <a:stretch>
            <a:fillRect/>
          </a:stretch>
        </p:blipFill>
        <p:spPr>
          <a:xfrm>
            <a:off x="1905000" y="1295400"/>
            <a:ext cx="5543550" cy="4127500"/>
          </a:xfrm>
          <a:prstGeom prst="rect">
            <a:avLst/>
          </a:prstGeom>
          <a:ln/>
        </p:spPr>
      </p:pic>
    </p:spTree>
  </p:cSld>
  <p:timing/>
</p:sld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5120" name=""/>
        <p:cNvGrpSpPr>
          <a:grpSpLocks/>
        </p:cNvGrpSpPr>
        <p:nvPr/>
      </p:nvGrpSpPr>
      <p:grpSpPr>
        <a:xfrm/>
      </p:grpSpPr>
      <p:sp>
        <p:nvSpPr>
          <p:cNvPr id="5124" name=""/>
          <p:cNvSpPr>
            <a:spLocks/>
          </p:cNvSpPr>
          <p:nvPr>
            <p:ph type="title" sz="full" idx="4294967295"/>
          </p:nvPr>
        </p:nvSpPr>
        <p:spPr>
          <a:xfrm>
            <a:off x="0" y="274638"/>
            <a:ext cx="9144000" cy="1143000"/>
          </a:xfrm>
          <a:ln/>
        </p:spPr>
        <p:txBody>
          <a:bodyPr/>
          <a:lstStyle/>
          <a:p>
            <a:pPr/>
            <a:r>
              <a:rPr lang="ru-RU" sz="2400" dirty="0"/>
              <a:t> </a:t>
            </a:r>
            <a:r>
              <a:rPr lang="ru-RU" sz="2400" dirty="0">
                <a:solidFill>
                  <a:srgbClr val="333399"/>
                </a:solidFill>
              </a:rPr>
              <a:t>Лекарства</a:t>
            </a:r>
            <a:r>
              <a:rPr lang="ru-RU" sz="2400" dirty="0"/>
              <a:t> — это химические вещества или изготовленные из них препараты, которые применяют внутрь или наружно.</a:t>
            </a:r>
            <a:r>
              <a:rPr lang="ru-RU" sz="4000" dirty="0"/>
              <a:t> </a:t>
            </a:r>
          </a:p>
        </p:txBody>
      </p:sp>
      <p:pic>
        <p:nvPicPr>
          <p:cNvPr id="5126" name=""/>
          <p:cNvPicPr>
            <a:picLocks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572000" y="2133600"/>
            <a:ext cx="4286250" cy="3086100"/>
          </a:xfrm>
          <a:prstGeom prst="rect">
            <a:avLst/>
          </a:prstGeom>
          <a:ln/>
        </p:spPr>
      </p:pic>
      <p:pic>
        <p:nvPicPr>
          <p:cNvPr id="5128" name="">
            <a:hlinkClick r:id="ridHyperlink3"/>
          </p:cNvPr>
          <p:cNvPicPr>
            <a:picLocks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381000" y="2590800"/>
            <a:ext cx="3962400" cy="2541588"/>
          </a:xfrm>
          <a:prstGeom prst="rect">
            <a:avLst/>
          </a:prstGeom>
          <a:ln/>
        </p:spPr>
      </p:pic>
    </p:spTree>
  </p:cSld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6624" name=""/>
        <p:cNvGrpSpPr>
          <a:grpSpLocks/>
        </p:cNvGrpSpPr>
        <p:nvPr/>
      </p:nvGrpSpPr>
      <p:grpSpPr>
        <a:xfrm/>
      </p:grpSpPr>
      <p:sp>
        <p:nvSpPr>
          <p:cNvPr id="26631" name=""/>
          <p:cNvSpPr>
            <a:spLocks/>
          </p:cNvSpPr>
          <p:nvPr>
            <p:ph type="title" sz="full" idx="4294967295"/>
          </p:nvPr>
        </p:nvSpPr>
        <p:spPr>
          <a:xfrm>
            <a:off x="381000" y="152400"/>
            <a:ext cx="8229600" cy="1143000"/>
          </a:xfrm>
          <a:ln/>
        </p:spPr>
        <p:txBody>
          <a:bodyPr/>
          <a:lstStyle/>
          <a:p>
            <a:pPr/>
            <a:r>
              <a:rPr lang="ru-RU" dirty="0"/>
              <a:t>Вывод:</a:t>
            </a:r>
          </a:p>
        </p:txBody>
      </p:sp>
      <p:sp>
        <p:nvSpPr>
          <p:cNvPr id="26632" name=""/>
          <p:cNvSpPr>
            <a:spLocks/>
          </p:cNvSpPr>
          <p:nvPr>
            <p:ph type="body" sz="full" idx="1"/>
          </p:nvPr>
        </p:nvSpPr>
        <p:spPr>
          <a:xfrm>
            <a:off x="457200" y="1219200"/>
            <a:ext cx="8229600" cy="4525963"/>
          </a:xfrm>
          <a:ln/>
        </p:spPr>
        <p:txBody>
          <a:bodyPr/>
          <a:lstStyle/>
          <a:p>
            <a:pPr/>
            <a:r>
              <a:rPr lang="ru-RU" sz="2000" dirty="0"/>
              <a:t>При использовании лекарственных средств нужно знать: точное название, способ применения, дозировку, условия хранения, срок годности, действие, побочные эффекты ;</a:t>
            </a:r>
          </a:p>
          <a:p>
            <a:pPr/>
          </a:p>
          <a:p>
            <a:pPr/>
            <a:r>
              <a:rPr lang="ru-RU" sz="2000" dirty="0"/>
              <a:t>Каждое лекарство может оказывать как основное (лечебное) действие, так и побочное, которое дает нежелательные отрицательные последствия</a:t>
            </a:r>
            <a:r>
              <a:rPr lang="ru-RU" dirty="0"/>
              <a:t>;</a:t>
            </a:r>
          </a:p>
          <a:p>
            <a:pPr/>
            <a:r>
              <a:rPr lang="ru-RU" sz="2000" dirty="0"/>
              <a:t>Важно знать, что и химические, и натуральные средства могут быть одинаково опасны. Вред они приносят при неправильном и бесконтрольном применении, безответственном самолечении;</a:t>
            </a:r>
          </a:p>
          <a:p>
            <a:pPr/>
            <a:r>
              <a:rPr lang="ru-RU" sz="2000" dirty="0"/>
              <a:t>Аспирин  нельзя принимать на пустой желудок</a:t>
            </a:r>
            <a:r>
              <a:rPr lang="ru-RU" dirty="0"/>
              <a:t> </a:t>
            </a:r>
          </a:p>
          <a:p>
            <a:pPr/>
          </a:p>
        </p:txBody>
      </p:sp>
    </p:spTree>
  </p:cSld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6144" name=""/>
        <p:cNvGrpSpPr>
          <a:grpSpLocks/>
        </p:cNvGrpSpPr>
        <p:nvPr/>
      </p:nvGrpSpPr>
      <p:grpSpPr>
        <a:xfrm/>
      </p:grpSpPr>
      <p:sp>
        <p:nvSpPr>
          <p:cNvPr id="6148" name=""/>
          <p:cNvSpPr>
            <a:spLocks/>
          </p:cNvSpPr>
          <p:nvPr>
            <p:ph type="title" sz="full" idx="4294967295"/>
          </p:nvPr>
        </p:nvSpPr>
        <p:spPr>
          <a:xfrm rot="0">
            <a:off x="0" y="274638"/>
            <a:ext cx="9144000" cy="1143000"/>
          </a:xfrm>
          <a:ln/>
        </p:spPr>
        <p:txBody>
          <a:bodyPr/>
          <a:lstStyle/>
          <a:p>
            <a:pPr/>
            <a:r>
              <a:rPr lang="ru-RU" sz="2400" dirty="0">
                <a:solidFill>
                  <a:srgbClr val="333399"/>
                </a:solidFill>
              </a:rPr>
              <a:t>Все лекарственные средства делятся на несколько групп.</a:t>
            </a:r>
            <a:r>
              <a:rPr lang="ru-RU" sz="2800" dirty="0">
                <a:solidFill>
                  <a:srgbClr val="333399"/>
                </a:solidFill>
              </a:rPr>
              <a:t/>
            </a:r>
            <a:br/>
            <a:r>
              <a:rPr lang="ru-RU" sz="2400" dirty="0"/>
              <a:t>Средства ,влияющие на:</a:t>
            </a:r>
          </a:p>
        </p:txBody>
      </p:sp>
      <p:sp>
        <p:nvSpPr>
          <p:cNvPr id="6151" name=""/>
          <p:cNvSpPr>
            <a:spLocks/>
          </p:cNvSpPr>
          <p:nvPr>
            <p:ph type="body" sz="full" idx="1"/>
          </p:nvPr>
        </p:nvSpPr>
        <p:spPr>
          <a:xfrm>
            <a:off x="228600" y="1600200"/>
            <a:ext cx="8229600" cy="4525963"/>
          </a:xfrm>
          <a:ln/>
        </p:spPr>
        <p:txBody>
          <a:bodyPr/>
          <a:lstStyle/>
          <a:p>
            <a:pPr/>
            <a:r>
              <a:rPr lang="ru-RU" sz="2000" dirty="0"/>
              <a:t>центральную нервную систему;</a:t>
            </a:r>
          </a:p>
          <a:p>
            <a:pPr/>
            <a:r>
              <a:rPr lang="ru-RU" sz="2000" dirty="0"/>
              <a:t>сердечнососудистую систему;</a:t>
            </a:r>
          </a:p>
          <a:p>
            <a:pPr/>
            <a:r>
              <a:rPr lang="ru-RU" sz="2000" dirty="0"/>
              <a:t>функцию органов дыхания;</a:t>
            </a:r>
          </a:p>
          <a:p>
            <a:pPr/>
            <a:r>
              <a:rPr lang="ru-RU" sz="2000" dirty="0"/>
              <a:t>функцию органов пищеварения;</a:t>
            </a:r>
          </a:p>
          <a:p>
            <a:pPr/>
            <a:r>
              <a:rPr lang="ru-RU" sz="2000" dirty="0"/>
              <a:t>выделительную функцию почек;</a:t>
            </a:r>
          </a:p>
          <a:p>
            <a:pPr/>
            <a:r>
              <a:rPr lang="ru-RU" sz="2000" dirty="0"/>
              <a:t>кровь и кроветворение;</a:t>
            </a:r>
          </a:p>
          <a:p>
            <a:pPr/>
            <a:r>
              <a:rPr lang="ru-RU" sz="2000" dirty="0"/>
              <a:t>процессы обмена веществ в организме;</a:t>
            </a:r>
          </a:p>
          <a:p>
            <a:pPr/>
            <a:r>
              <a:rPr lang="ru-RU" sz="2000" dirty="0"/>
              <a:t>патологические процессы в тканях.</a:t>
            </a:r>
            <a:r>
              <a:rPr lang="ru-RU" dirty="0"/>
              <a:t> </a:t>
            </a:r>
          </a:p>
        </p:txBody>
      </p:sp>
      <p:pic>
        <p:nvPicPr>
          <p:cNvPr id="6153" name=""/>
          <p:cNvPicPr>
            <a:picLocks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5511800" y="1676400"/>
            <a:ext cx="3322638" cy="4495800"/>
          </a:xfrm>
          <a:prstGeom prst="rect">
            <a:avLst/>
          </a:prstGeom>
          <a:ln/>
        </p:spPr>
      </p:pic>
    </p:spTree>
  </p:cSld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168" name=""/>
        <p:cNvGrpSpPr>
          <a:grpSpLocks/>
        </p:cNvGrpSpPr>
        <p:nvPr/>
      </p:nvGrpSpPr>
      <p:grpSpPr>
        <a:xfrm/>
      </p:grpSpPr>
      <p:sp>
        <p:nvSpPr>
          <p:cNvPr id="7172" name=""/>
          <p:cNvSpPr>
            <a:spLocks/>
          </p:cNvSpPr>
          <p:nvPr>
            <p:ph type="title" sz="full" idx="4294967295"/>
          </p:nvPr>
        </p:nvSpPr>
        <p:spPr>
          <a:xfrm>
            <a:off x="152400" y="274638"/>
            <a:ext cx="8991600" cy="1143000"/>
          </a:xfrm>
          <a:ln/>
        </p:spPr>
        <p:txBody>
          <a:bodyPr/>
          <a:lstStyle/>
          <a:p>
            <a:pPr/>
            <a:r>
              <a:rPr lang="ru-RU" sz="2000" dirty="0"/>
              <a:t> </a:t>
            </a:r>
            <a:r>
              <a:rPr lang="ru-RU" sz="2400" dirty="0">
                <a:solidFill>
                  <a:srgbClr val="333399"/>
                </a:solidFill>
              </a:rPr>
              <a:t>Лекарства бывают в следующих формах:</a:t>
            </a:r>
            <a:r>
              <a:rPr lang="ru-RU" sz="2000" dirty="0"/>
              <a:t> Аэрозоль — раствор</a:t>
            </a:r>
            <a:r>
              <a:rPr lang="ru-RU" dirty="0"/>
              <a:t> </a:t>
            </a:r>
          </a:p>
        </p:txBody>
      </p:sp>
      <p:pic>
        <p:nvPicPr>
          <p:cNvPr id="7174" name=""/>
          <p:cNvPicPr>
            <a:picLocks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5943600" y="1295400"/>
            <a:ext cx="2408238" cy="3048000"/>
          </a:xfrm>
          <a:prstGeom prst="rect">
            <a:avLst/>
          </a:prstGeom>
          <a:ln/>
        </p:spPr>
      </p:pic>
      <p:sp>
        <p:nvSpPr>
          <p:cNvPr id="7175" name=""/>
          <p:cNvSpPr>
            <a:spLocks/>
          </p:cNvSpPr>
          <p:nvPr/>
        </p:nvSpPr>
        <p:spPr>
          <a:xfrm>
            <a:off x="1143000" y="1295400"/>
            <a:ext cx="2647950" cy="36671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/>
            <a:r>
              <a:rPr lang="ru-RU" dirty="0"/>
              <a:t>Раствор для инъекций </a:t>
            </a:r>
          </a:p>
        </p:txBody>
      </p:sp>
      <p:pic>
        <p:nvPicPr>
          <p:cNvPr id="7177" name="">
            <a:hlinkClick r:id="ridHyperlink6"/>
          </p:cNvPr>
          <p:cNvPicPr>
            <a:picLocks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>
          <a:xfrm>
            <a:off x="1219200" y="1828800"/>
            <a:ext cx="2667000" cy="2667000"/>
          </a:xfrm>
          <a:prstGeom prst="rect">
            <a:avLst/>
          </a:prstGeom>
          <a:ln/>
        </p:spPr>
      </p:pic>
      <p:pic>
        <p:nvPicPr>
          <p:cNvPr id="7179" name="">
            <a:hlinkClick r:id="ridHyperlink9"/>
          </p:cNvPr>
          <p:cNvPicPr>
            <a:picLocks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>
          <a:xfrm>
            <a:off x="3962400" y="3048000"/>
            <a:ext cx="1943100" cy="1943100"/>
          </a:xfrm>
          <a:prstGeom prst="rect">
            <a:avLst/>
          </a:prstGeom>
          <a:ln/>
        </p:spPr>
      </p:pic>
      <p:sp>
        <p:nvSpPr>
          <p:cNvPr id="7180" name=""/>
          <p:cNvSpPr>
            <a:spLocks/>
          </p:cNvSpPr>
          <p:nvPr/>
        </p:nvSpPr>
        <p:spPr>
          <a:xfrm>
            <a:off x="3886200" y="2590800"/>
            <a:ext cx="2097088" cy="36671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/>
            <a:r>
              <a:rPr lang="ru-RU" dirty="0"/>
              <a:t>Капли — раствор </a:t>
            </a:r>
          </a:p>
        </p:txBody>
      </p:sp>
      <p:pic>
        <p:nvPicPr>
          <p:cNvPr id="7182" name=""/>
          <p:cNvPicPr>
            <a:picLocks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>
          <a:xfrm>
            <a:off x="5867400" y="4495800"/>
            <a:ext cx="2857500" cy="2143125"/>
          </a:xfrm>
          <a:prstGeom prst="rect">
            <a:avLst/>
          </a:prstGeom>
          <a:ln/>
        </p:spPr>
      </p:pic>
      <p:sp>
        <p:nvSpPr>
          <p:cNvPr id="7183" name=""/>
          <p:cNvSpPr txBox="1">
            <a:spLocks/>
          </p:cNvSpPr>
          <p:nvPr/>
        </p:nvSpPr>
        <p:spPr>
          <a:xfrm>
            <a:off x="7772400" y="4724400"/>
            <a:ext cx="725488" cy="3667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ru-RU" dirty="0"/>
              <a:t>Мазь</a:t>
            </a:r>
          </a:p>
        </p:txBody>
      </p:sp>
      <p:pic>
        <p:nvPicPr>
          <p:cNvPr id="7185" name="">
            <a:hlinkClick r:id="ridHyperlink12"/>
          </p:cNvPr>
          <p:cNvPicPr>
            <a:picLocks/>
          </p:cNvPicPr>
          <p:nvPr/>
        </p:nvPicPr>
        <p:blipFill>
          <a:blip r:embed="rID9">
            <a:extLst/>
          </a:blip>
          <a:srcRect/>
          <a:stretch>
            <a:fillRect/>
          </a:stretch>
        </p:blipFill>
        <p:spPr>
          <a:xfrm>
            <a:off x="1371600" y="4876800"/>
            <a:ext cx="1666875" cy="1752600"/>
          </a:xfrm>
          <a:prstGeom prst="rect">
            <a:avLst/>
          </a:prstGeom>
          <a:ln/>
        </p:spPr>
      </p:pic>
      <p:sp>
        <p:nvSpPr>
          <p:cNvPr id="7186" name=""/>
          <p:cNvSpPr txBox="1">
            <a:spLocks/>
          </p:cNvSpPr>
          <p:nvPr/>
        </p:nvSpPr>
        <p:spPr>
          <a:xfrm>
            <a:off x="1524000" y="4724400"/>
            <a:ext cx="1173163" cy="3667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ru-RU" dirty="0"/>
              <a:t>Таблетка</a:t>
            </a:r>
          </a:p>
        </p:txBody>
      </p:sp>
    </p:spTree>
  </p:cSld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8192" name=""/>
        <p:cNvGrpSpPr>
          <a:grpSpLocks/>
        </p:cNvGrpSpPr>
        <p:nvPr/>
      </p:nvGrpSpPr>
      <p:grpSpPr>
        <a:xfrm/>
      </p:grpSpPr>
      <p:sp>
        <p:nvSpPr>
          <p:cNvPr id="8196" name=""/>
          <p:cNvSpPr>
            <a:spLocks/>
          </p:cNvSpPr>
          <p:nvPr>
            <p:ph type="title" sz="full" idx="4294967295"/>
          </p:nvPr>
        </p:nvSpPr>
        <p:spPr>
          <a:xfrm>
            <a:off x="0" y="304800"/>
            <a:ext cx="9144000" cy="1143000"/>
          </a:xfrm>
          <a:ln/>
        </p:spPr>
        <p:txBody>
          <a:bodyPr/>
          <a:lstStyle/>
          <a:p>
            <a:pPr/>
            <a:r>
              <a:rPr lang="ru-RU" sz="2400" dirty="0"/>
              <a:t>Каждое лекарство может оказывать основное (лечебное) действие, а также иметь побочное, которое дает нежелательные отрицательные последствия</a:t>
            </a:r>
            <a:r>
              <a:rPr lang="ru-RU" sz="4000" dirty="0"/>
              <a:t> </a:t>
            </a:r>
          </a:p>
        </p:txBody>
      </p:sp>
      <p:pic>
        <p:nvPicPr>
          <p:cNvPr id="8198" name=""/>
          <p:cNvPicPr>
            <a:picLocks/>
          </p:cNvPicPr>
          <p:nvPr/>
        </p:nvPicPr>
        <p:blipFill>
          <a:blip r:embed="rID10">
            <a:extLst/>
          </a:blip>
          <a:srcRect/>
          <a:stretch>
            <a:fillRect/>
          </a:stretch>
        </p:blipFill>
        <p:spPr>
          <a:xfrm>
            <a:off x="2362200" y="1752600"/>
            <a:ext cx="4552950" cy="4295775"/>
          </a:xfrm>
          <a:prstGeom prst="rect">
            <a:avLst/>
          </a:prstGeom>
          <a:ln/>
        </p:spPr>
      </p:pic>
    </p:spTree>
  </p:cSld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9216" name=""/>
        <p:cNvGrpSpPr>
          <a:grpSpLocks/>
        </p:cNvGrpSpPr>
        <p:nvPr/>
      </p:nvGrpSpPr>
      <p:grpSpPr>
        <a:xfrm/>
      </p:grpSpPr>
      <p:sp>
        <p:nvSpPr>
          <p:cNvPr id="9220" name=""/>
          <p:cNvSpPr>
            <a:spLocks/>
          </p:cNvSpPr>
          <p:nvPr>
            <p:ph type="title" sz="full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/>
            <a:r>
              <a:rPr lang="ru-RU" sz="2800" dirty="0"/>
              <a:t>«</a:t>
            </a:r>
            <a:r>
              <a:rPr lang="ru-RU" sz="2800" dirty="0">
                <a:solidFill>
                  <a:srgbClr val="333399"/>
                </a:solidFill>
              </a:rPr>
              <a:t>Натуральными</a:t>
            </a:r>
            <a:r>
              <a:rPr lang="ru-RU" sz="2800" dirty="0"/>
              <a:t>» лекарствами обычно называют корни, листья растений, почки, кору деревьев и т. д.</a:t>
            </a:r>
          </a:p>
        </p:txBody>
      </p:sp>
      <p:pic>
        <p:nvPicPr>
          <p:cNvPr id="9224" name="">
            <a:hlinkClick r:id="ridHyperlink18"/>
          </p:cNvPr>
          <p:cNvPicPr>
            <a:picLocks/>
          </p:cNvPicPr>
          <p:nvPr/>
        </p:nvPicPr>
        <p:blipFill>
          <a:blip r:embed="rID12">
            <a:extLst/>
          </a:blip>
          <a:srcRect/>
          <a:stretch>
            <a:fillRect/>
          </a:stretch>
        </p:blipFill>
        <p:spPr>
          <a:xfrm>
            <a:off x="838200" y="4038600"/>
            <a:ext cx="3333750" cy="2500313"/>
          </a:xfrm>
          <a:prstGeom prst="rect">
            <a:avLst/>
          </a:prstGeom>
          <a:ln/>
        </p:spPr>
      </p:pic>
      <p:pic>
        <p:nvPicPr>
          <p:cNvPr id="9226" name=""/>
          <p:cNvPicPr>
            <a:picLocks/>
          </p:cNvPicPr>
          <p:nvPr/>
        </p:nvPicPr>
        <p:blipFill>
          <a:blip r:embed="rID13">
            <a:extLst/>
          </a:blip>
          <a:srcRect/>
          <a:stretch>
            <a:fillRect/>
          </a:stretch>
        </p:blipFill>
        <p:spPr>
          <a:xfrm>
            <a:off x="533400" y="1219200"/>
            <a:ext cx="2206625" cy="2819400"/>
          </a:xfrm>
          <a:prstGeom prst="rect">
            <a:avLst/>
          </a:prstGeom>
          <a:ln/>
        </p:spPr>
      </p:pic>
      <p:pic>
        <p:nvPicPr>
          <p:cNvPr id="9228" name=""/>
          <p:cNvPicPr>
            <a:picLocks/>
          </p:cNvPicPr>
          <p:nvPr/>
        </p:nvPicPr>
        <p:blipFill>
          <a:blip r:embed="rID14">
            <a:extLst/>
          </a:blip>
          <a:srcRect/>
          <a:stretch>
            <a:fillRect/>
          </a:stretch>
        </p:blipFill>
        <p:spPr>
          <a:xfrm>
            <a:off x="6248400" y="1219200"/>
            <a:ext cx="2476500" cy="1938338"/>
          </a:xfrm>
          <a:prstGeom prst="rect">
            <a:avLst/>
          </a:prstGeom>
          <a:ln/>
        </p:spPr>
      </p:pic>
      <p:pic>
        <p:nvPicPr>
          <p:cNvPr id="9232" name="">
            <a:hlinkClick r:id="ridHyperlink24"/>
          </p:cNvPr>
          <p:cNvPicPr>
            <a:picLocks/>
          </p:cNvPicPr>
          <p:nvPr/>
        </p:nvPicPr>
        <p:blipFill>
          <a:blip r:embed="rID16">
            <a:extLst/>
          </a:blip>
          <a:srcRect/>
          <a:stretch>
            <a:fillRect/>
          </a:stretch>
        </p:blipFill>
        <p:spPr>
          <a:xfrm>
            <a:off x="3124200" y="1676400"/>
            <a:ext cx="2438400" cy="1824038"/>
          </a:xfrm>
          <a:prstGeom prst="rect">
            <a:avLst/>
          </a:prstGeom>
          <a:ln/>
        </p:spPr>
      </p:pic>
      <p:pic>
        <p:nvPicPr>
          <p:cNvPr id="9233" name="">
            <a:hlinkClick r:id="ridHyperlink29"/>
          </p:cNvPr>
          <p:cNvPicPr>
            <a:picLocks/>
          </p:cNvPicPr>
          <p:nvPr/>
        </p:nvPicPr>
        <p:blipFill>
          <a:blip r:embed="rID11">
            <a:extLst/>
          </a:blip>
          <a:srcRect/>
          <a:stretch>
            <a:fillRect/>
          </a:stretch>
        </p:blipFill>
        <p:spPr>
          <a:xfrm>
            <a:off x="4495800" y="3048000"/>
            <a:ext cx="4305300" cy="3375025"/>
          </a:xfrm>
          <a:prstGeom prst="rect">
            <a:avLst/>
          </a:prstGeom>
          <a:ln/>
        </p:spPr>
      </p:pic>
    </p:spTree>
  </p:cSld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0240" name=""/>
        <p:cNvGrpSpPr>
          <a:grpSpLocks/>
        </p:cNvGrpSpPr>
        <p:nvPr/>
      </p:nvGrpSpPr>
      <p:grpSpPr>
        <a:xfrm/>
      </p:grpSpPr>
      <p:sp>
        <p:nvSpPr>
          <p:cNvPr id="10244" name=""/>
          <p:cNvSpPr>
            <a:spLocks/>
          </p:cNvSpPr>
          <p:nvPr>
            <p:ph type="title" sz="full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/>
            <a:r>
              <a:rPr lang="ru-RU" sz="2400" dirty="0"/>
              <a:t>«</a:t>
            </a:r>
            <a:r>
              <a:rPr lang="ru-RU" sz="2400" dirty="0">
                <a:solidFill>
                  <a:srgbClr val="333399"/>
                </a:solidFill>
              </a:rPr>
              <a:t>Химические</a:t>
            </a:r>
            <a:r>
              <a:rPr lang="ru-RU" sz="2400" dirty="0"/>
              <a:t>» препараты получают из растений (экстракты) или же синтезируют искусственным путем.</a:t>
            </a:r>
            <a:r>
              <a:rPr lang="ru-RU" sz="4000" dirty="0"/>
              <a:t> </a:t>
            </a:r>
          </a:p>
        </p:txBody>
      </p:sp>
      <p:pic>
        <p:nvPicPr>
          <p:cNvPr id="10246" name="">
            <a:hlinkClick r:id="ridHyperlink31"/>
          </p:cNvPr>
          <p:cNvPicPr>
            <a:picLocks/>
          </p:cNvPicPr>
          <p:nvPr/>
        </p:nvPicPr>
        <p:blipFill>
          <a:blip r:embed="rID17">
            <a:extLst/>
          </a:blip>
          <a:srcRect/>
          <a:stretch>
            <a:fillRect/>
          </a:stretch>
        </p:blipFill>
        <p:spPr>
          <a:xfrm>
            <a:off x="5257800" y="1676400"/>
            <a:ext cx="3333750" cy="3324225"/>
          </a:xfrm>
          <a:prstGeom prst="rect">
            <a:avLst/>
          </a:prstGeom>
          <a:ln/>
        </p:spPr>
      </p:pic>
      <p:pic>
        <p:nvPicPr>
          <p:cNvPr id="10250" name=""/>
          <p:cNvPicPr>
            <a:picLocks/>
          </p:cNvPicPr>
          <p:nvPr/>
        </p:nvPicPr>
        <p:blipFill>
          <a:blip r:embed="rID19">
            <a:extLst/>
          </a:blip>
          <a:srcRect/>
          <a:stretch>
            <a:fillRect/>
          </a:stretch>
        </p:blipFill>
        <p:spPr>
          <a:xfrm>
            <a:off x="914400" y="2362200"/>
            <a:ext cx="3810000" cy="2540000"/>
          </a:xfrm>
          <a:prstGeom prst="rect">
            <a:avLst/>
          </a:prstGeom>
          <a:ln/>
        </p:spPr>
      </p:pic>
      <p:sp>
        <p:nvSpPr>
          <p:cNvPr id="10251" name=""/>
          <p:cNvSpPr>
            <a:spLocks/>
          </p:cNvSpPr>
          <p:nvPr/>
        </p:nvSpPr>
        <p:spPr>
          <a:xfrm>
            <a:off x="503238" y="5486400"/>
            <a:ext cx="8640762" cy="91598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/>
            <a:r>
              <a:rPr lang="ru-RU" dirty="0"/>
              <a:t>. Важно знать, что и химические, и натуральные средства могут быть одинаково опасны. Вред они приносят при неправильном и бесконтрольном применении, безответственном самолечении !</a:t>
            </a:r>
          </a:p>
        </p:txBody>
      </p:sp>
    </p:spTree>
  </p:cSld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0480" name=""/>
        <p:cNvGrpSpPr>
          <a:grpSpLocks/>
        </p:cNvGrpSpPr>
        <p:nvPr/>
      </p:nvGrpSpPr>
      <p:grpSpPr>
        <a:xfrm/>
      </p:grpSpPr>
      <p:sp>
        <p:nvSpPr>
          <p:cNvPr id="20484" name=""/>
          <p:cNvSpPr>
            <a:spLocks/>
          </p:cNvSpPr>
          <p:nvPr>
            <p:ph type="title" sz="full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/>
            <a:r>
              <a:rPr lang="ru-RU" sz="3200" dirty="0">
                <a:solidFill>
                  <a:srgbClr val="000000"/>
                </a:solidFill>
              </a:rPr>
              <a:t>Органическая химия и медицина</a:t>
            </a:r>
          </a:p>
        </p:txBody>
      </p:sp>
      <p:pic>
        <p:nvPicPr>
          <p:cNvPr id="20486" name=""/>
          <p:cNvPicPr>
            <a:picLocks/>
          </p:cNvPicPr>
          <p:nvPr/>
        </p:nvPicPr>
        <p:blipFill>
          <a:blip r:embed="rID15">
            <a:extLst/>
          </a:blip>
          <a:srcRect/>
          <a:stretch>
            <a:fillRect/>
          </a:stretch>
        </p:blipFill>
        <p:spPr>
          <a:xfrm>
            <a:off x="3962400" y="1600200"/>
            <a:ext cx="4629150" cy="2505075"/>
          </a:xfrm>
          <a:prstGeom prst="rect">
            <a:avLst/>
          </a:prstGeom>
          <a:ln/>
        </p:spPr>
      </p:pic>
      <p:pic>
        <p:nvPicPr>
          <p:cNvPr id="20488" name=""/>
          <p:cNvPicPr>
            <a:picLocks/>
          </p:cNvPicPr>
          <p:nvPr/>
        </p:nvPicPr>
        <p:blipFill>
          <a:blip r:embed="rID20">
            <a:extLst/>
          </a:blip>
          <a:srcRect/>
          <a:stretch>
            <a:fillRect/>
          </a:stretch>
        </p:blipFill>
        <p:spPr>
          <a:xfrm>
            <a:off x="609600" y="1524000"/>
            <a:ext cx="2667000" cy="2540000"/>
          </a:xfrm>
          <a:prstGeom prst="rect">
            <a:avLst/>
          </a:prstGeom>
          <a:ln/>
        </p:spPr>
      </p:pic>
      <p:pic>
        <p:nvPicPr>
          <p:cNvPr id="20490" name="">
            <a:hlinkClick r:id="ridHyperlink37"/>
          </p:cNvPr>
          <p:cNvPicPr>
            <a:picLocks/>
          </p:cNvPicPr>
          <p:nvPr/>
        </p:nvPicPr>
        <p:blipFill>
          <a:blip r:embed="rID21">
            <a:extLst/>
          </a:blip>
          <a:srcRect/>
          <a:stretch>
            <a:fillRect/>
          </a:stretch>
        </p:blipFill>
        <p:spPr>
          <a:xfrm>
            <a:off x="990600" y="4876800"/>
            <a:ext cx="2819400" cy="1522413"/>
          </a:xfrm>
          <a:prstGeom prst="rect">
            <a:avLst/>
          </a:prstGeom>
          <a:ln/>
        </p:spPr>
      </p:pic>
      <p:pic>
        <p:nvPicPr>
          <p:cNvPr id="20494" name=""/>
          <p:cNvPicPr>
            <a:picLocks/>
          </p:cNvPicPr>
          <p:nvPr/>
        </p:nvPicPr>
        <p:blipFill>
          <a:blip r:embed="rID22">
            <a:extLst/>
          </a:blip>
          <a:srcRect/>
          <a:stretch>
            <a:fillRect/>
          </a:stretch>
        </p:blipFill>
        <p:spPr>
          <a:xfrm>
            <a:off x="4953000" y="4876800"/>
            <a:ext cx="2628900" cy="1800225"/>
          </a:xfrm>
          <a:prstGeom prst="rect">
            <a:avLst/>
          </a:prstGeom>
          <a:ln/>
        </p:spPr>
      </p:pic>
      <p:sp>
        <p:nvSpPr>
          <p:cNvPr id="20495" name=""/>
          <p:cNvSpPr txBox="1">
            <a:spLocks/>
          </p:cNvSpPr>
          <p:nvPr/>
        </p:nvSpPr>
        <p:spPr>
          <a:xfrm>
            <a:off x="2438400" y="4267200"/>
            <a:ext cx="2932113" cy="3667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ru-RU" dirty="0">
                <a:solidFill>
                  <a:srgbClr val="333399"/>
                </a:solidFill>
              </a:rPr>
              <a:t>Синтетические полимеры</a:t>
            </a:r>
          </a:p>
        </p:txBody>
      </p:sp>
      <p:sp>
        <p:nvSpPr>
          <p:cNvPr id="20496" name=""/>
          <p:cNvSpPr txBox="1">
            <a:spLocks/>
          </p:cNvSpPr>
          <p:nvPr/>
        </p:nvSpPr>
        <p:spPr>
          <a:xfrm>
            <a:off x="1219200" y="4800600"/>
            <a:ext cx="1066800" cy="3667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ru-RU" dirty="0"/>
              <a:t>Шприцы</a:t>
            </a:r>
          </a:p>
        </p:txBody>
      </p:sp>
      <p:sp>
        <p:nvSpPr>
          <p:cNvPr id="20497" name=""/>
          <p:cNvSpPr txBox="1">
            <a:spLocks/>
          </p:cNvSpPr>
          <p:nvPr/>
        </p:nvSpPr>
        <p:spPr>
          <a:xfrm>
            <a:off x="5181600" y="4648200"/>
            <a:ext cx="3595688" cy="3667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ru-RU" dirty="0"/>
              <a:t>Искусственные клапаны сердца</a:t>
            </a:r>
          </a:p>
        </p:txBody>
      </p:sp>
    </p:spTree>
  </p:cSld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4576" name=""/>
        <p:cNvGrpSpPr>
          <a:grpSpLocks/>
        </p:cNvGrpSpPr>
        <p:nvPr/>
      </p:nvGrpSpPr>
      <p:grpSpPr>
        <a:xfrm/>
      </p:grpSpPr>
      <p:sp>
        <p:nvSpPr>
          <p:cNvPr id="24580" name=""/>
          <p:cNvSpPr>
            <a:spLocks/>
          </p:cNvSpPr>
          <p:nvPr>
            <p:ph type="title" sz="full" idx="4294967295"/>
          </p:nvPr>
        </p:nvSpPr>
        <p:spPr>
          <a:xfrm>
            <a:off x="3505200" y="3886200"/>
            <a:ext cx="4800600" cy="2590800"/>
          </a:xfrm>
          <a:ln/>
        </p:spPr>
        <p:txBody>
          <a:bodyPr/>
          <a:lstStyle/>
          <a:p>
            <a:pPr/>
            <a:r>
              <a:rPr lang="ru-RU" sz="2000" dirty="0"/>
              <a:t>Ежегодно потребляется более 80 миллиардов таблеток аспирина.</a:t>
            </a:r>
            <a:r>
              <a:rPr lang="ru-RU" sz="2000" dirty="0"/>
              <a:t/>
            </a:r>
            <a:br/>
          </a:p>
        </p:txBody>
      </p:sp>
      <p:pic>
        <p:nvPicPr>
          <p:cNvPr id="24584" name="">
            <a:hlinkClick r:id="ridHyperlink49"/>
          </p:cNvPr>
          <p:cNvPicPr>
            <a:picLocks/>
          </p:cNvPicPr>
          <p:nvPr/>
        </p:nvPicPr>
        <p:blipFill>
          <a:blip r:embed="rID26">
            <a:extLst/>
          </a:blip>
          <a:srcRect/>
          <a:stretch>
            <a:fillRect/>
          </a:stretch>
        </p:blipFill>
        <p:spPr>
          <a:xfrm>
            <a:off x="533400" y="1600200"/>
            <a:ext cx="3200400" cy="2205038"/>
          </a:xfrm>
          <a:prstGeom prst="rect">
            <a:avLst/>
          </a:prstGeom>
          <a:ln/>
        </p:spPr>
      </p:pic>
      <p:pic>
        <p:nvPicPr>
          <p:cNvPr id="24586" name="">
            <a:hlinkClick r:id="ridHyperlink52"/>
          </p:cNvPr>
          <p:cNvPicPr>
            <a:picLocks/>
          </p:cNvPicPr>
          <p:nvPr/>
        </p:nvPicPr>
        <p:blipFill>
          <a:blip r:embed="rID27">
            <a:extLst/>
          </a:blip>
          <a:srcRect/>
          <a:stretch>
            <a:fillRect/>
          </a:stretch>
        </p:blipFill>
        <p:spPr>
          <a:xfrm>
            <a:off x="457200" y="3810000"/>
            <a:ext cx="2971800" cy="2857500"/>
          </a:xfrm>
          <a:prstGeom prst="rect">
            <a:avLst/>
          </a:prstGeom>
          <a:ln/>
        </p:spPr>
      </p:pic>
      <p:sp>
        <p:nvSpPr>
          <p:cNvPr id="24587" name=""/>
          <p:cNvSpPr>
            <a:spLocks/>
          </p:cNvSpPr>
          <p:nvPr/>
        </p:nvSpPr>
        <p:spPr>
          <a:xfrm>
            <a:off x="1981200" y="533400"/>
            <a:ext cx="4838700" cy="45720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/>
            <a:r>
              <a:rPr lang="ru-RU" sz="2400" dirty="0"/>
              <a:t>2-ацетилоксибензойная кислота</a:t>
            </a:r>
            <a:r>
              <a:rPr lang="ru-RU" dirty="0"/>
              <a:t> </a:t>
            </a:r>
          </a:p>
        </p:txBody>
      </p:sp>
      <p:sp>
        <p:nvSpPr>
          <p:cNvPr id="24588" name=""/>
          <p:cNvSpPr>
            <a:spLocks/>
          </p:cNvSpPr>
          <p:nvPr/>
        </p:nvSpPr>
        <p:spPr>
          <a:xfrm>
            <a:off x="3886200" y="14478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/>
            <a:r>
              <a:rPr lang="ru-RU" sz="2400" dirty="0" b="1">
                <a:hlinkClick r:id="ridHyperlink54"/>
              </a:rPr>
              <a:t>C</a:t>
            </a:r>
            <a:r>
              <a:rPr lang="ru-RU" sz="2400" dirty="0"/>
              <a:t>9</a:t>
            </a:r>
            <a:r>
              <a:rPr lang="ru-RU" sz="2400" dirty="0" b="1">
                <a:hlinkClick r:id="ridHyperlink56"/>
              </a:rPr>
              <a:t>H</a:t>
            </a:r>
            <a:r>
              <a:rPr lang="ru-RU" sz="2400" dirty="0"/>
              <a:t>8</a:t>
            </a:r>
            <a:r>
              <a:rPr lang="ru-RU" sz="2400" dirty="0" b="1">
                <a:hlinkClick r:id="ridHyperlink58"/>
              </a:rPr>
              <a:t>O</a:t>
            </a:r>
            <a:r>
              <a:rPr lang="ru-RU" sz="2400" dirty="0"/>
              <a:t>4 </a:t>
            </a:r>
            <a:r>
              <a:rPr lang="ru-RU" dirty="0"/>
              <a:t> </a:t>
            </a:r>
          </a:p>
        </p:txBody>
      </p:sp>
      <p:sp>
        <p:nvSpPr>
          <p:cNvPr id="24589" name=""/>
          <p:cNvSpPr>
            <a:spLocks/>
          </p:cNvSpPr>
          <p:nvPr/>
        </p:nvSpPr>
        <p:spPr>
          <a:xfrm>
            <a:off x="3810000" y="2743200"/>
            <a:ext cx="5029200" cy="1190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/>
            <a:r>
              <a:rPr lang="ru-RU" dirty="0"/>
              <a:t>Ацетилсалициловую кислоту в лаборатории получают взаимодействием салициловой кислоты и уксусного ангидрида в присутствии серной кислоты </a:t>
            </a:r>
            <a:r>
              <a:rPr lang="ru-RU" dirty="0">
                <a:hlinkClick r:id="ridHyperlink60"/>
              </a:rPr>
              <a:t>Ацетилсалициловую кислоту в лаборатории получают взаимодействием салициловой кислоты и уксусного ангидрида в присутствии серной кислоты </a:t>
            </a:r>
            <a:r>
              <a:rPr lang="ru-RU" dirty="0"/>
              <a:t>Ацетилсалициловую кислоту в лаборатории получают взаимодействием салициловой кислоты и уксусного ангидрида в присутствии серной кислоты </a:t>
            </a:r>
            <a:r>
              <a:rPr lang="ru-RU" dirty="0">
                <a:hlinkClick r:id="ridHyperlink62"/>
              </a:rPr>
              <a:t>Ацетилсалициловую кислоту в лаборатории получают взаимодействием салициловой кислоты и уксусного ангидрида в присутствии серной кислоты </a:t>
            </a:r>
            <a:r>
              <a:rPr lang="ru-RU" dirty="0"/>
              <a:t>Ацетилсалициловую кислоту в лаборатории получают взаимодействием салициловой кислоты и уксусного ангидрида в присутствии серной кислоты </a:t>
            </a:r>
            <a:r>
              <a:rPr lang="ru-RU" dirty="0">
                <a:hlinkClick r:id="ridHyperlink64"/>
              </a:rPr>
              <a:t>Ацетилсалициловую кислоту в лаборатории получают взаимодействием салициловой кислоты и уксусного ангидрида в присутствии серной кислоты </a:t>
            </a:r>
            <a:r>
              <a:rPr lang="ru-RU" dirty="0"/>
              <a:t>Ацетилсалициловую кислоту в лаборатории получают взаимодействием салициловой кислоты и уксусного ангидрида в присутствии серной кислоты </a:t>
            </a:r>
          </a:p>
        </p:txBody>
      </p:sp>
    </p:spTree>
  </p:cSld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2528" name=""/>
        <p:cNvGrpSpPr>
          <a:grpSpLocks/>
        </p:cNvGrpSpPr>
        <p:nvPr/>
      </p:nvGrpSpPr>
      <p:grpSpPr>
        <a:xfrm/>
      </p:grpSpPr>
      <p:sp>
        <p:nvSpPr>
          <p:cNvPr id="22532" name=""/>
          <p:cNvSpPr>
            <a:spLocks/>
          </p:cNvSpPr>
          <p:nvPr>
            <p:ph type="title" sz="full" idx="4294967295"/>
          </p:nvPr>
        </p:nvSpPr>
        <p:spPr>
          <a:xfrm>
            <a:off x="381000" y="0"/>
            <a:ext cx="8229600" cy="1143000"/>
          </a:xfrm>
          <a:ln/>
        </p:spPr>
        <p:txBody>
          <a:bodyPr/>
          <a:lstStyle/>
          <a:p>
            <a:pPr/>
            <a:r>
              <a:rPr lang="ru-RU" sz="3200" dirty="0">
                <a:solidFill>
                  <a:srgbClr val="333399"/>
                </a:solidFill>
              </a:rPr>
              <a:t>Аспирин</a:t>
            </a:r>
            <a:r>
              <a:rPr lang="ru-RU" sz="3200" dirty="0"/>
              <a:t> или ацетилсалициловая кислота</a:t>
            </a:r>
            <a:r>
              <a:rPr lang="ru-RU" sz="4000" dirty="0"/>
              <a:t> </a:t>
            </a:r>
          </a:p>
        </p:txBody>
      </p:sp>
      <p:pic>
        <p:nvPicPr>
          <p:cNvPr id="22534" name=""/>
          <p:cNvPicPr>
            <a:picLocks/>
          </p:cNvPicPr>
          <p:nvPr/>
        </p:nvPicPr>
        <p:blipFill>
          <a:blip r:embed="rID18">
            <a:extLst/>
          </a:blip>
          <a:srcRect/>
          <a:stretch>
            <a:fillRect/>
          </a:stretch>
        </p:blipFill>
        <p:spPr>
          <a:xfrm>
            <a:off x="762000" y="1066800"/>
            <a:ext cx="2914650" cy="2914650"/>
          </a:xfrm>
          <a:prstGeom prst="rect">
            <a:avLst/>
          </a:prstGeom>
          <a:ln/>
        </p:spPr>
      </p:pic>
      <p:sp>
        <p:nvSpPr>
          <p:cNvPr id="22535" name=""/>
          <p:cNvSpPr>
            <a:spLocks/>
          </p:cNvSpPr>
          <p:nvPr/>
        </p:nvSpPr>
        <p:spPr>
          <a:xfrm>
            <a:off x="6934200" y="4038600"/>
            <a:ext cx="1463676" cy="64135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/>
            <a:r>
              <a:rPr lang="ru-RU" dirty="0"/>
              <a:t>Ш. Герхард 
 1853г </a:t>
            </a:r>
          </a:p>
          <a:p>
            <a:pPr/>
            <a:r>
              <a:rPr lang="ru-RU" dirty="0"/>
              <a:t>Ш. Герхард 
 1853г </a:t>
            </a:r>
          </a:p>
        </p:txBody>
      </p:sp>
      <p:pic>
        <p:nvPicPr>
          <p:cNvPr id="22537" name=""/>
          <p:cNvPicPr>
            <a:picLocks/>
          </p:cNvPicPr>
          <p:nvPr/>
        </p:nvPicPr>
        <p:blipFill>
          <a:blip r:embed="rID23">
            <a:extLst/>
          </a:blip>
          <a:srcRect/>
          <a:stretch>
            <a:fillRect/>
          </a:stretch>
        </p:blipFill>
        <p:spPr>
          <a:xfrm>
            <a:off x="4648200" y="1066800"/>
            <a:ext cx="3867150" cy="2862263"/>
          </a:xfrm>
          <a:prstGeom prst="rect">
            <a:avLst/>
          </a:prstGeom>
          <a:ln/>
        </p:spPr>
      </p:pic>
      <p:sp>
        <p:nvSpPr>
          <p:cNvPr id="22538" name=""/>
          <p:cNvSpPr>
            <a:spLocks/>
          </p:cNvSpPr>
          <p:nvPr/>
        </p:nvSpPr>
        <p:spPr>
          <a:xfrm>
            <a:off x="533400" y="4449763"/>
            <a:ext cx="3733800" cy="19208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/>
            <a:r>
              <a:rPr lang="ru-RU" sz="2000" dirty="0"/>
              <a:t> Аспирин обладает </a:t>
            </a:r>
            <a:r>
              <a:rPr lang="ru-RU" sz="2000" dirty="0">
                <a:solidFill>
                  <a:srgbClr val="333399"/>
                </a:solidFill>
              </a:rPr>
              <a:t>обезболивающим</a:t>
            </a:r>
            <a:r>
              <a:rPr lang="ru-RU" sz="2000" dirty="0"/>
              <a:t>, </a:t>
            </a:r>
            <a:r>
              <a:rPr lang="ru-RU" sz="2000" dirty="0">
                <a:solidFill>
                  <a:srgbClr val="ff6600"/>
                </a:solidFill>
              </a:rPr>
              <a:t>жаропонижающим</a:t>
            </a:r>
            <a:r>
              <a:rPr lang="ru-RU" sz="2000" dirty="0"/>
              <a:t>, </a:t>
            </a:r>
            <a:r>
              <a:rPr lang="ru-RU" sz="2000" dirty="0">
                <a:solidFill>
                  <a:srgbClr val="cc0000"/>
                </a:solidFill>
              </a:rPr>
              <a:t>противоспалительным</a:t>
            </a:r>
            <a:r>
              <a:rPr lang="ru-RU" sz="2000" dirty="0"/>
              <a:t> и </a:t>
            </a:r>
            <a:r>
              <a:rPr lang="ru-RU" sz="2000" dirty="0">
                <a:solidFill>
                  <a:srgbClr val="006600"/>
                </a:solidFill>
              </a:rPr>
              <a:t>противоревматическим</a:t>
            </a:r>
            <a:r>
              <a:rPr lang="ru-RU" sz="2000" dirty="0"/>
              <a:t> действием.</a:t>
            </a:r>
          </a:p>
        </p:txBody>
      </p:sp>
      <p:sp>
        <p:nvSpPr>
          <p:cNvPr id="22539" name=""/>
          <p:cNvSpPr>
            <a:spLocks/>
          </p:cNvSpPr>
          <p:nvPr/>
        </p:nvSpPr>
        <p:spPr>
          <a:xfrm>
            <a:off x="4038600" y="4953000"/>
            <a:ext cx="4783138" cy="36671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/>
            <a:r>
              <a:rPr lang="ru-RU" dirty="0"/>
              <a:t>Его нельзя принимать на пустой желудок ! </a:t>
            </a:r>
          </a:p>
        </p:txBody>
      </p:sp>
    </p:spTree>
  </p:cSld>
  <p:timing/>
</p:sld>
</file>

<file path=ppt/theme/theme0.xml><?xml version="1.0" encoding="utf-8"?>
<a:them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a:themeElements>
    <a:clrScheme name="">
      <a:dk1>
        <a:srgbClr val="ffffff"/>
      </a:dk1>
      <a:lt1>
        <a:srgbClr val="000000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  <a:font typeface="Sylfaen" script="Geor"/>
      </a:majorFont>
      <a:min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  <a:font typeface="Sylfaen" script="Geo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st="23000" dir="5400000" rotWithShape="0" blurRad="40000">
              <a:schemeClr val="phClr">
                <a:alpha val="38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</a:theme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2017-04-25T21:50:36Z</dcterms:created>
  <dc:creator>Generated by Kingsoft Office</dc:creator>
</coreProperties>
</file>