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64" r:id="rId6"/>
    <p:sldId id="257" r:id="rId7"/>
    <p:sldId id="261" r:id="rId8"/>
    <p:sldId id="263" r:id="rId9"/>
    <p:sldId id="262" r:id="rId10"/>
    <p:sldId id="260" r:id="rId11"/>
    <p:sldId id="259" r:id="rId12"/>
    <p:sldId id="265" r:id="rId13"/>
    <p:sldId id="270" r:id="rId14"/>
    <p:sldId id="269" r:id="rId15"/>
    <p:sldId id="268" r:id="rId16"/>
    <p:sldId id="267" r:id="rId17"/>
    <p:sldId id="266" r:id="rId18"/>
    <p:sldId id="272" r:id="rId19"/>
    <p:sldId id="273" r:id="rId20"/>
    <p:sldId id="276" r:id="rId21"/>
    <p:sldId id="275" r:id="rId22"/>
    <p:sldId id="274" r:id="rId23"/>
    <p:sldId id="278" r:id="rId24"/>
    <p:sldId id="277" r:id="rId25"/>
    <p:sldId id="280" r:id="rId26"/>
    <p:sldId id="258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B8BF5"/>
    <a:srgbClr val="FF99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A798-2EDA-4F29-A6D4-968728474E42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403E-5C5C-471A-B5E6-C850DAB327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ru-RU" smtClean="0"/>
              <a:pPr/>
              <a:t>27/05/2017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1285860"/>
            <a:ext cx="6960197" cy="1567013"/>
          </a:xfrm>
        </p:spPr>
        <p:txBody>
          <a:bodyPr/>
          <a:lstStyle/>
          <a:p>
            <a:r>
              <a:rPr lang="ru-RU" b="0" dirty="0" smtClean="0">
                <a:solidFill>
                  <a:srgbClr val="0B8BF5"/>
                </a:solidFill>
              </a:rPr>
              <a:t>Хвороба </a:t>
            </a:r>
            <a:r>
              <a:rPr lang="ru-RU" b="0" dirty="0" err="1" smtClean="0">
                <a:solidFill>
                  <a:srgbClr val="0B8BF5"/>
                </a:solidFill>
              </a:rPr>
              <a:t>легіонерів</a:t>
            </a:r>
            <a:r>
              <a:rPr lang="ru-RU" b="0" dirty="0" smtClean="0">
                <a:solidFill>
                  <a:srgbClr val="0B8BF5"/>
                </a:solidFill>
              </a:rPr>
              <a:t> </a:t>
            </a:r>
            <a:r>
              <a:rPr lang="ru-RU" b="0" dirty="0" smtClean="0">
                <a:solidFill>
                  <a:srgbClr val="0B8BF5"/>
                </a:solidFill>
              </a:rPr>
              <a:t>(ЛЕГІОНЕЛЬОЗ)</a:t>
            </a:r>
            <a:r>
              <a:rPr lang="ru-RU" b="0" dirty="0" smtClean="0">
                <a:solidFill>
                  <a:srgbClr val="0B8BF5"/>
                </a:solidFill>
              </a:rPr>
              <a:t> </a:t>
            </a:r>
            <a:endParaRPr lang="es-ES" dirty="0">
              <a:solidFill>
                <a:srgbClr val="0B8BF5"/>
              </a:solidFill>
            </a:endParaRPr>
          </a:p>
        </p:txBody>
      </p:sp>
      <p:pic>
        <p:nvPicPr>
          <p:cNvPr id="1026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114215" cy="325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710222" cy="2034267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3071810"/>
            <a:ext cx="6929486" cy="264320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Статистикою </a:t>
            </a:r>
            <a:r>
              <a:rPr lang="ru-RU" dirty="0" err="1" smtClean="0">
                <a:solidFill>
                  <a:srgbClr val="0033CC"/>
                </a:solidFill>
              </a:rPr>
              <a:t>встановлено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найбільше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шансів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захворіти</a:t>
            </a:r>
            <a:r>
              <a:rPr lang="ru-RU" dirty="0" smtClean="0">
                <a:solidFill>
                  <a:srgbClr val="0033CC"/>
                </a:solidFill>
              </a:rPr>
              <a:t> хворобою </a:t>
            </a:r>
            <a:r>
              <a:rPr lang="ru-RU" dirty="0" err="1" smtClean="0">
                <a:solidFill>
                  <a:srgbClr val="0033CC"/>
                </a:solidFill>
              </a:rPr>
              <a:t>легіонерів</a:t>
            </a:r>
            <a:r>
              <a:rPr lang="ru-RU" dirty="0" smtClean="0">
                <a:solidFill>
                  <a:srgbClr val="0033CC"/>
                </a:solidFill>
              </a:rPr>
              <a:t> у людей, </a:t>
            </a:r>
            <a:r>
              <a:rPr lang="ru-RU" dirty="0" err="1" smtClean="0">
                <a:solidFill>
                  <a:srgbClr val="0033CC"/>
                </a:solidFill>
              </a:rPr>
              <a:t>які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подорожують</a:t>
            </a:r>
            <a:r>
              <a:rPr lang="ru-RU" dirty="0" smtClean="0">
                <a:solidFill>
                  <a:srgbClr val="0033CC"/>
                </a:solidFill>
              </a:rPr>
              <a:t> в теплу пору року,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палять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вживають</a:t>
            </a:r>
            <a:r>
              <a:rPr lang="ru-RU" dirty="0" smtClean="0">
                <a:solidFill>
                  <a:srgbClr val="0033CC"/>
                </a:solidFill>
              </a:rPr>
              <a:t> алкоголь </a:t>
            </a:r>
            <a:r>
              <a:rPr lang="ru-RU" dirty="0" smtClean="0">
                <a:solidFill>
                  <a:srgbClr val="0033CC"/>
                </a:solidFill>
              </a:rPr>
              <a:t>та </a:t>
            </a:r>
            <a:r>
              <a:rPr lang="ru-RU" dirty="0" err="1" smtClean="0">
                <a:solidFill>
                  <a:srgbClr val="0033CC"/>
                </a:solidFill>
              </a:rPr>
              <a:t>чоловіків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старше 40 </a:t>
            </a:r>
            <a:r>
              <a:rPr lang="ru-RU" dirty="0" err="1" smtClean="0">
                <a:solidFill>
                  <a:srgbClr val="0033CC"/>
                </a:solidFill>
              </a:rPr>
              <a:t>років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зниженим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імунітетом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071834" cy="23629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857916" cy="1143000"/>
          </a:xfrm>
        </p:spPr>
        <p:txBody>
          <a:bodyPr/>
          <a:lstStyle/>
          <a:p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легіонерів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33CC"/>
                </a:solidFill>
              </a:rPr>
              <a:t>Інкубаційний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період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хвороби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легіонерів</a:t>
            </a:r>
            <a:r>
              <a:rPr lang="ru-RU" dirty="0" smtClean="0">
                <a:solidFill>
                  <a:srgbClr val="0033CC"/>
                </a:solidFill>
              </a:rPr>
              <a:t> (час </a:t>
            </a:r>
            <a:r>
              <a:rPr lang="ru-RU" dirty="0" err="1" smtClean="0">
                <a:solidFill>
                  <a:srgbClr val="0033CC"/>
                </a:solidFill>
              </a:rPr>
              <a:t>від</a:t>
            </a:r>
            <a:r>
              <a:rPr lang="ru-RU" dirty="0" smtClean="0">
                <a:solidFill>
                  <a:srgbClr val="0033CC"/>
                </a:solidFill>
              </a:rPr>
              <a:t> моменту </a:t>
            </a:r>
            <a:r>
              <a:rPr lang="ru-RU" dirty="0" err="1" smtClean="0">
                <a:solidFill>
                  <a:srgbClr val="0033CC"/>
                </a:solidFill>
              </a:rPr>
              <a:t>зараження</a:t>
            </a:r>
            <a:r>
              <a:rPr lang="ru-RU" dirty="0" smtClean="0">
                <a:solidFill>
                  <a:srgbClr val="0033CC"/>
                </a:solidFill>
              </a:rPr>
              <a:t> до </a:t>
            </a:r>
            <a:r>
              <a:rPr lang="ru-RU" dirty="0" err="1" smtClean="0">
                <a:solidFill>
                  <a:srgbClr val="0033CC"/>
                </a:solidFill>
              </a:rPr>
              <a:t>появи</a:t>
            </a:r>
            <a:r>
              <a:rPr lang="ru-RU" dirty="0" smtClean="0">
                <a:solidFill>
                  <a:srgbClr val="0033CC"/>
                </a:solidFill>
              </a:rPr>
              <a:t> перших </a:t>
            </a:r>
            <a:r>
              <a:rPr lang="ru-RU" dirty="0" err="1" smtClean="0">
                <a:solidFill>
                  <a:srgbClr val="0033CC"/>
                </a:solidFill>
              </a:rPr>
              <a:t>ознак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захворювання</a:t>
            </a:r>
            <a:r>
              <a:rPr lang="ru-RU" dirty="0" smtClean="0">
                <a:solidFill>
                  <a:srgbClr val="0033CC"/>
                </a:solidFill>
              </a:rPr>
              <a:t>) становить </a:t>
            </a:r>
            <a:r>
              <a:rPr lang="ru-RU" dirty="0" err="1" smtClean="0">
                <a:solidFill>
                  <a:srgbClr val="0033CC"/>
                </a:solidFill>
              </a:rPr>
              <a:t>від</a:t>
            </a:r>
            <a:r>
              <a:rPr lang="ru-RU" dirty="0" smtClean="0">
                <a:solidFill>
                  <a:srgbClr val="0033CC"/>
                </a:solidFill>
              </a:rPr>
              <a:t> 2 до 10 </a:t>
            </a:r>
            <a:r>
              <a:rPr lang="ru-RU" dirty="0" err="1" smtClean="0">
                <a:solidFill>
                  <a:srgbClr val="0033CC"/>
                </a:solidFill>
              </a:rPr>
              <a:t>днів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endParaRPr lang="en-US" dirty="0" smtClean="0">
              <a:solidFill>
                <a:srgbClr val="0033CC"/>
              </a:solidFill>
            </a:endParaRPr>
          </a:p>
          <a:p>
            <a:pPr marL="806450" indent="-722313" algn="r">
              <a:buNone/>
            </a:pP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    </a:t>
            </a:r>
            <a:r>
              <a:rPr lang="ru-RU" dirty="0" err="1" smtClean="0">
                <a:solidFill>
                  <a:srgbClr val="0033CC"/>
                </a:solidFill>
              </a:rPr>
              <a:t>Після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цього</a:t>
            </a:r>
            <a:r>
              <a:rPr lang="ru-RU" dirty="0" smtClean="0">
                <a:solidFill>
                  <a:srgbClr val="0033CC"/>
                </a:solidFill>
              </a:rPr>
              <a:t> у </a:t>
            </a:r>
            <a:r>
              <a:rPr lang="ru-RU" dirty="0" err="1" smtClean="0">
                <a:solidFill>
                  <a:srgbClr val="0033CC"/>
                </a:solidFill>
              </a:rPr>
              <a:t>людини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з’являється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млявість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smtClean="0">
                <a:solidFill>
                  <a:srgbClr val="0033CC"/>
                </a:solidFill>
              </a:rPr>
              <a:t>  </a:t>
            </a:r>
            <a:r>
              <a:rPr lang="ru-RU" dirty="0" err="1" smtClean="0">
                <a:solidFill>
                  <a:srgbClr val="0033CC"/>
                </a:solidFill>
              </a:rPr>
              <a:t>швидка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стомлюваність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розбитість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головний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біль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endParaRPr lang="ru-RU" dirty="0" smtClean="0">
              <a:solidFill>
                <a:srgbClr val="0033CC"/>
              </a:solidFill>
            </a:endParaRPr>
          </a:p>
          <a:p>
            <a:pPr marL="806450" indent="-722313" algn="r">
              <a:buNone/>
            </a:pPr>
            <a:r>
              <a:rPr lang="ru-RU" dirty="0" err="1" smtClean="0">
                <a:solidFill>
                  <a:srgbClr val="0033CC"/>
                </a:solidFill>
              </a:rPr>
              <a:t>іноді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— </a:t>
            </a:r>
            <a:r>
              <a:rPr lang="ru-RU" dirty="0" err="1" smtClean="0">
                <a:solidFill>
                  <a:srgbClr val="0033CC"/>
                </a:solidFill>
              </a:rPr>
              <a:t>рідкі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випорожнення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3143248"/>
            <a:ext cx="6929486" cy="31146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Через </a:t>
            </a:r>
            <a:r>
              <a:rPr lang="ru-RU" dirty="0" err="1" smtClean="0">
                <a:solidFill>
                  <a:srgbClr val="0033CC"/>
                </a:solidFill>
              </a:rPr>
              <a:t>деякий</a:t>
            </a:r>
            <a:r>
              <a:rPr lang="ru-RU" dirty="0" smtClean="0">
                <a:solidFill>
                  <a:srgbClr val="0033CC"/>
                </a:solidFill>
              </a:rPr>
              <a:t> час </a:t>
            </a:r>
            <a:r>
              <a:rPr lang="ru-RU" dirty="0" err="1" smtClean="0">
                <a:solidFill>
                  <a:srgbClr val="0033CC"/>
                </a:solidFill>
              </a:rPr>
              <a:t>різко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піднімається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наростає</a:t>
            </a:r>
            <a:r>
              <a:rPr lang="ru-RU" dirty="0" smtClean="0">
                <a:solidFill>
                  <a:srgbClr val="0033CC"/>
                </a:solidFill>
              </a:rPr>
              <a:t> температура, </a:t>
            </a:r>
            <a:r>
              <a:rPr lang="ru-RU" dirty="0" err="1" smtClean="0">
                <a:solidFill>
                  <a:srgbClr val="0033CC"/>
                </a:solidFill>
              </a:rPr>
              <a:t>досягаючи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дуже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високих</a:t>
            </a:r>
            <a:r>
              <a:rPr lang="ru-RU" dirty="0" smtClean="0">
                <a:solidFill>
                  <a:srgbClr val="0033CC"/>
                </a:solidFill>
              </a:rPr>
              <a:t> цифр. </a:t>
            </a:r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err="1" smtClean="0">
                <a:solidFill>
                  <a:srgbClr val="0033CC"/>
                </a:solidFill>
              </a:rPr>
              <a:t>Погіршується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загальний</a:t>
            </a:r>
            <a:r>
              <a:rPr lang="ru-RU" dirty="0" smtClean="0">
                <a:solidFill>
                  <a:srgbClr val="0033CC"/>
                </a:solidFill>
              </a:rPr>
              <a:t> стан хворого: </a:t>
            </a:r>
            <a:r>
              <a:rPr lang="ru-RU" dirty="0" err="1" smtClean="0">
                <a:solidFill>
                  <a:srgbClr val="0033CC"/>
                </a:solidFill>
              </a:rPr>
              <a:t>з’являється</a:t>
            </a:r>
            <a:r>
              <a:rPr lang="ru-RU" dirty="0" smtClean="0">
                <a:solidFill>
                  <a:srgbClr val="0033CC"/>
                </a:solidFill>
              </a:rPr>
              <a:t> озноб, </a:t>
            </a:r>
            <a:r>
              <a:rPr lang="ru-RU" dirty="0" err="1" smtClean="0">
                <a:solidFill>
                  <a:srgbClr val="0033CC"/>
                </a:solidFill>
              </a:rPr>
              <a:t>наростаючий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головний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біль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млявість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загальмованість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біль</a:t>
            </a:r>
            <a:r>
              <a:rPr lang="ru-RU" dirty="0" smtClean="0">
                <a:solidFill>
                  <a:srgbClr val="0033CC"/>
                </a:solidFill>
              </a:rPr>
              <a:t> у </a:t>
            </a:r>
            <a:r>
              <a:rPr lang="ru-RU" dirty="0" err="1" smtClean="0">
                <a:solidFill>
                  <a:srgbClr val="0033CC"/>
                </a:solidFill>
              </a:rPr>
              <a:t>м’язах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суглобах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сухий</a:t>
            </a:r>
            <a:r>
              <a:rPr lang="ru-RU" dirty="0" smtClean="0">
                <a:solidFill>
                  <a:srgbClr val="0033CC"/>
                </a:solidFill>
              </a:rPr>
              <a:t> кашель. </a:t>
            </a:r>
            <a:endParaRPr lang="es-ES" dirty="0">
              <a:solidFill>
                <a:srgbClr val="0033CC"/>
              </a:solidFill>
            </a:endParaRPr>
          </a:p>
        </p:txBody>
      </p:sp>
      <p:pic>
        <p:nvPicPr>
          <p:cNvPr id="8194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2661151" cy="22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ня\Рабочий стол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79179"/>
            <a:ext cx="3633956" cy="239309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57324" y="1142984"/>
            <a:ext cx="7286676" cy="3071835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33CC"/>
                </a:solidFill>
              </a:rPr>
              <a:t>Поступово</a:t>
            </a:r>
            <a:r>
              <a:rPr lang="ru-RU" dirty="0" smtClean="0">
                <a:solidFill>
                  <a:srgbClr val="0033CC"/>
                </a:solidFill>
              </a:rPr>
              <a:t> мокрота </a:t>
            </a:r>
            <a:r>
              <a:rPr lang="ru-RU" dirty="0" err="1" smtClean="0">
                <a:solidFill>
                  <a:srgbClr val="0033CC"/>
                </a:solidFill>
              </a:rPr>
              <a:t>стає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вологою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домішкою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слизу</a:t>
            </a:r>
            <a:r>
              <a:rPr lang="ru-RU" dirty="0" smtClean="0">
                <a:solidFill>
                  <a:srgbClr val="0033CC"/>
                </a:solidFill>
              </a:rPr>
              <a:t>, гною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крові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</a:t>
            </a:r>
            <a:r>
              <a:rPr lang="ru-RU" dirty="0" err="1" smtClean="0">
                <a:solidFill>
                  <a:srgbClr val="0033CC"/>
                </a:solidFill>
              </a:rPr>
              <a:t>З’являються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болі</a:t>
            </a:r>
            <a:r>
              <a:rPr lang="ru-RU" dirty="0" smtClean="0">
                <a:solidFill>
                  <a:srgbClr val="0033CC"/>
                </a:solidFill>
              </a:rPr>
              <a:t> в грудях, все </a:t>
            </a:r>
            <a:r>
              <a:rPr lang="ru-RU" dirty="0" err="1" smtClean="0">
                <a:solidFill>
                  <a:srgbClr val="0033CC"/>
                </a:solidFill>
              </a:rPr>
              <a:t>частіші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при </a:t>
            </a:r>
            <a:r>
              <a:rPr lang="ru-RU" dirty="0" err="1" smtClean="0">
                <a:solidFill>
                  <a:srgbClr val="0033CC"/>
                </a:solidFill>
              </a:rPr>
              <a:t>глибокому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вдиху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кашлю — </a:t>
            </a:r>
            <a:r>
              <a:rPr lang="ru-RU" dirty="0" err="1" smtClean="0">
                <a:solidFill>
                  <a:srgbClr val="0033CC"/>
                </a:solidFill>
              </a:rPr>
              <a:t>це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говорить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</a:t>
            </a:r>
            <a:r>
              <a:rPr lang="ru-RU" dirty="0" smtClean="0">
                <a:solidFill>
                  <a:srgbClr val="0033CC"/>
                </a:solidFill>
              </a:rPr>
              <a:t>про те,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у </a:t>
            </a:r>
            <a:r>
              <a:rPr lang="ru-RU" dirty="0" err="1" smtClean="0">
                <a:solidFill>
                  <a:srgbClr val="0033CC"/>
                </a:solidFill>
              </a:rPr>
              <a:t>процес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втягнута</a:t>
            </a:r>
            <a:r>
              <a:rPr lang="ru-RU" dirty="0" smtClean="0">
                <a:solidFill>
                  <a:srgbClr val="0033CC"/>
                </a:solidFill>
              </a:rPr>
              <a:t> плевра 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(</a:t>
            </a:r>
            <a:r>
              <a:rPr lang="ru-RU" dirty="0" err="1" smtClean="0">
                <a:solidFill>
                  <a:srgbClr val="0033CC"/>
                </a:solidFill>
              </a:rPr>
              <a:t>серозна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оболонка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покриває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легені</a:t>
            </a:r>
            <a:r>
              <a:rPr lang="ru-RU" dirty="0" smtClean="0">
                <a:solidFill>
                  <a:srgbClr val="0033CC"/>
                </a:solidFill>
              </a:rPr>
              <a:t>), 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а </a:t>
            </a:r>
            <a:r>
              <a:rPr lang="ru-RU" dirty="0" err="1" smtClean="0">
                <a:solidFill>
                  <a:srgbClr val="0033CC"/>
                </a:solidFill>
              </a:rPr>
              <a:t>також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наростаюча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задишка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1474805"/>
            <a:ext cx="6929486" cy="4525963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33CC"/>
                </a:solidFill>
              </a:rPr>
              <a:t>Іноді</a:t>
            </a:r>
            <a:r>
              <a:rPr lang="ru-RU" dirty="0" smtClean="0">
                <a:solidFill>
                  <a:srgbClr val="0033CC"/>
                </a:solidFill>
              </a:rPr>
              <a:t> на перший план </a:t>
            </a:r>
            <a:r>
              <a:rPr lang="ru-RU" dirty="0" err="1" smtClean="0">
                <a:solidFill>
                  <a:srgbClr val="0033CC"/>
                </a:solidFill>
              </a:rPr>
              <a:t>виходять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ознаки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загальної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інтоксикації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отруєння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організму</a:t>
            </a:r>
            <a:r>
              <a:rPr lang="ru-RU" dirty="0" smtClean="0">
                <a:solidFill>
                  <a:srgbClr val="0033CC"/>
                </a:solidFill>
              </a:rPr>
              <a:t> токсинами, </a:t>
            </a:r>
            <a:r>
              <a:rPr lang="ru-RU" dirty="0" err="1" smtClean="0">
                <a:solidFill>
                  <a:srgbClr val="0033CC"/>
                </a:solidFill>
              </a:rPr>
              <a:t>які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виділяються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збудниками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інфекції</a:t>
            </a:r>
            <a:r>
              <a:rPr lang="ru-RU" dirty="0" smtClean="0">
                <a:solidFill>
                  <a:srgbClr val="0033CC"/>
                </a:solidFill>
              </a:rPr>
              <a:t>): </a:t>
            </a:r>
            <a:r>
              <a:rPr lang="ru-RU" dirty="0" err="1" smtClean="0">
                <a:solidFill>
                  <a:srgbClr val="0033CC"/>
                </a:solidFill>
              </a:rPr>
              <a:t>нудота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блювання</a:t>
            </a:r>
            <a:r>
              <a:rPr lang="ru-RU" dirty="0" smtClean="0">
                <a:solidFill>
                  <a:srgbClr val="0033CC"/>
                </a:solidFill>
              </a:rPr>
              <a:t>, пронос, </a:t>
            </a:r>
            <a:r>
              <a:rPr lang="ru-RU" dirty="0" err="1" smtClean="0">
                <a:solidFill>
                  <a:srgbClr val="0033CC"/>
                </a:solidFill>
              </a:rPr>
              <a:t>біль</a:t>
            </a:r>
            <a:r>
              <a:rPr lang="ru-RU" dirty="0" smtClean="0">
                <a:solidFill>
                  <a:srgbClr val="0033CC"/>
                </a:solidFill>
              </a:rPr>
              <a:t> у </a:t>
            </a:r>
            <a:r>
              <a:rPr lang="ru-RU" dirty="0" err="1" smtClean="0">
                <a:solidFill>
                  <a:srgbClr val="0033CC"/>
                </a:solidFill>
              </a:rPr>
              <a:t>животі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сильні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головні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болі</a:t>
            </a:r>
            <a:r>
              <a:rPr lang="ru-RU" dirty="0" smtClean="0">
                <a:solidFill>
                  <a:srgbClr val="0033CC"/>
                </a:solidFill>
              </a:rPr>
              <a:t>. При </a:t>
            </a:r>
            <a:r>
              <a:rPr lang="ru-RU" dirty="0" err="1" smtClean="0">
                <a:solidFill>
                  <a:srgbClr val="0033CC"/>
                </a:solidFill>
              </a:rPr>
              <a:t>ураженні</a:t>
            </a:r>
            <a:r>
              <a:rPr lang="ru-RU" dirty="0" smtClean="0">
                <a:solidFill>
                  <a:srgbClr val="0033CC"/>
                </a:solidFill>
              </a:rPr>
              <a:t> головного </a:t>
            </a:r>
            <a:r>
              <a:rPr lang="ru-RU" dirty="0" err="1" smtClean="0">
                <a:solidFill>
                  <a:srgbClr val="0033CC"/>
                </a:solidFill>
              </a:rPr>
              <a:t>мозку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можуть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виникати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порушення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свідомості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порушення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мови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судоми</a:t>
            </a:r>
            <a:r>
              <a:rPr lang="ru-RU" dirty="0" smtClean="0">
                <a:solidFill>
                  <a:srgbClr val="0033CC"/>
                </a:solidFill>
              </a:rPr>
              <a:t>. В </a:t>
            </a:r>
            <a:r>
              <a:rPr lang="ru-RU" dirty="0" err="1" smtClean="0">
                <a:solidFill>
                  <a:srgbClr val="0033CC"/>
                </a:solidFill>
              </a:rPr>
              <a:t>результаті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отруєння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організму</a:t>
            </a:r>
            <a:r>
              <a:rPr lang="ru-RU" dirty="0" smtClean="0">
                <a:solidFill>
                  <a:srgbClr val="0033CC"/>
                </a:solidFill>
              </a:rPr>
              <a:t> токсинами </a:t>
            </a:r>
            <a:r>
              <a:rPr lang="ru-RU" dirty="0" err="1" smtClean="0">
                <a:solidFill>
                  <a:srgbClr val="0033CC"/>
                </a:solidFill>
              </a:rPr>
              <a:t>може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виникнути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гостре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порушення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роботи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нирок</a:t>
            </a:r>
            <a:r>
              <a:rPr lang="ru-RU" dirty="0" smtClean="0">
                <a:solidFill>
                  <a:srgbClr val="0033CC"/>
                </a:solidFill>
              </a:rPr>
              <a:t> — </a:t>
            </a:r>
            <a:r>
              <a:rPr lang="ru-RU" dirty="0" err="1" smtClean="0">
                <a:solidFill>
                  <a:srgbClr val="0033CC"/>
                </a:solidFill>
              </a:rPr>
              <a:t>гостра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ниркова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недостатність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2864414" cy="213935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794" y="1285860"/>
            <a:ext cx="6929486" cy="4525963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rgbClr val="0033CC"/>
                </a:solidFill>
              </a:rPr>
              <a:t>Важкий</a:t>
            </a:r>
            <a:r>
              <a:rPr lang="ru-RU" dirty="0" smtClean="0">
                <a:solidFill>
                  <a:srgbClr val="0033CC"/>
                </a:solidFill>
              </a:rPr>
              <a:t> стан </a:t>
            </a:r>
            <a:r>
              <a:rPr lang="ru-RU" dirty="0" err="1" smtClean="0">
                <a:solidFill>
                  <a:srgbClr val="0033CC"/>
                </a:solidFill>
              </a:rPr>
              <a:t>триває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зазвичай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близько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двох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тижнів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потім</a:t>
            </a:r>
            <a:r>
              <a:rPr lang="ru-RU" dirty="0" smtClean="0">
                <a:solidFill>
                  <a:srgbClr val="0033CC"/>
                </a:solidFill>
              </a:rPr>
              <a:t> (при адекватному та </a:t>
            </a:r>
            <a:r>
              <a:rPr lang="ru-RU" dirty="0" err="1" smtClean="0">
                <a:solidFill>
                  <a:srgbClr val="0033CC"/>
                </a:solidFill>
              </a:rPr>
              <a:t>своєчасному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лікуванні</a:t>
            </a:r>
            <a:r>
              <a:rPr lang="ru-RU" dirty="0" smtClean="0">
                <a:solidFill>
                  <a:srgbClr val="0033CC"/>
                </a:solidFill>
              </a:rPr>
              <a:t>) </a:t>
            </a:r>
            <a:r>
              <a:rPr lang="ru-RU" dirty="0" err="1" smtClean="0">
                <a:solidFill>
                  <a:srgbClr val="0033CC"/>
                </a:solidFill>
              </a:rPr>
              <a:t>починається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повільне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одужання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поступовим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зниженням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температури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відновленням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функції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уражених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органів</a:t>
            </a:r>
            <a:r>
              <a:rPr lang="ru-RU" dirty="0" smtClean="0">
                <a:solidFill>
                  <a:srgbClr val="0033CC"/>
                </a:solidFill>
              </a:rPr>
              <a:t>. У </a:t>
            </a:r>
            <a:r>
              <a:rPr lang="ru-RU" dirty="0" err="1" smtClean="0">
                <a:solidFill>
                  <a:srgbClr val="0033CC"/>
                </a:solidFill>
              </a:rPr>
              <a:t>деяких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випадках</a:t>
            </a:r>
            <a:r>
              <a:rPr lang="ru-RU" dirty="0" smtClean="0">
                <a:solidFill>
                  <a:srgbClr val="0033CC"/>
                </a:solidFill>
              </a:rPr>
              <a:t> при тяжкому </a:t>
            </a:r>
            <a:r>
              <a:rPr lang="ru-RU" dirty="0" err="1" smtClean="0">
                <a:solidFill>
                  <a:srgbClr val="0033CC"/>
                </a:solidFill>
              </a:rPr>
              <a:t>перебігу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несвоєчасно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розпочатому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лікуванні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хворі</a:t>
            </a:r>
            <a:r>
              <a:rPr lang="ru-RU" dirty="0" smtClean="0">
                <a:solidFill>
                  <a:srgbClr val="0033CC"/>
                </a:solidFill>
              </a:rPr>
              <a:t> гинуть </a:t>
            </a:r>
            <a:r>
              <a:rPr lang="ru-RU" dirty="0" err="1" smtClean="0">
                <a:solidFill>
                  <a:srgbClr val="0033CC"/>
                </a:solidFill>
              </a:rPr>
              <a:t>від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важкої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пневмонії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або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гострої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ниркової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недостатності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71422"/>
            <a:ext cx="5857916" cy="1143000"/>
          </a:xfrm>
        </p:spPr>
        <p:txBody>
          <a:bodyPr/>
          <a:lstStyle/>
          <a:p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488" y="357174"/>
            <a:ext cx="5857916" cy="1143000"/>
          </a:xfrm>
        </p:spPr>
        <p:txBody>
          <a:bodyPr/>
          <a:lstStyle/>
          <a:p>
            <a:pPr algn="ctr"/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легіонельозу</a:t>
            </a:r>
            <a:r>
              <a:rPr lang="ru-RU" dirty="0" smtClean="0"/>
              <a:t> (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легіонерів</a:t>
            </a:r>
            <a:r>
              <a:rPr lang="ru-RU" dirty="0" smtClean="0"/>
              <a:t>):</a:t>
            </a:r>
            <a:r>
              <a:rPr lang="ru-RU" b="0" dirty="0" smtClean="0"/>
              <a:t> 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43050"/>
            <a:ext cx="7572396" cy="2857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Основа </a:t>
            </a:r>
            <a:r>
              <a:rPr lang="ru-RU" dirty="0" err="1" smtClean="0">
                <a:solidFill>
                  <a:srgbClr val="0033CC"/>
                </a:solidFill>
              </a:rPr>
              <a:t>етіотропної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терапії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легіонельозу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– </a:t>
            </a:r>
            <a:r>
              <a:rPr lang="ru-RU" dirty="0" err="1" smtClean="0">
                <a:solidFill>
                  <a:srgbClr val="0033CC"/>
                </a:solidFill>
              </a:rPr>
              <a:t>застосування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макролідів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err="1" smtClean="0">
                <a:solidFill>
                  <a:srgbClr val="0033CC"/>
                </a:solidFill>
              </a:rPr>
              <a:t>Зокрема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еритроміцин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призначають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всередину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дозі</a:t>
            </a:r>
            <a:r>
              <a:rPr lang="ru-RU" dirty="0" smtClean="0">
                <a:solidFill>
                  <a:srgbClr val="0033CC"/>
                </a:solidFill>
              </a:rPr>
              <a:t> 2-4 г </a:t>
            </a:r>
            <a:r>
              <a:rPr lang="ru-RU" dirty="0" smtClean="0">
                <a:solidFill>
                  <a:srgbClr val="0033CC"/>
                </a:solidFill>
              </a:rPr>
              <a:t>/</a:t>
            </a:r>
            <a:r>
              <a:rPr lang="ru-RU" dirty="0" err="1" smtClean="0">
                <a:solidFill>
                  <a:srgbClr val="0033CC"/>
                </a:solidFill>
              </a:rPr>
              <a:t>добу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smtClean="0">
                <a:solidFill>
                  <a:srgbClr val="0033CC"/>
                </a:solidFill>
              </a:rPr>
              <a:t>у </a:t>
            </a:r>
            <a:r>
              <a:rPr lang="ru-RU" dirty="0" err="1" smtClean="0">
                <a:solidFill>
                  <a:srgbClr val="0033CC"/>
                </a:solidFill>
              </a:rPr>
              <a:t>важких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випадках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вводять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внутрішньовенно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крапельно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еритроміцин</a:t>
            </a:r>
            <a:r>
              <a:rPr lang="ru-RU" dirty="0" smtClean="0">
                <a:solidFill>
                  <a:srgbClr val="0033CC"/>
                </a:solidFill>
              </a:rPr>
              <a:t> фосфат по 1 г </a:t>
            </a:r>
            <a:r>
              <a:rPr lang="ru-RU" dirty="0" smtClean="0">
                <a:solidFill>
                  <a:srgbClr val="0033CC"/>
                </a:solidFill>
              </a:rPr>
              <a:t>/</a:t>
            </a:r>
            <a:r>
              <a:rPr lang="ru-RU" dirty="0" err="1" smtClean="0">
                <a:solidFill>
                  <a:srgbClr val="0033CC"/>
                </a:solidFill>
              </a:rPr>
              <a:t>добу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smtClean="0">
                <a:solidFill>
                  <a:srgbClr val="0033CC"/>
                </a:solidFill>
              </a:rPr>
              <a:t>максимально до 2-3 г /</a:t>
            </a:r>
            <a:r>
              <a:rPr lang="ru-RU" dirty="0" err="1" smtClean="0">
                <a:solidFill>
                  <a:srgbClr val="0033CC"/>
                </a:solidFill>
              </a:rPr>
              <a:t>добу</a:t>
            </a:r>
            <a:r>
              <a:rPr lang="ru-RU" dirty="0" smtClean="0">
                <a:solidFill>
                  <a:srgbClr val="0033CC"/>
                </a:solidFill>
              </a:rPr>
              <a:t>). </a:t>
            </a:r>
            <a:endParaRPr lang="es-ES" dirty="0">
              <a:solidFill>
                <a:srgbClr val="0033CC"/>
              </a:solidFill>
            </a:endParaRPr>
          </a:p>
        </p:txBody>
      </p:sp>
      <p:pic>
        <p:nvPicPr>
          <p:cNvPr id="11266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14818"/>
            <a:ext cx="3459842" cy="236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142984"/>
            <a:ext cx="692948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 При </a:t>
            </a:r>
            <a:r>
              <a:rPr lang="ru-RU" dirty="0" err="1" smtClean="0">
                <a:solidFill>
                  <a:srgbClr val="0033CC"/>
                </a:solidFill>
              </a:rPr>
              <a:t>відсутності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або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малої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вираженості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клінічного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ефекту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антибіотикотерапію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доповнюють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призначенням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рифампіцину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дозі</a:t>
            </a:r>
            <a:r>
              <a:rPr lang="ru-RU" dirty="0" smtClean="0">
                <a:solidFill>
                  <a:srgbClr val="0033CC"/>
                </a:solidFill>
              </a:rPr>
              <a:t> 06-12 г </a:t>
            </a:r>
            <a:r>
              <a:rPr lang="ru-RU" dirty="0" smtClean="0">
                <a:solidFill>
                  <a:srgbClr val="0033CC"/>
                </a:solidFill>
              </a:rPr>
              <a:t>/</a:t>
            </a:r>
            <a:r>
              <a:rPr lang="ru-RU" dirty="0" err="1" smtClean="0">
                <a:solidFill>
                  <a:srgbClr val="0033CC"/>
                </a:solidFill>
              </a:rPr>
              <a:t>добу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</a:p>
          <a:p>
            <a:endParaRPr lang="ru-RU" dirty="0" smtClean="0">
              <a:solidFill>
                <a:srgbClr val="0033CC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33CC"/>
                </a:solidFill>
              </a:rPr>
              <a:t>      Курс </a:t>
            </a:r>
            <a:r>
              <a:rPr lang="ru-RU" dirty="0" err="1" smtClean="0">
                <a:solidFill>
                  <a:srgbClr val="0033CC"/>
                </a:solidFill>
              </a:rPr>
              <a:t>лікування</a:t>
            </a:r>
            <a:r>
              <a:rPr lang="ru-RU" dirty="0" smtClean="0">
                <a:solidFill>
                  <a:srgbClr val="0033CC"/>
                </a:solidFill>
              </a:rPr>
              <a:t> становить 2-3 </a:t>
            </a:r>
            <a:r>
              <a:rPr lang="ru-RU" dirty="0" err="1" smtClean="0">
                <a:solidFill>
                  <a:srgbClr val="0033CC"/>
                </a:solidFill>
              </a:rPr>
              <a:t>тижнів</a:t>
            </a:r>
            <a:r>
              <a:rPr lang="ru-RU" dirty="0" smtClean="0">
                <a:solidFill>
                  <a:srgbClr val="0033CC"/>
                </a:solidFill>
              </a:rPr>
              <a:t>. Хороший </a:t>
            </a:r>
            <a:r>
              <a:rPr lang="ru-RU" dirty="0" err="1" smtClean="0">
                <a:solidFill>
                  <a:srgbClr val="0033CC"/>
                </a:solidFill>
              </a:rPr>
              <a:t>клінічний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ефект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також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призначення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фторхінолонів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пефлоксацин</a:t>
            </a:r>
            <a:r>
              <a:rPr lang="ru-RU" dirty="0" smtClean="0">
                <a:solidFill>
                  <a:srgbClr val="0033CC"/>
                </a:solidFill>
              </a:rPr>
              <a:t>). 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err="1" smtClean="0">
                <a:solidFill>
                  <a:srgbClr val="0033CC"/>
                </a:solidFill>
              </a:rPr>
              <a:t>Патогенетичне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лікування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спрямоване</a:t>
            </a:r>
            <a:r>
              <a:rPr lang="ru-RU" dirty="0" smtClean="0">
                <a:solidFill>
                  <a:srgbClr val="0033CC"/>
                </a:solidFill>
              </a:rPr>
              <a:t> на </a:t>
            </a:r>
            <a:r>
              <a:rPr lang="ru-RU" dirty="0" err="1" smtClean="0">
                <a:solidFill>
                  <a:srgbClr val="0033CC"/>
                </a:solidFill>
              </a:rPr>
              <a:t>боротьбу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інтоксикацією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кровотечами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розвитком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дихальної</a:t>
            </a:r>
            <a:r>
              <a:rPr lang="ru-RU" dirty="0" smtClean="0">
                <a:solidFill>
                  <a:srgbClr val="0033CC"/>
                </a:solidFill>
              </a:rPr>
              <a:t> та </a:t>
            </a:r>
            <a:r>
              <a:rPr lang="ru-RU" dirty="0" err="1" smtClean="0">
                <a:solidFill>
                  <a:srgbClr val="0033CC"/>
                </a:solidFill>
              </a:rPr>
              <a:t>ниркової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недостатності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шоковими</a:t>
            </a:r>
            <a:r>
              <a:rPr lang="ru-RU" dirty="0" smtClean="0">
                <a:solidFill>
                  <a:srgbClr val="0033CC"/>
                </a:solidFill>
              </a:rPr>
              <a:t> станами, </a:t>
            </a:r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 за </a:t>
            </a:r>
            <a:r>
              <a:rPr lang="ru-RU" dirty="0" err="1" smtClean="0">
                <a:solidFill>
                  <a:srgbClr val="0033CC"/>
                </a:solidFill>
              </a:rPr>
              <a:t>загальноприйнятими</a:t>
            </a:r>
            <a:r>
              <a:rPr lang="ru-RU" dirty="0" smtClean="0">
                <a:solidFill>
                  <a:srgbClr val="0033CC"/>
                </a:solidFill>
              </a:rPr>
              <a:t> правилами. </a:t>
            </a:r>
            <a:r>
              <a:rPr lang="ru-RU" dirty="0" err="1" smtClean="0">
                <a:solidFill>
                  <a:srgbClr val="0033CC"/>
                </a:solidFill>
              </a:rPr>
              <a:t>Необхідна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оксигенотерапія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досить</a:t>
            </a:r>
            <a:r>
              <a:rPr lang="ru-RU" dirty="0" smtClean="0">
                <a:solidFill>
                  <a:srgbClr val="0033CC"/>
                </a:solidFill>
              </a:rPr>
              <a:t> часто </a:t>
            </a:r>
            <a:r>
              <a:rPr lang="ru-RU" dirty="0" err="1" smtClean="0">
                <a:solidFill>
                  <a:srgbClr val="0033CC"/>
                </a:solidFill>
              </a:rPr>
              <a:t>застосовують</a:t>
            </a:r>
            <a:r>
              <a:rPr lang="ru-RU" dirty="0" smtClean="0">
                <a:solidFill>
                  <a:srgbClr val="0033CC"/>
                </a:solidFill>
              </a:rPr>
              <a:t> ШВЛ. </a:t>
            </a:r>
            <a:br>
              <a:rPr lang="ru-RU" dirty="0" smtClean="0">
                <a:solidFill>
                  <a:srgbClr val="0033CC"/>
                </a:solidFill>
              </a:rPr>
            </a:br>
            <a:endParaRPr lang="es-ES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857240"/>
            <a:ext cx="6286544" cy="1143000"/>
          </a:xfrm>
        </p:spPr>
        <p:txBody>
          <a:bodyPr/>
          <a:lstStyle/>
          <a:p>
            <a:r>
              <a:rPr lang="ru-RU" dirty="0" err="1" smtClean="0"/>
              <a:t>Профілактика</a:t>
            </a:r>
            <a:r>
              <a:rPr lang="ru-RU" dirty="0" smtClean="0"/>
              <a:t> </a:t>
            </a:r>
            <a:r>
              <a:rPr lang="ru-RU" dirty="0" err="1" smtClean="0"/>
              <a:t>легіонельозу</a:t>
            </a:r>
            <a:r>
              <a:rPr lang="ru-RU" dirty="0" smtClean="0"/>
              <a:t> (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легіонерів</a:t>
            </a:r>
            <a:r>
              <a:rPr lang="ru-RU" dirty="0" smtClean="0"/>
              <a:t>):</a:t>
            </a:r>
            <a:r>
              <a:rPr lang="ru-RU" b="0" dirty="0" smtClean="0"/>
              <a:t> 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2071679"/>
            <a:ext cx="6929486" cy="2428892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>
                <a:solidFill>
                  <a:srgbClr val="0033CC"/>
                </a:solidFill>
              </a:rPr>
              <a:t>Епідеміологічний</a:t>
            </a:r>
            <a:r>
              <a:rPr lang="ru-RU" b="1" i="1" dirty="0" smtClean="0">
                <a:solidFill>
                  <a:srgbClr val="0033CC"/>
                </a:solidFill>
              </a:rPr>
              <a:t> </a:t>
            </a:r>
            <a:r>
              <a:rPr lang="ru-RU" b="1" i="1" dirty="0" err="1" smtClean="0">
                <a:solidFill>
                  <a:srgbClr val="0033CC"/>
                </a:solidFill>
              </a:rPr>
              <a:t>нагляд</a:t>
            </a:r>
            <a:r>
              <a:rPr lang="ru-RU" b="1" i="1" dirty="0" smtClean="0">
                <a:solidFill>
                  <a:srgbClr val="0033CC"/>
                </a:solidFill>
              </a:rPr>
              <a:t> </a:t>
            </a:r>
            <a:r>
              <a:rPr lang="ru-RU" b="1" i="1" dirty="0" smtClean="0">
                <a:solidFill>
                  <a:srgbClr val="0033CC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</a:t>
            </a:r>
            <a:r>
              <a:rPr lang="ru-RU" dirty="0" err="1" smtClean="0">
                <a:solidFill>
                  <a:srgbClr val="0033CC"/>
                </a:solidFill>
              </a:rPr>
              <a:t>включає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контроль за </a:t>
            </a:r>
            <a:r>
              <a:rPr lang="ru-RU" dirty="0" err="1" smtClean="0">
                <a:solidFill>
                  <a:srgbClr val="0033CC"/>
                </a:solidFill>
              </a:rPr>
              <a:t>санітарно-гігієнічним</a:t>
            </a:r>
            <a:r>
              <a:rPr lang="ru-RU" dirty="0" smtClean="0">
                <a:solidFill>
                  <a:srgbClr val="0033CC"/>
                </a:solidFill>
              </a:rPr>
              <a:t> станом систем </a:t>
            </a:r>
            <a:r>
              <a:rPr lang="ru-RU" dirty="0" err="1" smtClean="0">
                <a:solidFill>
                  <a:srgbClr val="0033CC"/>
                </a:solidFill>
              </a:rPr>
              <a:t>кондиціонування</a:t>
            </a:r>
            <a:r>
              <a:rPr lang="ru-RU" dirty="0" smtClean="0">
                <a:solidFill>
                  <a:srgbClr val="0033CC"/>
                </a:solidFill>
              </a:rPr>
              <a:t> та </a:t>
            </a:r>
            <a:r>
              <a:rPr lang="ru-RU" dirty="0" err="1" smtClean="0">
                <a:solidFill>
                  <a:srgbClr val="0033CC"/>
                </a:solidFill>
              </a:rPr>
              <a:t>охолодження</a:t>
            </a:r>
            <a:r>
              <a:rPr lang="ru-RU" dirty="0" smtClean="0">
                <a:solidFill>
                  <a:srgbClr val="0033CC"/>
                </a:solidFill>
              </a:rPr>
              <a:t> води, </a:t>
            </a:r>
            <a:r>
              <a:rPr lang="ru-RU" dirty="0" err="1" smtClean="0">
                <a:solidFill>
                  <a:srgbClr val="0033CC"/>
                </a:solidFill>
              </a:rPr>
              <a:t>душових</a:t>
            </a:r>
            <a:r>
              <a:rPr lang="ru-RU" dirty="0" smtClean="0">
                <a:solidFill>
                  <a:srgbClr val="0033CC"/>
                </a:solidFill>
              </a:rPr>
              <a:t> установок, </a:t>
            </a:r>
            <a:r>
              <a:rPr lang="ru-RU" dirty="0" err="1" smtClean="0">
                <a:solidFill>
                  <a:srgbClr val="0033CC"/>
                </a:solidFill>
              </a:rPr>
              <a:t>апаратів</a:t>
            </a:r>
            <a:r>
              <a:rPr lang="ru-RU" dirty="0" smtClean="0">
                <a:solidFill>
                  <a:srgbClr val="0033CC"/>
                </a:solidFill>
              </a:rPr>
              <a:t> ШВЛ та </a:t>
            </a:r>
            <a:r>
              <a:rPr lang="ru-RU" dirty="0" err="1" smtClean="0">
                <a:solidFill>
                  <a:srgbClr val="0033CC"/>
                </a:solidFill>
              </a:rPr>
              <a:t>ін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 </a:t>
            </a:r>
            <a:endParaRPr lang="es-ES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450873"/>
            <a:ext cx="52149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solidFill>
                  <a:srgbClr val="0033CC"/>
                </a:solidFill>
              </a:rPr>
              <a:t>Особливе</a:t>
            </a:r>
            <a:r>
              <a:rPr lang="ru-RU" sz="2600" dirty="0" smtClean="0">
                <a:solidFill>
                  <a:srgbClr val="0033CC"/>
                </a:solidFill>
              </a:rPr>
              <a:t> </a:t>
            </a:r>
            <a:r>
              <a:rPr lang="ru-RU" sz="2600" dirty="0" err="1" smtClean="0">
                <a:solidFill>
                  <a:srgbClr val="0033CC"/>
                </a:solidFill>
              </a:rPr>
              <a:t>значення</a:t>
            </a:r>
            <a:r>
              <a:rPr lang="ru-RU" sz="2600" dirty="0" smtClean="0">
                <a:solidFill>
                  <a:srgbClr val="0033CC"/>
                </a:solidFill>
              </a:rPr>
              <a:t> </a:t>
            </a:r>
            <a:r>
              <a:rPr lang="ru-RU" sz="2600" dirty="0" err="1" smtClean="0">
                <a:solidFill>
                  <a:srgbClr val="0033CC"/>
                </a:solidFill>
              </a:rPr>
              <a:t>мають</a:t>
            </a:r>
            <a:r>
              <a:rPr lang="ru-RU" sz="2600" dirty="0" smtClean="0">
                <a:solidFill>
                  <a:srgbClr val="0033CC"/>
                </a:solidFill>
              </a:rPr>
              <a:t> </a:t>
            </a:r>
            <a:r>
              <a:rPr lang="ru-RU" sz="2600" dirty="0" err="1" smtClean="0">
                <a:solidFill>
                  <a:srgbClr val="0033CC"/>
                </a:solidFill>
              </a:rPr>
              <a:t>своєчасне</a:t>
            </a:r>
            <a:r>
              <a:rPr lang="ru-RU" sz="2600" dirty="0" smtClean="0">
                <a:solidFill>
                  <a:srgbClr val="0033CC"/>
                </a:solidFill>
              </a:rPr>
              <a:t> </a:t>
            </a:r>
            <a:r>
              <a:rPr lang="ru-RU" sz="2600" dirty="0" err="1" smtClean="0">
                <a:solidFill>
                  <a:srgbClr val="0033CC"/>
                </a:solidFill>
              </a:rPr>
              <a:t>виявлення</a:t>
            </a:r>
            <a:r>
              <a:rPr lang="ru-RU" sz="2600" dirty="0" smtClean="0">
                <a:solidFill>
                  <a:srgbClr val="0033CC"/>
                </a:solidFill>
              </a:rPr>
              <a:t> водного резервуару </a:t>
            </a:r>
            <a:r>
              <a:rPr lang="ru-RU" sz="2600" dirty="0" err="1" smtClean="0">
                <a:solidFill>
                  <a:srgbClr val="0033CC"/>
                </a:solidFill>
              </a:rPr>
              <a:t>збудника</a:t>
            </a:r>
            <a:r>
              <a:rPr lang="ru-RU" sz="2600" dirty="0" smtClean="0">
                <a:solidFill>
                  <a:srgbClr val="0033CC"/>
                </a:solidFill>
              </a:rPr>
              <a:t> та </a:t>
            </a:r>
            <a:r>
              <a:rPr lang="ru-RU" sz="2600" dirty="0" err="1" smtClean="0">
                <a:solidFill>
                  <a:srgbClr val="0033CC"/>
                </a:solidFill>
              </a:rPr>
              <a:t>проведення</a:t>
            </a:r>
            <a:r>
              <a:rPr lang="ru-RU" sz="2600" dirty="0" smtClean="0">
                <a:solidFill>
                  <a:srgbClr val="0033CC"/>
                </a:solidFill>
              </a:rPr>
              <a:t> </a:t>
            </a:r>
            <a:r>
              <a:rPr lang="ru-RU" sz="2600" dirty="0" err="1" smtClean="0">
                <a:solidFill>
                  <a:srgbClr val="0033CC"/>
                </a:solidFill>
              </a:rPr>
              <a:t>дезінфекції</a:t>
            </a:r>
            <a:r>
              <a:rPr lang="ru-RU" sz="2600" dirty="0" smtClean="0">
                <a:solidFill>
                  <a:srgbClr val="0033CC"/>
                </a:solidFill>
              </a:rPr>
              <a:t>. </a:t>
            </a:r>
            <a:endParaRPr lang="ru-RU" sz="2600" dirty="0"/>
          </a:p>
        </p:txBody>
      </p:sp>
      <p:pic>
        <p:nvPicPr>
          <p:cNvPr id="12291" name="Picture 3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3823920" cy="231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Профілактичні</a:t>
            </a:r>
            <a:r>
              <a:rPr lang="ru-RU" dirty="0" smtClean="0"/>
              <a:t> </a:t>
            </a:r>
            <a:r>
              <a:rPr lang="ru-RU" dirty="0" smtClean="0"/>
              <a:t>заходи: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64" y="1428736"/>
            <a:ext cx="7000892" cy="4071966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контроль за </a:t>
            </a:r>
            <a:r>
              <a:rPr lang="ru-RU" dirty="0" err="1" smtClean="0">
                <a:solidFill>
                  <a:srgbClr val="0033CC"/>
                </a:solidFill>
              </a:rPr>
              <a:t>роботою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системи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кондиціонування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якістю</a:t>
            </a:r>
            <a:r>
              <a:rPr lang="ru-RU" dirty="0" smtClean="0">
                <a:solidFill>
                  <a:srgbClr val="0033CC"/>
                </a:solidFill>
              </a:rPr>
              <a:t> води,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використовується</a:t>
            </a:r>
            <a:r>
              <a:rPr lang="ru-RU" dirty="0" smtClean="0">
                <a:solidFill>
                  <a:srgbClr val="0033CC"/>
                </a:solidFill>
              </a:rPr>
              <a:t> для </a:t>
            </a:r>
            <a:r>
              <a:rPr lang="ru-RU" dirty="0" err="1" smtClean="0">
                <a:solidFill>
                  <a:srgbClr val="0033CC"/>
                </a:solidFill>
              </a:rPr>
              <a:t>лікувальних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гігієнічних</a:t>
            </a:r>
            <a:r>
              <a:rPr lang="ru-RU" dirty="0" smtClean="0">
                <a:solidFill>
                  <a:srgbClr val="0033CC"/>
                </a:solidFill>
              </a:rPr>
              <a:t> процедур,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вентиляційною</a:t>
            </a:r>
            <a:r>
              <a:rPr lang="ru-RU" dirty="0" smtClean="0">
                <a:solidFill>
                  <a:srgbClr val="0033CC"/>
                </a:solidFill>
              </a:rPr>
              <a:t> системою. 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 </a:t>
            </a:r>
            <a:r>
              <a:rPr lang="ru-RU" dirty="0" err="1" smtClean="0">
                <a:solidFill>
                  <a:srgbClr val="0033CC"/>
                </a:solidFill>
              </a:rPr>
              <a:t>Профілактичні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заходи </a:t>
            </a:r>
            <a:r>
              <a:rPr lang="ru-RU" dirty="0" err="1" smtClean="0">
                <a:solidFill>
                  <a:srgbClr val="0033CC"/>
                </a:solidFill>
              </a:rPr>
              <a:t>спрямовані</a:t>
            </a:r>
            <a:r>
              <a:rPr lang="ru-RU" dirty="0" smtClean="0">
                <a:solidFill>
                  <a:srgbClr val="0033CC"/>
                </a:solidFill>
              </a:rPr>
              <a:t> на </a:t>
            </a:r>
            <a:r>
              <a:rPr lang="ru-RU" dirty="0" err="1" smtClean="0">
                <a:solidFill>
                  <a:srgbClr val="0033CC"/>
                </a:solidFill>
              </a:rPr>
              <a:t>зниження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концентрації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або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елімінацію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збудника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водних</a:t>
            </a:r>
            <a:r>
              <a:rPr lang="ru-RU" dirty="0" smtClean="0">
                <a:solidFill>
                  <a:srgbClr val="0033CC"/>
                </a:solidFill>
              </a:rPr>
              <a:t> системах. </a:t>
            </a:r>
            <a:r>
              <a:rPr lang="ru-RU" dirty="0" err="1" smtClean="0">
                <a:solidFill>
                  <a:srgbClr val="0033CC"/>
                </a:solidFill>
              </a:rPr>
              <a:t>Основні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способи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дезінфекції</a:t>
            </a:r>
            <a:r>
              <a:rPr lang="ru-RU" dirty="0" smtClean="0">
                <a:solidFill>
                  <a:srgbClr val="0033CC"/>
                </a:solidFill>
              </a:rPr>
              <a:t> - </a:t>
            </a:r>
            <a:r>
              <a:rPr lang="ru-RU" dirty="0" err="1" smtClean="0">
                <a:solidFill>
                  <a:srgbClr val="0033CC"/>
                </a:solidFill>
              </a:rPr>
              <a:t>термічний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прогрів</a:t>
            </a:r>
            <a:r>
              <a:rPr lang="ru-RU" dirty="0" smtClean="0">
                <a:solidFill>
                  <a:srgbClr val="0033CC"/>
                </a:solidFill>
              </a:rPr>
              <a:t> води при </a:t>
            </a:r>
            <a:r>
              <a:rPr lang="ru-RU" dirty="0" err="1" smtClean="0">
                <a:solidFill>
                  <a:srgbClr val="0033CC"/>
                </a:solidFill>
              </a:rPr>
              <a:t>температурі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нижче</a:t>
            </a:r>
            <a:r>
              <a:rPr lang="ru-RU" dirty="0" smtClean="0">
                <a:solidFill>
                  <a:srgbClr val="0033CC"/>
                </a:solidFill>
              </a:rPr>
              <a:t> 80 ° С)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хімічний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застосування</a:t>
            </a:r>
            <a:r>
              <a:rPr lang="ru-RU" dirty="0" smtClean="0">
                <a:solidFill>
                  <a:srgbClr val="0033CC"/>
                </a:solidFill>
              </a:rPr>
              <a:t> хлору). 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2046309"/>
            <a:ext cx="75724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Хвороба </a:t>
            </a:r>
            <a:r>
              <a:rPr lang="ru-RU" dirty="0" err="1" smtClean="0"/>
              <a:t>легіонерів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сімдесятих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коли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виявили</a:t>
            </a:r>
            <a:r>
              <a:rPr lang="ru-RU" dirty="0" smtClean="0"/>
              <a:t> в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з’їзду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легіону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пішла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важке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уражаються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особливо </a:t>
            </a:r>
            <a:r>
              <a:rPr lang="ru-RU" dirty="0" err="1" smtClean="0"/>
              <a:t>страждають</a:t>
            </a:r>
            <a:r>
              <a:rPr lang="ru-RU" dirty="0" smtClean="0"/>
              <a:t> </a:t>
            </a:r>
            <a:r>
              <a:rPr lang="ru-RU" dirty="0" err="1" smtClean="0"/>
              <a:t>легені</a:t>
            </a:r>
            <a:r>
              <a:rPr lang="ru-RU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2500306"/>
            <a:ext cx="7572428" cy="30003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33CC"/>
                </a:solidFill>
              </a:rPr>
              <a:t>Ці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методи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або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їх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поєднання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застосовують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залежно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від</a:t>
            </a:r>
            <a:r>
              <a:rPr lang="ru-RU" dirty="0" smtClean="0">
                <a:solidFill>
                  <a:srgbClr val="0033CC"/>
                </a:solidFill>
              </a:rPr>
              <a:t> типу водного </a:t>
            </a:r>
            <a:r>
              <a:rPr lang="ru-RU" dirty="0" err="1" smtClean="0">
                <a:solidFill>
                  <a:srgbClr val="0033CC"/>
                </a:solidFill>
              </a:rPr>
              <a:t>об'єкта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підлягає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дезінфекції</a:t>
            </a:r>
            <a:r>
              <a:rPr lang="ru-RU" dirty="0" smtClean="0">
                <a:solidFill>
                  <a:srgbClr val="0033CC"/>
                </a:solidFill>
              </a:rPr>
              <a:t>. На </a:t>
            </a:r>
            <a:r>
              <a:rPr lang="ru-RU" dirty="0" err="1" smtClean="0">
                <a:solidFill>
                  <a:srgbClr val="0033CC"/>
                </a:solidFill>
              </a:rPr>
              <a:t>промислових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підприємствах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електростанціях</a:t>
            </a:r>
            <a:r>
              <a:rPr lang="ru-RU" dirty="0" smtClean="0">
                <a:solidFill>
                  <a:srgbClr val="0033CC"/>
                </a:solidFill>
              </a:rPr>
              <a:t>, в </a:t>
            </a:r>
            <a:r>
              <a:rPr lang="ru-RU" dirty="0" err="1" smtClean="0">
                <a:solidFill>
                  <a:srgbClr val="0033CC"/>
                </a:solidFill>
              </a:rPr>
              <a:t>лікарнях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готелях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замкнуті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водні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системи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необхідно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чистити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промивати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рідше</a:t>
            </a:r>
            <a:r>
              <a:rPr lang="ru-RU" dirty="0" smtClean="0">
                <a:solidFill>
                  <a:srgbClr val="0033CC"/>
                </a:solidFill>
              </a:rPr>
              <a:t> 2 </a:t>
            </a:r>
            <a:r>
              <a:rPr lang="ru-RU" dirty="0" err="1" smtClean="0">
                <a:solidFill>
                  <a:srgbClr val="0033CC"/>
                </a:solidFill>
              </a:rPr>
              <a:t>разів</a:t>
            </a:r>
            <a:r>
              <a:rPr lang="ru-RU" dirty="0" smtClean="0">
                <a:solidFill>
                  <a:srgbClr val="0033CC"/>
                </a:solidFill>
              </a:rPr>
              <a:t> на </a:t>
            </a:r>
            <a:r>
              <a:rPr lang="ru-RU" dirty="0" err="1" smtClean="0">
                <a:solidFill>
                  <a:srgbClr val="0033CC"/>
                </a:solidFill>
              </a:rPr>
              <a:t>рік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endParaRPr lang="ru-RU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При </a:t>
            </a:r>
            <a:r>
              <a:rPr lang="ru-RU" dirty="0" err="1" smtClean="0">
                <a:solidFill>
                  <a:srgbClr val="0033CC"/>
                </a:solidFill>
              </a:rPr>
              <a:t>виявленні</a:t>
            </a:r>
            <a:r>
              <a:rPr lang="ru-RU" dirty="0" smtClean="0">
                <a:solidFill>
                  <a:srgbClr val="0033CC"/>
                </a:solidFill>
              </a:rPr>
              <a:t> в системах лег</a:t>
            </a:r>
            <a:r>
              <a:rPr lang="uk-UA" dirty="0" smtClean="0">
                <a:solidFill>
                  <a:srgbClr val="0033CC"/>
                </a:solidFill>
              </a:rPr>
              <a:t>і</a:t>
            </a:r>
            <a:r>
              <a:rPr lang="ru-RU" dirty="0" err="1" smtClean="0">
                <a:solidFill>
                  <a:srgbClr val="0033CC"/>
                </a:solidFill>
              </a:rPr>
              <a:t>онел</a:t>
            </a:r>
            <a:r>
              <a:rPr lang="ru-RU" dirty="0" smtClean="0">
                <a:solidFill>
                  <a:srgbClr val="0033CC"/>
                </a:solidFill>
              </a:rPr>
              <a:t>  </a:t>
            </a:r>
            <a:r>
              <a:rPr lang="ru-RU" dirty="0" err="1" smtClean="0">
                <a:solidFill>
                  <a:srgbClr val="0033CC"/>
                </a:solidFill>
              </a:rPr>
              <a:t>щоквартально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дезінфекційні</a:t>
            </a:r>
            <a:r>
              <a:rPr lang="ru-RU" dirty="0" smtClean="0">
                <a:solidFill>
                  <a:srgbClr val="0033CC"/>
                </a:solidFill>
              </a:rPr>
              <a:t> заходи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наступним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обов'язковим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бактеріологічним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дослідженням</a:t>
            </a:r>
            <a:r>
              <a:rPr lang="ru-RU" dirty="0" smtClean="0">
                <a:solidFill>
                  <a:srgbClr val="0033CC"/>
                </a:solidFill>
              </a:rPr>
              <a:t> води. На </a:t>
            </a:r>
            <a:r>
              <a:rPr lang="ru-RU" dirty="0" err="1" smtClean="0">
                <a:solidFill>
                  <a:srgbClr val="0033CC"/>
                </a:solidFill>
              </a:rPr>
              <a:t>зміну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хлоруванню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термообробці</a:t>
            </a:r>
            <a:r>
              <a:rPr lang="ru-RU" dirty="0" smtClean="0">
                <a:solidFill>
                  <a:srgbClr val="0033CC"/>
                </a:solidFill>
              </a:rPr>
              <a:t>, часто негативно </a:t>
            </a:r>
            <a:r>
              <a:rPr lang="ru-RU" dirty="0" err="1" smtClean="0">
                <a:solidFill>
                  <a:srgbClr val="0033CC"/>
                </a:solidFill>
              </a:rPr>
              <a:t>діють</a:t>
            </a:r>
            <a:r>
              <a:rPr lang="ru-RU" dirty="0" smtClean="0">
                <a:solidFill>
                  <a:srgbClr val="0033CC"/>
                </a:solidFill>
              </a:rPr>
              <a:t> на </a:t>
            </a:r>
            <a:r>
              <a:rPr lang="ru-RU" dirty="0" err="1" smtClean="0">
                <a:solidFill>
                  <a:srgbClr val="0033CC"/>
                </a:solidFill>
              </a:rPr>
              <a:t>експлуатацію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водних</a:t>
            </a:r>
            <a:r>
              <a:rPr lang="ru-RU" dirty="0" smtClean="0">
                <a:solidFill>
                  <a:srgbClr val="0033CC"/>
                </a:solidFill>
              </a:rPr>
              <a:t> систем та </a:t>
            </a:r>
            <a:r>
              <a:rPr lang="ru-RU" dirty="0" err="1" smtClean="0">
                <a:solidFill>
                  <a:srgbClr val="0033CC"/>
                </a:solidFill>
              </a:rPr>
              <a:t>приладів</a:t>
            </a:r>
            <a:r>
              <a:rPr lang="ru-RU" dirty="0" smtClean="0">
                <a:solidFill>
                  <a:srgbClr val="0033CC"/>
                </a:solidFill>
              </a:rPr>
              <a:t>, активно </a:t>
            </a:r>
            <a:r>
              <a:rPr lang="ru-RU" dirty="0" err="1" smtClean="0">
                <a:solidFill>
                  <a:srgbClr val="0033CC"/>
                </a:solidFill>
              </a:rPr>
              <a:t>впроваджують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дезінфектанти</a:t>
            </a:r>
            <a:r>
              <a:rPr lang="ru-RU" dirty="0" smtClean="0">
                <a:solidFill>
                  <a:srgbClr val="0033CC"/>
                </a:solidFill>
              </a:rPr>
              <a:t>, не </a:t>
            </a:r>
            <a:r>
              <a:rPr lang="ru-RU" dirty="0" err="1" smtClean="0">
                <a:solidFill>
                  <a:srgbClr val="0033CC"/>
                </a:solidFill>
              </a:rPr>
              <a:t>містять</a:t>
            </a:r>
            <a:r>
              <a:rPr lang="ru-RU" dirty="0" smtClean="0">
                <a:solidFill>
                  <a:srgbClr val="0033CC"/>
                </a:solidFill>
              </a:rPr>
              <a:t> хлору, </a:t>
            </a:r>
            <a:r>
              <a:rPr lang="ru-RU" dirty="0" err="1" smtClean="0">
                <a:solidFill>
                  <a:srgbClr val="0033CC"/>
                </a:solidFill>
              </a:rPr>
              <a:t>ультрафіолетове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опромінення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або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пристосування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збагачують</a:t>
            </a:r>
            <a:r>
              <a:rPr lang="ru-RU" dirty="0" smtClean="0">
                <a:solidFill>
                  <a:srgbClr val="0033CC"/>
                </a:solidFill>
              </a:rPr>
              <a:t> воду </a:t>
            </a:r>
            <a:r>
              <a:rPr lang="ru-RU" dirty="0" err="1" smtClean="0">
                <a:solidFill>
                  <a:srgbClr val="0033CC"/>
                </a:solidFill>
              </a:rPr>
              <a:t>іонами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срібла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міді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 </a:t>
            </a:r>
            <a:r>
              <a:rPr lang="ru-RU" dirty="0" err="1" smtClean="0">
                <a:solidFill>
                  <a:srgbClr val="0033CC"/>
                </a:solidFill>
              </a:rPr>
              <a:t>Засоби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специфічної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профілактики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легіонельозу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розроблені</a:t>
            </a:r>
            <a:r>
              <a:rPr lang="ru-RU" dirty="0" smtClean="0">
                <a:solidFill>
                  <a:srgbClr val="0033CC"/>
                </a:solidFill>
              </a:rPr>
              <a:t>. 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500858" cy="1143000"/>
          </a:xfrm>
        </p:spPr>
        <p:txBody>
          <a:bodyPr/>
          <a:lstStyle/>
          <a:p>
            <a:pPr algn="r"/>
            <a:r>
              <a:rPr lang="ru-RU" dirty="0" smtClean="0"/>
              <a:t>Заходи в </a:t>
            </a:r>
            <a:r>
              <a:rPr lang="ru-RU" dirty="0" err="1" smtClean="0"/>
              <a:t>епідемічному</a:t>
            </a:r>
            <a:r>
              <a:rPr lang="ru-RU" dirty="0" smtClean="0"/>
              <a:t> </a:t>
            </a:r>
            <a:r>
              <a:rPr lang="ru-RU" dirty="0" err="1" smtClean="0"/>
              <a:t>осередку</a:t>
            </a:r>
            <a:r>
              <a:rPr lang="ru-RU" b="0" dirty="0" smtClean="0"/>
              <a:t> 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826" y="1643050"/>
            <a:ext cx="7000892" cy="407196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виявлення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хворих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серед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осіб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які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перебували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умовах</a:t>
            </a:r>
            <a:r>
              <a:rPr lang="ru-RU" dirty="0" smtClean="0">
                <a:solidFill>
                  <a:srgbClr val="0033CC"/>
                </a:solidFill>
              </a:rPr>
              <a:t>, схожих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такими при </a:t>
            </a:r>
            <a:r>
              <a:rPr lang="ru-RU" dirty="0" err="1" smtClean="0">
                <a:solidFill>
                  <a:srgbClr val="0033CC"/>
                </a:solidFill>
              </a:rPr>
              <a:t>зараженні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err="1" smtClean="0">
                <a:solidFill>
                  <a:srgbClr val="0033CC"/>
                </a:solidFill>
              </a:rPr>
              <a:t>Госпіталізацію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хворих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тільки</a:t>
            </a:r>
            <a:r>
              <a:rPr lang="ru-RU" dirty="0" smtClean="0">
                <a:solidFill>
                  <a:srgbClr val="0033CC"/>
                </a:solidFill>
              </a:rPr>
              <a:t> за </a:t>
            </a:r>
            <a:r>
              <a:rPr lang="ru-RU" dirty="0" err="1" smtClean="0">
                <a:solidFill>
                  <a:srgbClr val="0033CC"/>
                </a:solidFill>
              </a:rPr>
              <a:t>клінічними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показаннями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err="1" smtClean="0">
                <a:solidFill>
                  <a:srgbClr val="0033CC"/>
                </a:solidFill>
              </a:rPr>
              <a:t>Диспансерне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спостереження</a:t>
            </a:r>
            <a:r>
              <a:rPr lang="ru-RU" dirty="0" smtClean="0">
                <a:solidFill>
                  <a:srgbClr val="0033CC"/>
                </a:solidFill>
              </a:rPr>
              <a:t> за </a:t>
            </a:r>
            <a:r>
              <a:rPr lang="ru-RU" dirty="0" err="1" smtClean="0">
                <a:solidFill>
                  <a:srgbClr val="0033CC"/>
                </a:solidFill>
              </a:rPr>
              <a:t>перехворіли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регламентовано</a:t>
            </a:r>
            <a:r>
              <a:rPr lang="ru-RU" dirty="0" smtClean="0">
                <a:solidFill>
                  <a:srgbClr val="0033CC"/>
                </a:solidFill>
              </a:rPr>
              <a:t>. У </a:t>
            </a:r>
            <a:r>
              <a:rPr lang="ru-RU" dirty="0" err="1" smtClean="0">
                <a:solidFill>
                  <a:srgbClr val="0033CC"/>
                </a:solidFill>
              </a:rPr>
              <a:t>зв'язку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тим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немає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достовірних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даних</a:t>
            </a:r>
            <a:r>
              <a:rPr lang="ru-RU" dirty="0" smtClean="0">
                <a:solidFill>
                  <a:srgbClr val="0033CC"/>
                </a:solidFill>
              </a:rPr>
              <a:t> про </a:t>
            </a:r>
            <a:r>
              <a:rPr lang="ru-RU" dirty="0" err="1" smtClean="0">
                <a:solidFill>
                  <a:srgbClr val="0033CC"/>
                </a:solidFill>
              </a:rPr>
              <a:t>можливість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передачі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легионелл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від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людини</a:t>
            </a:r>
            <a:r>
              <a:rPr lang="ru-RU" dirty="0" smtClean="0">
                <a:solidFill>
                  <a:srgbClr val="0033CC"/>
                </a:solidFill>
              </a:rPr>
              <a:t> до </a:t>
            </a:r>
            <a:r>
              <a:rPr lang="ru-RU" dirty="0" err="1" smtClean="0">
                <a:solidFill>
                  <a:srgbClr val="0033CC"/>
                </a:solidFill>
              </a:rPr>
              <a:t>людини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роз'єднання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екстрену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профілактику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контактних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осіб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err="1" smtClean="0">
                <a:solidFill>
                  <a:srgbClr val="0033CC"/>
                </a:solidFill>
              </a:rPr>
              <a:t>Дезінфекцію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осередку</a:t>
            </a:r>
            <a:r>
              <a:rPr lang="ru-RU" dirty="0" smtClean="0">
                <a:solidFill>
                  <a:srgbClr val="0033CC"/>
                </a:solidFill>
              </a:rPr>
              <a:t> не </a:t>
            </a:r>
            <a:r>
              <a:rPr lang="ru-RU" dirty="0" err="1" smtClean="0">
                <a:solidFill>
                  <a:srgbClr val="0033CC"/>
                </a:solidFill>
              </a:rPr>
              <a:t>проводять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ielolluvio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28596" y="642918"/>
            <a:ext cx="771530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Monotype Corsiva" pitchFamily="66" charset="0"/>
              </a:rPr>
              <a:t>	</a:t>
            </a:r>
            <a:r>
              <a:rPr lang="uk-UA" sz="360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Monotype Corsiva" pitchFamily="66" charset="0"/>
              </a:rPr>
              <a:t>Дякую за увагу</a:t>
            </a:r>
            <a:endParaRPr lang="es-E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es-ES" sz="4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3224213" indent="-3224213" algn="r">
              <a:defRPr/>
            </a:pPr>
            <a:r>
              <a:rPr lang="es-E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uk-UA" sz="3500" i="1" dirty="0" smtClean="0">
                <a:solidFill>
                  <a:srgbClr val="0000CC"/>
                </a:solidFill>
                <a:latin typeface="Candara" pitchFamily="34" charset="0"/>
              </a:rPr>
              <a:t>Над презентацією працювала ПЛЮШКІНА ТЕТЯНА</a:t>
            </a:r>
            <a:endParaRPr lang="es-ES" sz="35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4546" y="1643050"/>
            <a:ext cx="6381286" cy="1206789"/>
          </a:xfrm>
        </p:spPr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smtClean="0"/>
              <a:t>хвороба </a:t>
            </a:r>
            <a:r>
              <a:rPr lang="ru-RU" dirty="0" err="1" smtClean="0"/>
              <a:t>легіонерів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як </a:t>
            </a:r>
            <a:r>
              <a:rPr lang="ru-RU" dirty="0" smtClean="0"/>
              <a:t>нею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захворіти</a:t>
            </a:r>
            <a:r>
              <a:rPr lang="ru-RU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786190"/>
            <a:ext cx="6929486" cy="1785949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Хвороба </a:t>
            </a:r>
            <a:r>
              <a:rPr lang="ru-RU" dirty="0" err="1" smtClean="0">
                <a:solidFill>
                  <a:srgbClr val="0033CC"/>
                </a:solidFill>
              </a:rPr>
              <a:t>легіонерів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легіонельоз</a:t>
            </a:r>
            <a:r>
              <a:rPr lang="ru-RU" dirty="0" smtClean="0">
                <a:solidFill>
                  <a:srgbClr val="0033CC"/>
                </a:solidFill>
              </a:rPr>
              <a:t>) — </a:t>
            </a:r>
            <a:r>
              <a:rPr lang="ru-RU" dirty="0" err="1" smtClean="0">
                <a:solidFill>
                  <a:srgbClr val="0033CC"/>
                </a:solidFill>
              </a:rPr>
              <a:t>це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гостре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інфекційне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захворювання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</a:t>
            </a:r>
            <a:r>
              <a:rPr lang="ru-RU" dirty="0" err="1" smtClean="0">
                <a:solidFill>
                  <a:srgbClr val="0033CC"/>
                </a:solidFill>
              </a:rPr>
              <a:t>викликане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різними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бактеріями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роду </a:t>
            </a:r>
            <a:r>
              <a:rPr lang="ru-RU" dirty="0" smtClean="0">
                <a:solidFill>
                  <a:srgbClr val="0033CC"/>
                </a:solidFill>
              </a:rPr>
              <a:t>лег</a:t>
            </a:r>
            <a:r>
              <a:rPr lang="uk-UA" dirty="0" smtClean="0">
                <a:solidFill>
                  <a:srgbClr val="0033CC"/>
                </a:solidFill>
              </a:rPr>
              <a:t>і</a:t>
            </a:r>
            <a:r>
              <a:rPr lang="ru-RU" dirty="0" err="1" smtClean="0">
                <a:solidFill>
                  <a:srgbClr val="0033CC"/>
                </a:solidFill>
              </a:rPr>
              <a:t>онелл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endParaRPr lang="es-ES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Documents and Settings\Аня\Рабочий стол\Legionella_Plate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449207"/>
            <a:ext cx="2357454" cy="233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3714752"/>
            <a:ext cx="6929486" cy="26432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CC"/>
                </a:solidFill>
              </a:rPr>
              <a:t>     </a:t>
            </a:r>
            <a:r>
              <a:rPr lang="ru-RU" dirty="0" err="1" smtClean="0">
                <a:solidFill>
                  <a:srgbClr val="0033CC"/>
                </a:solidFill>
              </a:rPr>
              <a:t>Захворювання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протікає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важко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високою</a:t>
            </a:r>
            <a:r>
              <a:rPr lang="ru-RU" dirty="0" smtClean="0">
                <a:solidFill>
                  <a:srgbClr val="0033CC"/>
                </a:solidFill>
              </a:rPr>
              <a:t> температурою, </a:t>
            </a:r>
            <a:r>
              <a:rPr lang="ru-RU" dirty="0" err="1" smtClean="0">
                <a:solidFill>
                  <a:srgbClr val="0033CC"/>
                </a:solidFill>
              </a:rPr>
              <a:t>порушенням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загального</a:t>
            </a:r>
            <a:r>
              <a:rPr lang="ru-RU" dirty="0" smtClean="0">
                <a:solidFill>
                  <a:srgbClr val="0033CC"/>
                </a:solidFill>
              </a:rPr>
              <a:t> стану хворого, </a:t>
            </a:r>
            <a:r>
              <a:rPr lang="ru-RU" dirty="0" err="1" smtClean="0">
                <a:solidFill>
                  <a:srgbClr val="0033CC"/>
                </a:solidFill>
              </a:rPr>
              <a:t>запаленням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легень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ураженням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інших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органів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систем, у тому </a:t>
            </a:r>
            <a:r>
              <a:rPr lang="ru-RU" dirty="0" err="1" smtClean="0">
                <a:solidFill>
                  <a:srgbClr val="0033CC"/>
                </a:solidFill>
              </a:rPr>
              <a:t>числі</a:t>
            </a:r>
            <a:r>
              <a:rPr lang="ru-RU" dirty="0" smtClean="0">
                <a:solidFill>
                  <a:srgbClr val="0033CC"/>
                </a:solidFill>
              </a:rPr>
              <a:t> головного </a:t>
            </a:r>
            <a:r>
              <a:rPr lang="ru-RU" dirty="0" err="1" smtClean="0">
                <a:solidFill>
                  <a:srgbClr val="0033CC"/>
                </a:solidFill>
              </a:rPr>
              <a:t>мозку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  <p:pic>
        <p:nvPicPr>
          <p:cNvPr id="3074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27935"/>
            <a:ext cx="4338646" cy="2901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214422"/>
            <a:ext cx="7500990" cy="4714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          </a:t>
            </a:r>
            <a:r>
              <a:rPr lang="ru-RU" dirty="0" err="1" smtClean="0">
                <a:solidFill>
                  <a:srgbClr val="0033CC"/>
                </a:solidFill>
              </a:rPr>
              <a:t>Уперше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захворювання</a:t>
            </a:r>
            <a:r>
              <a:rPr lang="ru-RU" dirty="0" smtClean="0">
                <a:solidFill>
                  <a:srgbClr val="0033CC"/>
                </a:solidFill>
              </a:rPr>
              <a:t>, схоже на хворобу </a:t>
            </a:r>
            <a:r>
              <a:rPr lang="ru-RU" dirty="0" err="1" smtClean="0">
                <a:solidFill>
                  <a:srgbClr val="0033CC"/>
                </a:solidFill>
              </a:rPr>
              <a:t>легіонерів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було</a:t>
            </a:r>
            <a:r>
              <a:rPr lang="ru-RU" dirty="0" smtClean="0">
                <a:solidFill>
                  <a:srgbClr val="0033CC"/>
                </a:solidFill>
              </a:rPr>
              <a:t> описано в 1949 </a:t>
            </a:r>
            <a:r>
              <a:rPr lang="ru-RU" dirty="0" err="1" smtClean="0">
                <a:solidFill>
                  <a:srgbClr val="0033CC"/>
                </a:solidFill>
              </a:rPr>
              <a:t>році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після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цього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був</a:t>
            </a:r>
            <a:r>
              <a:rPr lang="ru-RU" dirty="0" smtClean="0">
                <a:solidFill>
                  <a:srgbClr val="0033CC"/>
                </a:solidFill>
              </a:rPr>
              <a:t> ряд </a:t>
            </a:r>
            <a:r>
              <a:rPr lang="ru-RU" dirty="0" err="1" smtClean="0">
                <a:solidFill>
                  <a:srgbClr val="0033CC"/>
                </a:solidFill>
              </a:rPr>
              <a:t>аналогічних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спалахів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захворювань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тільки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майже</a:t>
            </a:r>
            <a:r>
              <a:rPr lang="ru-RU" dirty="0" smtClean="0">
                <a:solidFill>
                  <a:srgbClr val="0033CC"/>
                </a:solidFill>
              </a:rPr>
              <a:t> через 30 </a:t>
            </a:r>
            <a:r>
              <a:rPr lang="ru-RU" dirty="0" err="1" smtClean="0">
                <a:solidFill>
                  <a:srgbClr val="0033CC"/>
                </a:solidFill>
              </a:rPr>
              <a:t>років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після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опису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першого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випадку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були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нарешті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виділені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збудники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цієї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інфекції</a:t>
            </a:r>
            <a:r>
              <a:rPr lang="ru-RU" dirty="0" smtClean="0">
                <a:solidFill>
                  <a:srgbClr val="0033CC"/>
                </a:solidFill>
              </a:rPr>
              <a:t> — </a:t>
            </a:r>
            <a:r>
              <a:rPr lang="ru-RU" dirty="0" err="1" smtClean="0">
                <a:solidFill>
                  <a:srgbClr val="0033CC"/>
                </a:solidFill>
              </a:rPr>
              <a:t>легіонелли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err="1" smtClean="0">
                <a:solidFill>
                  <a:srgbClr val="0033CC"/>
                </a:solidFill>
              </a:rPr>
              <a:t>Сьогодні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виділено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близько</a:t>
            </a:r>
            <a:r>
              <a:rPr lang="ru-RU" dirty="0" smtClean="0">
                <a:solidFill>
                  <a:srgbClr val="0033CC"/>
                </a:solidFill>
              </a:rPr>
              <a:t> 40 </a:t>
            </a:r>
            <a:r>
              <a:rPr lang="ru-RU" dirty="0" err="1" smtClean="0">
                <a:solidFill>
                  <a:srgbClr val="0033CC"/>
                </a:solidFill>
              </a:rPr>
              <a:t>видів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</a:t>
            </a:r>
            <a:r>
              <a:rPr lang="ru-RU" dirty="0" smtClean="0">
                <a:solidFill>
                  <a:srgbClr val="0033CC"/>
                </a:solidFill>
              </a:rPr>
              <a:t>, 17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яких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викликають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легіонельоз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    </a:t>
            </a:r>
          </a:p>
          <a:p>
            <a:pPr>
              <a:buNone/>
            </a:pP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uk-UA" dirty="0" smtClean="0">
                <a:solidFill>
                  <a:srgbClr val="0033CC"/>
                </a:solidFill>
              </a:rPr>
              <a:t>  </a:t>
            </a:r>
            <a:r>
              <a:rPr lang="ru-RU" dirty="0" err="1" smtClean="0">
                <a:solidFill>
                  <a:srgbClr val="0033CC"/>
                </a:solidFill>
              </a:rPr>
              <a:t>Деякі</a:t>
            </a:r>
            <a:r>
              <a:rPr lang="ru-RU" dirty="0" smtClean="0">
                <a:solidFill>
                  <a:srgbClr val="0033CC"/>
                </a:solidFill>
              </a:rPr>
              <a:t> лег</a:t>
            </a:r>
            <a:r>
              <a:rPr lang="uk-UA" dirty="0" smtClean="0">
                <a:solidFill>
                  <a:srgbClr val="0033CC"/>
                </a:solidFill>
              </a:rPr>
              <a:t>і</a:t>
            </a:r>
            <a:r>
              <a:rPr lang="ru-RU" dirty="0" err="1" smtClean="0">
                <a:solidFill>
                  <a:srgbClr val="0033CC"/>
                </a:solidFill>
              </a:rPr>
              <a:t>онелли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викликають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захворювання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тільки</a:t>
            </a:r>
            <a:r>
              <a:rPr lang="ru-RU" dirty="0" smtClean="0">
                <a:solidFill>
                  <a:srgbClr val="0033CC"/>
                </a:solidFill>
              </a:rPr>
              <a:t> при </a:t>
            </a:r>
            <a:r>
              <a:rPr lang="ru-RU" dirty="0" err="1" smtClean="0">
                <a:solidFill>
                  <a:srgbClr val="0033CC"/>
                </a:solidFill>
              </a:rPr>
              <a:t>зниженні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імунітету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Поширення і носії хвороби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0033CC"/>
                </a:solidFill>
              </a:rPr>
              <a:t>Легіонели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поширені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навколишньому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середовищі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здатні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довгостроково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зберігатися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ній</a:t>
            </a:r>
            <a:r>
              <a:rPr lang="ru-RU" dirty="0" smtClean="0">
                <a:solidFill>
                  <a:srgbClr val="0033CC"/>
                </a:solidFill>
              </a:rPr>
              <a:t>, особливо у водному </a:t>
            </a:r>
            <a:r>
              <a:rPr lang="ru-RU" dirty="0" err="1" smtClean="0">
                <a:solidFill>
                  <a:srgbClr val="0033CC"/>
                </a:solidFill>
              </a:rPr>
              <a:t>середовищі</a:t>
            </a:r>
            <a:r>
              <a:rPr lang="ru-RU" dirty="0" smtClean="0">
                <a:solidFill>
                  <a:srgbClr val="0033CC"/>
                </a:solidFill>
              </a:rPr>
              <a:t> при </a:t>
            </a:r>
            <a:r>
              <a:rPr lang="ru-RU" dirty="0" err="1" smtClean="0">
                <a:solidFill>
                  <a:srgbClr val="0033CC"/>
                </a:solidFill>
              </a:rPr>
              <a:t>температурі</a:t>
            </a:r>
            <a:r>
              <a:rPr lang="ru-RU" dirty="0" smtClean="0">
                <a:solidFill>
                  <a:srgbClr val="0033CC"/>
                </a:solidFill>
              </a:rPr>
              <a:t> до </a:t>
            </a:r>
            <a:r>
              <a:rPr lang="ru-RU" dirty="0" smtClean="0">
                <a:solidFill>
                  <a:srgbClr val="0033CC"/>
                </a:solidFill>
              </a:rPr>
              <a:t>60</a:t>
            </a:r>
            <a:r>
              <a:rPr lang="en-US" dirty="0" smtClean="0">
                <a:solidFill>
                  <a:srgbClr val="0033CC"/>
                </a:solidFill>
              </a:rPr>
              <a:t>°C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smtClean="0">
                <a:solidFill>
                  <a:srgbClr val="0033CC"/>
                </a:solidFill>
              </a:rPr>
              <a:t>Тому </a:t>
            </a:r>
            <a:r>
              <a:rPr lang="ru-RU" dirty="0" err="1" smtClean="0">
                <a:solidFill>
                  <a:srgbClr val="0033CC"/>
                </a:solidFill>
              </a:rPr>
              <a:t>легіонельоз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вважається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техногенною </a:t>
            </a:r>
            <a:r>
              <a:rPr lang="ru-RU" dirty="0" err="1" smtClean="0">
                <a:solidFill>
                  <a:srgbClr val="0033CC"/>
                </a:solidFill>
              </a:rPr>
              <a:t>інфекцією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err="1" smtClean="0">
                <a:solidFill>
                  <a:srgbClr val="0033CC"/>
                </a:solidFill>
              </a:rPr>
              <a:t>Збудники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інфекції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розмножуються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кондиціонерах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душових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кабінах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водопровідних</a:t>
            </a:r>
            <a:r>
              <a:rPr lang="ru-RU" dirty="0" smtClean="0">
                <a:solidFill>
                  <a:srgbClr val="0033CC"/>
                </a:solidFill>
              </a:rPr>
              <a:t> трубах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шлангах. </a:t>
            </a:r>
            <a:r>
              <a:rPr lang="ru-RU" dirty="0" err="1" smtClean="0">
                <a:solidFill>
                  <a:srgbClr val="0033CC"/>
                </a:solidFill>
              </a:rPr>
              <a:t>Крім</a:t>
            </a:r>
            <a:r>
              <a:rPr lang="ru-RU" dirty="0" smtClean="0">
                <a:solidFill>
                  <a:srgbClr val="0033CC"/>
                </a:solidFill>
              </a:rPr>
              <a:t> того, </a:t>
            </a:r>
            <a:r>
              <a:rPr lang="ru-RU" dirty="0" err="1" smtClean="0">
                <a:solidFill>
                  <a:srgbClr val="0033CC"/>
                </a:solidFill>
              </a:rPr>
              <a:t>легіонели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можуть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розмножуватися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водоймах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теплою </a:t>
            </a:r>
            <a:r>
              <a:rPr lang="ru-RU" dirty="0" err="1" smtClean="0">
                <a:solidFill>
                  <a:srgbClr val="0033CC"/>
                </a:solidFill>
              </a:rPr>
              <a:t>прісною</a:t>
            </a:r>
            <a:r>
              <a:rPr lang="ru-RU" dirty="0" smtClean="0">
                <a:solidFill>
                  <a:srgbClr val="0033CC"/>
                </a:solidFill>
              </a:rPr>
              <a:t> водою.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57752" y="285728"/>
            <a:ext cx="3795921" cy="260260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857232"/>
            <a:ext cx="5857916" cy="1143000"/>
          </a:xfrm>
        </p:spPr>
        <p:txBody>
          <a:bodyPr/>
          <a:lstStyle/>
          <a:p>
            <a:r>
              <a:rPr lang="uk-UA" dirty="0" smtClean="0"/>
              <a:t>Способи зараження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2786058"/>
            <a:ext cx="6929486" cy="34982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В </a:t>
            </a:r>
            <a:r>
              <a:rPr lang="ru-RU" dirty="0" err="1" smtClean="0">
                <a:solidFill>
                  <a:srgbClr val="0033CC"/>
                </a:solidFill>
              </a:rPr>
              <a:t>організм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людини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легіонелли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потрапляють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повітряно-крапельним</a:t>
            </a:r>
            <a:r>
              <a:rPr lang="ru-RU" dirty="0" smtClean="0">
                <a:solidFill>
                  <a:srgbClr val="0033CC"/>
                </a:solidFill>
              </a:rPr>
              <a:t> шляхом при </a:t>
            </a:r>
            <a:r>
              <a:rPr lang="ru-RU" dirty="0" err="1" smtClean="0">
                <a:solidFill>
                  <a:srgbClr val="0033CC"/>
                </a:solidFill>
              </a:rPr>
              <a:t>вдиханні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водних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аерозолів</a:t>
            </a:r>
            <a:r>
              <a:rPr lang="ru-RU" dirty="0" smtClean="0">
                <a:solidFill>
                  <a:srgbClr val="0033CC"/>
                </a:solidFill>
              </a:rPr>
              <a:t> (</a:t>
            </a:r>
            <a:r>
              <a:rPr lang="ru-RU" dirty="0" err="1" smtClean="0">
                <a:solidFill>
                  <a:srgbClr val="0033CC"/>
                </a:solidFill>
              </a:rPr>
              <a:t>наприклад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під</a:t>
            </a:r>
            <a:r>
              <a:rPr lang="ru-RU" dirty="0" smtClean="0">
                <a:solidFill>
                  <a:srgbClr val="0033CC"/>
                </a:solidFill>
              </a:rPr>
              <a:t> час </a:t>
            </a:r>
            <a:r>
              <a:rPr lang="ru-RU" dirty="0" err="1" smtClean="0">
                <a:solidFill>
                  <a:srgbClr val="0033CC"/>
                </a:solidFill>
              </a:rPr>
              <a:t>прийняття</a:t>
            </a:r>
            <a:r>
              <a:rPr lang="ru-RU" dirty="0" smtClean="0">
                <a:solidFill>
                  <a:srgbClr val="0033CC"/>
                </a:solidFill>
              </a:rPr>
              <a:t> душу</a:t>
            </a:r>
            <a:r>
              <a:rPr lang="ru-RU" dirty="0" smtClean="0">
                <a:solidFill>
                  <a:srgbClr val="0033CC"/>
                </a:solidFill>
              </a:rPr>
              <a:t>)</a:t>
            </a:r>
            <a:r>
              <a:rPr lang="en-US" dirty="0" smtClean="0">
                <a:solidFill>
                  <a:srgbClr val="0033CC"/>
                </a:solidFill>
              </a:rPr>
              <a:t>;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</a:p>
          <a:p>
            <a:endParaRPr lang="ru-RU" dirty="0" smtClean="0">
              <a:solidFill>
                <a:srgbClr val="0033CC"/>
              </a:solidFill>
            </a:endParaRPr>
          </a:p>
          <a:p>
            <a:r>
              <a:rPr lang="ru-RU" dirty="0" err="1" smtClean="0">
                <a:solidFill>
                  <a:srgbClr val="0033CC"/>
                </a:solidFill>
              </a:rPr>
              <a:t>повітряно-пиловим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способом при </a:t>
            </a:r>
            <a:r>
              <a:rPr lang="ru-RU" dirty="0" err="1" smtClean="0">
                <a:solidFill>
                  <a:srgbClr val="0033CC"/>
                </a:solidFill>
              </a:rPr>
              <a:t>вдиханні</a:t>
            </a:r>
            <a:r>
              <a:rPr lang="ru-RU" dirty="0" smtClean="0">
                <a:solidFill>
                  <a:srgbClr val="0033CC"/>
                </a:solidFill>
              </a:rPr>
              <a:t> пилу,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містить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легіонелли</a:t>
            </a:r>
            <a:r>
              <a:rPr lang="ru-RU" dirty="0" smtClean="0">
                <a:solidFill>
                  <a:srgbClr val="0033CC"/>
                </a:solidFill>
              </a:rPr>
              <a:t>, а </a:t>
            </a:r>
            <a:r>
              <a:rPr lang="ru-RU" dirty="0" err="1" smtClean="0">
                <a:solidFill>
                  <a:srgbClr val="0033CC"/>
                </a:solidFill>
              </a:rPr>
              <a:t>також</a:t>
            </a:r>
            <a:r>
              <a:rPr lang="ru-RU" dirty="0" smtClean="0">
                <a:solidFill>
                  <a:srgbClr val="0033CC"/>
                </a:solidFill>
              </a:rPr>
              <a:t> при </a:t>
            </a:r>
            <a:r>
              <a:rPr lang="ru-RU" dirty="0" err="1" smtClean="0">
                <a:solidFill>
                  <a:srgbClr val="0033CC"/>
                </a:solidFill>
              </a:rPr>
              <a:t>їх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попаданні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</a:t>
            </a:r>
            <a:r>
              <a:rPr lang="ru-RU" dirty="0" smtClean="0">
                <a:solidFill>
                  <a:srgbClr val="0033CC"/>
                </a:solidFill>
              </a:rPr>
              <a:t> води </a:t>
            </a:r>
            <a:r>
              <a:rPr lang="ru-RU" dirty="0" err="1" smtClean="0">
                <a:solidFill>
                  <a:srgbClr val="0033CC"/>
                </a:solidFill>
              </a:rPr>
              <a:t>прісних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водоймищ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під</a:t>
            </a:r>
            <a:r>
              <a:rPr lang="ru-RU" dirty="0" smtClean="0">
                <a:solidFill>
                  <a:srgbClr val="0033CC"/>
                </a:solidFill>
              </a:rPr>
              <a:t> час </a:t>
            </a:r>
            <a:r>
              <a:rPr lang="ru-RU" dirty="0" err="1" smtClean="0">
                <a:solidFill>
                  <a:srgbClr val="0033CC"/>
                </a:solidFill>
              </a:rPr>
              <a:t>купання</a:t>
            </a:r>
            <a:r>
              <a:rPr lang="en-US" dirty="0" smtClean="0">
                <a:solidFill>
                  <a:srgbClr val="0033CC"/>
                </a:solidFill>
              </a:rPr>
              <a:t>;</a:t>
            </a:r>
            <a:endParaRPr lang="ru-RU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3714752"/>
            <a:ext cx="6929486" cy="2828956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Часто </a:t>
            </a:r>
            <a:r>
              <a:rPr lang="ru-RU" dirty="0" err="1" smtClean="0">
                <a:solidFill>
                  <a:srgbClr val="0033CC"/>
                </a:solidFill>
              </a:rPr>
              <a:t>спалахи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легіонельозу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спостерігаються</a:t>
            </a:r>
            <a:r>
              <a:rPr lang="ru-RU" dirty="0" smtClean="0">
                <a:solidFill>
                  <a:srgbClr val="0033CC"/>
                </a:solidFill>
              </a:rPr>
              <a:t> у людей, </a:t>
            </a:r>
            <a:r>
              <a:rPr lang="ru-RU" dirty="0" err="1" smtClean="0">
                <a:solidFill>
                  <a:srgbClr val="0033CC"/>
                </a:solidFill>
              </a:rPr>
              <a:t>що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проживають</a:t>
            </a:r>
            <a:r>
              <a:rPr lang="ru-RU" dirty="0" smtClean="0">
                <a:solidFill>
                  <a:srgbClr val="0033CC"/>
                </a:solidFill>
              </a:rPr>
              <a:t> в одному </a:t>
            </a:r>
            <a:r>
              <a:rPr lang="ru-RU" dirty="0" err="1" smtClean="0">
                <a:solidFill>
                  <a:srgbClr val="0033CC"/>
                </a:solidFill>
              </a:rPr>
              <a:t>готелі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або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кемпінгу</a:t>
            </a:r>
            <a:r>
              <a:rPr lang="ru-RU" dirty="0" smtClean="0">
                <a:solidFill>
                  <a:srgbClr val="0033CC"/>
                </a:solidFill>
              </a:rPr>
              <a:t>, тому хвороба </a:t>
            </a:r>
            <a:r>
              <a:rPr lang="ru-RU" dirty="0" err="1" smtClean="0">
                <a:solidFill>
                  <a:srgbClr val="0033CC"/>
                </a:solidFill>
              </a:rPr>
              <a:t>легіонерів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іноді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називають</a:t>
            </a:r>
            <a:r>
              <a:rPr lang="ru-RU" dirty="0" smtClean="0">
                <a:solidFill>
                  <a:srgbClr val="0033CC"/>
                </a:solidFill>
              </a:rPr>
              <a:t> хворобою </a:t>
            </a:r>
            <a:r>
              <a:rPr lang="ru-RU" dirty="0" err="1" smtClean="0">
                <a:solidFill>
                  <a:srgbClr val="0033CC"/>
                </a:solidFill>
              </a:rPr>
              <a:t>мандрівників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  <p:pic>
        <p:nvPicPr>
          <p:cNvPr id="4099" name="Picture 3" descr="C:\Documents and Settings\Аня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494893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857364"/>
            <a:ext cx="6929486" cy="4525963"/>
          </a:xfrm>
        </p:spPr>
        <p:txBody>
          <a:bodyPr/>
          <a:lstStyle/>
          <a:p>
            <a:r>
              <a:rPr lang="ru-RU" dirty="0" err="1" smtClean="0">
                <a:solidFill>
                  <a:srgbClr val="0033CC"/>
                </a:solidFill>
              </a:rPr>
              <a:t>Потрапляють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організм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людини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лег</a:t>
            </a:r>
            <a:r>
              <a:rPr lang="uk-UA" dirty="0" smtClean="0">
                <a:solidFill>
                  <a:srgbClr val="0033CC"/>
                </a:solidFill>
              </a:rPr>
              <a:t>і</a:t>
            </a:r>
            <a:r>
              <a:rPr lang="ru-RU" dirty="0" err="1" smtClean="0">
                <a:solidFill>
                  <a:srgbClr val="0033CC"/>
                </a:solidFill>
              </a:rPr>
              <a:t>онелли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через </a:t>
            </a:r>
            <a:r>
              <a:rPr lang="ru-RU" dirty="0" err="1" smtClean="0">
                <a:solidFill>
                  <a:srgbClr val="0033CC"/>
                </a:solidFill>
              </a:rPr>
              <a:t>слизову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оболонку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дихальних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шляхів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проникаючи</a:t>
            </a:r>
            <a:r>
              <a:rPr lang="ru-RU" dirty="0" smtClean="0">
                <a:solidFill>
                  <a:srgbClr val="0033CC"/>
                </a:solidFill>
              </a:rPr>
              <a:t> в </a:t>
            </a:r>
            <a:r>
              <a:rPr lang="ru-RU" dirty="0" err="1" smtClean="0">
                <a:solidFill>
                  <a:srgbClr val="0033CC"/>
                </a:solidFill>
              </a:rPr>
              <a:t>її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клітини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розмножуючись</a:t>
            </a:r>
            <a:r>
              <a:rPr lang="ru-RU" dirty="0" smtClean="0">
                <a:solidFill>
                  <a:srgbClr val="0033CC"/>
                </a:solidFill>
              </a:rPr>
              <a:t> там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поширюючись</a:t>
            </a:r>
            <a:r>
              <a:rPr lang="ru-RU" dirty="0" smtClean="0">
                <a:solidFill>
                  <a:srgbClr val="0033CC"/>
                </a:solidFill>
              </a:rPr>
              <a:t> на всю </a:t>
            </a:r>
            <a:r>
              <a:rPr lang="ru-RU" dirty="0" err="1" smtClean="0">
                <a:solidFill>
                  <a:srgbClr val="0033CC"/>
                </a:solidFill>
              </a:rPr>
              <a:t>бронхо-легеневу</a:t>
            </a:r>
            <a:r>
              <a:rPr lang="ru-RU" dirty="0" smtClean="0">
                <a:solidFill>
                  <a:srgbClr val="0033CC"/>
                </a:solidFill>
              </a:rPr>
              <a:t> систему. </a:t>
            </a:r>
          </a:p>
          <a:p>
            <a:r>
              <a:rPr lang="ru-RU" dirty="0" err="1" smtClean="0">
                <a:solidFill>
                  <a:srgbClr val="0033CC"/>
                </a:solidFill>
              </a:rPr>
              <a:t>Пневмонія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викликана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легіонелами</a:t>
            </a:r>
            <a:r>
              <a:rPr lang="ru-RU" dirty="0" smtClean="0">
                <a:solidFill>
                  <a:srgbClr val="0033CC"/>
                </a:solidFill>
              </a:rPr>
              <a:t>, </a:t>
            </a:r>
            <a:r>
              <a:rPr lang="ru-RU" dirty="0" err="1" smtClean="0">
                <a:solidFill>
                  <a:srgbClr val="0033CC"/>
                </a:solidFill>
              </a:rPr>
              <a:t>звичайно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захоплює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цілі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частки</a:t>
            </a:r>
            <a:r>
              <a:rPr lang="ru-RU" dirty="0" smtClean="0">
                <a:solidFill>
                  <a:srgbClr val="0033CC"/>
                </a:solidFill>
              </a:rPr>
              <a:t> легких, </a:t>
            </a:r>
            <a:r>
              <a:rPr lang="ru-RU" dirty="0" err="1" smtClean="0">
                <a:solidFill>
                  <a:srgbClr val="0033CC"/>
                </a:solidFill>
              </a:rPr>
              <a:t>і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протікає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дуже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err="1" smtClean="0">
                <a:solidFill>
                  <a:srgbClr val="0033CC"/>
                </a:solidFill>
              </a:rPr>
              <a:t>важко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es-E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3968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d02a61d3-cf19-49a2-87e3-bb90ca105afc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1|PN101970760|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YGz+99B8y2ReQUehBIjFnjTq13IYsGXp0Gw3XRzYL2s=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TP102396801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TC102396802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279123</Value>
      <Value>423981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2010-12-03T13:40:14+00:00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2010-12-03T13:40:13+00:00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712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D49B9-03F3-47DB-ABCF-0533D497716A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32CDFA-305C-4B8A-8EC8-25B349CFF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tf02396802</Template>
  <TotalTime>61</TotalTime>
  <Words>972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tf02396802</vt:lpstr>
      <vt:lpstr>Хвороба легіонерів (ЛЕГІОНЕЛЬОЗ) </vt:lpstr>
      <vt:lpstr>Слайд 2</vt:lpstr>
      <vt:lpstr>Що таке хвороба легіонерів   і як нею можна захворіти?</vt:lpstr>
      <vt:lpstr>Слайд 4</vt:lpstr>
      <vt:lpstr>Слайд 5</vt:lpstr>
      <vt:lpstr>Поширення і носії хвороби</vt:lpstr>
      <vt:lpstr>Способи зараження</vt:lpstr>
      <vt:lpstr>Слайд 8</vt:lpstr>
      <vt:lpstr>Слайд 9</vt:lpstr>
      <vt:lpstr>Слайд 10</vt:lpstr>
      <vt:lpstr>Ознаки хвороби легіонерів</vt:lpstr>
      <vt:lpstr>Слайд 12</vt:lpstr>
      <vt:lpstr>Слайд 13</vt:lpstr>
      <vt:lpstr>Слайд 14</vt:lpstr>
      <vt:lpstr>Тривалість хвороби</vt:lpstr>
      <vt:lpstr>Лікування легіонельозу (Хвороби легіонерів): </vt:lpstr>
      <vt:lpstr>Слайд 17</vt:lpstr>
      <vt:lpstr>Профілактика легіонельозу (Хвороби легіонерів): </vt:lpstr>
      <vt:lpstr>Профілактичні заходи:</vt:lpstr>
      <vt:lpstr>Слайд 20</vt:lpstr>
      <vt:lpstr>Слайд 21</vt:lpstr>
      <vt:lpstr>Заходи в епідемічному осередку </vt:lpstr>
      <vt:lpstr>Слайд 23</vt:lpstr>
    </vt:vector>
  </TitlesOfParts>
  <Company>fotopik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Хвороба легіонерів (ЛЕГІОНЕЛЬОЗ) </dc:title>
  <dc:creator>Anya</dc:creator>
  <cp:lastModifiedBy>Anya</cp:lastModifiedBy>
  <cp:revision>7</cp:revision>
  <dcterms:created xsi:type="dcterms:W3CDTF">2017-05-27T17:21:01Z</dcterms:created>
  <dcterms:modified xsi:type="dcterms:W3CDTF">2017-05-27T18:22:27Z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2010-12-03T13:40:13Z</vt:filetime>
  </property>
  <property fmtid="{D5CDD505-2E9C-101B-9397-08002B2CF9AE}" pid="9" name="PolicheckTimestamp">
    <vt:filetime>2011-04-28T14:46:01Z</vt:filetime>
  </property>
</Properties>
</file>