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slideLayouts/slideLayout10.xml" ContentType="application/vnd.openxmlformats-officedocument.presentationml.slideLayout+xml"/>
  <Override PartName="/ppt/tags/tag14.xml" ContentType="application/vnd.openxmlformats-officedocument.presentationml.tags+xml"/>
  <Override PartName="/ppt/tags/tag15.xml" ContentType="application/vnd.openxmlformats-officedocument.presentationml.tags+xml"/>
  <Default Extension="tiff" ContentType="image/tiff"/>
  <Override PartName="/ppt/tags/tag1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83" r:id="rId3"/>
    <p:sldId id="278" r:id="rId4"/>
    <p:sldId id="269" r:id="rId5"/>
    <p:sldId id="275" r:id="rId6"/>
    <p:sldId id="276" r:id="rId7"/>
    <p:sldId id="273" r:id="rId8"/>
    <p:sldId id="274" r:id="rId9"/>
    <p:sldId id="272" r:id="rId10"/>
    <p:sldId id="271" r:id="rId11"/>
    <p:sldId id="284" r:id="rId12"/>
    <p:sldId id="267" r:id="rId13"/>
    <p:sldId id="270" r:id="rId14"/>
    <p:sldId id="282" r:id="rId15"/>
    <p:sldId id="268" r:id="rId16"/>
    <p:sldId id="257" r:id="rId17"/>
    <p:sldId id="277" r:id="rId18"/>
    <p:sldId id="265" r:id="rId19"/>
    <p:sldId id="266" r:id="rId20"/>
    <p:sldId id="259" r:id="rId21"/>
    <p:sldId id="262" r:id="rId22"/>
    <p:sldId id="263" r:id="rId23"/>
    <p:sldId id="264" r:id="rId24"/>
    <p:sldId id="260" r:id="rId25"/>
    <p:sldId id="261" r:id="rId26"/>
    <p:sldId id="289" r:id="rId27"/>
    <p:sldId id="288"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4924"/>
    <a:srgbClr val="9966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386" y="-3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310AD3F-D1F2-42FF-A02C-4CAFCD372757}" type="datetimeFigureOut">
              <a:rPr lang="ru-RU" smtClean="0"/>
              <a:pPr/>
              <a:t>13.03.2015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CEB3D4-B30B-43FE-8777-AB42C82C36E1}"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0AD3F-D1F2-42FF-A02C-4CAFCD372757}" type="datetimeFigureOut">
              <a:rPr lang="ru-RU" smtClean="0"/>
              <a:pPr/>
              <a:t>13.03.2015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EB3D4-B30B-43FE-8777-AB42C82C36E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advTm="21626">
        <p:sndAc>
          <p:endSnd/>
        </p:sndAc>
      </p:transition>
    </mc:Choice>
    <mc:Fallback>
      <p:transition spd="slow" advTm="21626">
        <p:sndAc>
          <p:end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png"/><Relationship Id="rId5" Type="http://schemas.microsoft.com/office/2007/relationships/media" Target="../media/media2.mp3"/><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6.png"/><Relationship Id="rId5" Type="http://schemas.microsoft.com/office/2007/relationships/media" Target="../media/media3.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Заставка к Дню Победы.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rot="10800000" flipH="1" flipV="1">
            <a:off x="0" y="13634"/>
            <a:ext cx="9144000" cy="7415894"/>
          </a:xfrm>
          <a:prstGeom prst="rect">
            <a:avLst/>
          </a:prstGeom>
        </p:spPr>
      </p:pic>
      <p:pic>
        <p:nvPicPr>
          <p:cNvPr id="1026" name="Picture 2" descr="C:\Documents and Settings\Admin\Рабочий стол\конкурс МЕТОДИСТЫ\картинки\sait.jpg"/>
          <p:cNvPicPr>
            <a:picLocks noChangeAspect="1" noChangeArrowheads="1"/>
          </p:cNvPicPr>
          <p:nvPr/>
        </p:nvPicPr>
        <p:blipFill>
          <a:blip r:embed="rId5" cstate="print"/>
          <a:srcRect/>
          <a:stretch>
            <a:fillRect/>
          </a:stretch>
        </p:blipFill>
        <p:spPr bwMode="auto">
          <a:xfrm>
            <a:off x="142844" y="13635"/>
            <a:ext cx="8893652" cy="2123117"/>
          </a:xfrm>
          <a:prstGeom prst="rect">
            <a:avLst/>
          </a:prstGeom>
          <a:ln>
            <a:noFill/>
          </a:ln>
          <a:effectLst>
            <a:softEdge rad="112500"/>
          </a:effectLst>
        </p:spPr>
      </p:pic>
      <p:sp>
        <p:nvSpPr>
          <p:cNvPr id="5" name="Заголовок 1"/>
          <p:cNvSpPr txBox="1">
            <a:spLocks/>
          </p:cNvSpPr>
          <p:nvPr/>
        </p:nvSpPr>
        <p:spPr>
          <a:xfrm>
            <a:off x="285720" y="1785926"/>
            <a:ext cx="8643998" cy="869947"/>
          </a:xfrm>
          <a:prstGeom prst="rect">
            <a:avLst/>
          </a:prstGeom>
        </p:spPr>
        <p:txBody>
          <a:bodyPr vert="horz" lIns="91440" tIns="45720" rIns="91440" bIns="45720" rtlCol="0" anchor="ctr">
            <a:noAutofit/>
          </a:bodyPr>
          <a:lstStyle/>
          <a:p>
            <a:pPr algn="ctr">
              <a:spcBef>
                <a:spcPct val="0"/>
              </a:spcBef>
              <a:defRPr/>
            </a:pPr>
            <a:r>
              <a:rPr lang="ru-RU" sz="5400" b="1" spc="50" dirty="0" smtClean="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rPr>
              <a:t>Краевой смотр - конкурс </a:t>
            </a:r>
          </a:p>
          <a:p>
            <a:pPr algn="ctr">
              <a:spcBef>
                <a:spcPct val="0"/>
              </a:spcBef>
              <a:defRPr/>
            </a:pP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smtClean="0">
                <a:ln w="1905"/>
                <a:solidFill>
                  <a:srgbClr val="C00000"/>
                </a:solidFill>
                <a:effectLst>
                  <a:innerShdw blurRad="69850" dist="43180" dir="5400000">
                    <a:srgbClr val="000000">
                      <a:alpha val="65000"/>
                    </a:srgbClr>
                  </a:innerShdw>
                </a:effectLst>
              </a:rPr>
              <a:t>«Семейная реликвия» к празднованию 70 – </a:t>
            </a:r>
            <a:r>
              <a:rPr lang="ru-RU" sz="2800" b="1" dirty="0" err="1" smtClean="0">
                <a:ln w="1905"/>
                <a:solidFill>
                  <a:srgbClr val="C00000"/>
                </a:solidFill>
                <a:effectLst>
                  <a:innerShdw blurRad="69850" dist="43180" dir="5400000">
                    <a:srgbClr val="000000">
                      <a:alpha val="65000"/>
                    </a:srgbClr>
                  </a:innerShdw>
                </a:effectLst>
              </a:rPr>
              <a:t>летия</a:t>
            </a:r>
            <a:r>
              <a:rPr lang="ru-RU" sz="2800" b="1" dirty="0" smtClean="0">
                <a:ln w="1905"/>
                <a:solidFill>
                  <a:srgbClr val="C00000"/>
                </a:solidFill>
                <a:effectLst>
                  <a:innerShdw blurRad="69850" dist="43180" dir="5400000">
                    <a:srgbClr val="000000">
                      <a:alpha val="65000"/>
                    </a:srgbClr>
                  </a:innerShdw>
                </a:effectLst>
              </a:rPr>
              <a:t> Победы в Великой Отечественной войне</a:t>
            </a:r>
          </a:p>
        </p:txBody>
      </p:sp>
      <p:sp>
        <p:nvSpPr>
          <p:cNvPr id="7" name="TextBox 6"/>
          <p:cNvSpPr txBox="1"/>
          <p:nvPr/>
        </p:nvSpPr>
        <p:spPr>
          <a:xfrm>
            <a:off x="2051720" y="2780928"/>
            <a:ext cx="4968552" cy="3211860"/>
          </a:xfrm>
          <a:prstGeom prst="rect">
            <a:avLst/>
          </a:prstGeom>
          <a:noFill/>
        </p:spPr>
        <p:txBody>
          <a:bodyPr wrap="square" rtlCol="0">
            <a:prstTxWarp prst="textDeflat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solidFill>
                  <a:srgbClr val="C00000"/>
                </a:solidFill>
                <a:effectLst>
                  <a:outerShdw blurRad="50800" dist="39000" dir="5460000" algn="tl">
                    <a:srgbClr val="000000">
                      <a:alpha val="38000"/>
                    </a:srgbClr>
                  </a:outerShdw>
                </a:effectLst>
              </a:rPr>
              <a:t> Номинация</a:t>
            </a:r>
          </a:p>
          <a:p>
            <a:pPr algn="ctr"/>
            <a:r>
              <a:rPr lang="ru-RU" sz="2400" b="1" dirty="0" smtClean="0">
                <a:ln w="11430"/>
                <a:solidFill>
                  <a:srgbClr val="C00000"/>
                </a:solidFill>
                <a:effectLst>
                  <a:outerShdw blurRad="50800" dist="39000" dir="5460000" algn="tl">
                    <a:srgbClr val="000000">
                      <a:alpha val="38000"/>
                    </a:srgbClr>
                  </a:outerShdw>
                </a:effectLst>
              </a:rPr>
              <a:t>«Семейный альбом»</a:t>
            </a:r>
          </a:p>
          <a:p>
            <a:pPr algn="ct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Прямоугольник 1"/>
          <p:cNvSpPr/>
          <p:nvPr/>
        </p:nvSpPr>
        <p:spPr>
          <a:xfrm>
            <a:off x="6083375" y="4765119"/>
            <a:ext cx="3060625" cy="2092881"/>
          </a:xfrm>
          <a:prstGeom prst="rect">
            <a:avLst/>
          </a:prstGeom>
        </p:spPr>
        <p:txBody>
          <a:bodyPr wrap="square">
            <a:spAutoFit/>
          </a:bodyPr>
          <a:lstStyle/>
          <a:p>
            <a:pPr algn="ctr"/>
            <a:r>
              <a:rPr lang="ru-RU" dirty="0">
                <a:solidFill>
                  <a:schemeClr val="bg1"/>
                </a:solidFill>
              </a:rPr>
              <a:t> </a:t>
            </a:r>
            <a:r>
              <a:rPr lang="ru-RU" dirty="0" smtClean="0">
                <a:solidFill>
                  <a:schemeClr val="bg1"/>
                </a:solidFill>
              </a:rPr>
              <a:t>   </a:t>
            </a:r>
            <a:r>
              <a:rPr lang="ru-RU" sz="1400" b="1" dirty="0" smtClean="0">
                <a:solidFill>
                  <a:schemeClr val="bg1"/>
                </a:solidFill>
              </a:rPr>
              <a:t>Работу </a:t>
            </a:r>
            <a:r>
              <a:rPr lang="ru-RU" sz="1400" b="1" dirty="0">
                <a:solidFill>
                  <a:schemeClr val="bg1"/>
                </a:solidFill>
              </a:rPr>
              <a:t>выполнила: </a:t>
            </a:r>
            <a:r>
              <a:rPr lang="ru-RU" sz="1400" b="1" dirty="0" err="1" smtClean="0">
                <a:solidFill>
                  <a:schemeClr val="bg1"/>
                </a:solidFill>
              </a:rPr>
              <a:t>Номоконова</a:t>
            </a:r>
            <a:r>
              <a:rPr lang="ru-RU" sz="1400" b="1" dirty="0" smtClean="0">
                <a:solidFill>
                  <a:schemeClr val="bg1"/>
                </a:solidFill>
              </a:rPr>
              <a:t>   </a:t>
            </a:r>
            <a:r>
              <a:rPr lang="ru-RU" sz="1400" b="1" dirty="0">
                <a:solidFill>
                  <a:schemeClr val="bg1"/>
                </a:solidFill>
              </a:rPr>
              <a:t>Инесса, </a:t>
            </a:r>
            <a:r>
              <a:rPr lang="ru-RU" sz="1400" b="1" dirty="0" smtClean="0">
                <a:solidFill>
                  <a:schemeClr val="bg1"/>
                </a:solidFill>
              </a:rPr>
              <a:t> учащаяся 10 </a:t>
            </a:r>
            <a:r>
              <a:rPr lang="ru-RU" sz="1400" b="1" dirty="0" smtClean="0">
                <a:solidFill>
                  <a:schemeClr val="bg1"/>
                </a:solidFill>
              </a:rPr>
              <a:t>«а» </a:t>
            </a:r>
            <a:r>
              <a:rPr lang="ru-RU" sz="1400" b="1" dirty="0" smtClean="0">
                <a:solidFill>
                  <a:schemeClr val="bg1"/>
                </a:solidFill>
              </a:rPr>
              <a:t>класса  </a:t>
            </a:r>
            <a:r>
              <a:rPr lang="ru-RU" sz="1400" b="1" dirty="0">
                <a:solidFill>
                  <a:schemeClr val="bg1"/>
                </a:solidFill>
              </a:rPr>
              <a:t>АВСОШ                    </a:t>
            </a:r>
            <a:r>
              <a:rPr lang="ru-RU" sz="1400" b="1" dirty="0" smtClean="0">
                <a:solidFill>
                  <a:schemeClr val="bg1"/>
                </a:solidFill>
              </a:rPr>
              <a:t>                                           Руководитель</a:t>
            </a:r>
            <a:r>
              <a:rPr lang="ru-RU" sz="1400" b="1" dirty="0">
                <a:solidFill>
                  <a:schemeClr val="bg1"/>
                </a:solidFill>
              </a:rPr>
              <a:t>:  </a:t>
            </a:r>
            <a:r>
              <a:rPr lang="ru-RU" sz="1400" b="1" dirty="0" err="1">
                <a:solidFill>
                  <a:schemeClr val="bg1"/>
                </a:solidFill>
              </a:rPr>
              <a:t>Кирпач</a:t>
            </a:r>
            <a:r>
              <a:rPr lang="ru-RU" sz="1400" b="1" dirty="0">
                <a:solidFill>
                  <a:schemeClr val="bg1"/>
                </a:solidFill>
              </a:rPr>
              <a:t> Оксана </a:t>
            </a:r>
            <a:r>
              <a:rPr lang="ru-RU" sz="1400" b="1" dirty="0" smtClean="0">
                <a:solidFill>
                  <a:schemeClr val="bg1"/>
                </a:solidFill>
              </a:rPr>
              <a:t>Валерьевна </a:t>
            </a:r>
            <a:r>
              <a:rPr lang="ru-RU" sz="1400" b="1" dirty="0" smtClean="0">
                <a:solidFill>
                  <a:schemeClr val="bg1"/>
                </a:solidFill>
              </a:rPr>
              <a:t>, заведующая отделом обслуживания ГУК «Забайкальская краевая библиотека им. Ц. </a:t>
            </a:r>
            <a:r>
              <a:rPr lang="ru-RU" sz="1400" b="1" dirty="0" err="1" smtClean="0">
                <a:solidFill>
                  <a:schemeClr val="bg1"/>
                </a:solidFill>
              </a:rPr>
              <a:t>Жамцарано</a:t>
            </a:r>
            <a:r>
              <a:rPr lang="ru-RU" sz="1400" b="1" dirty="0" smtClean="0">
                <a:solidFill>
                  <a:schemeClr val="bg1"/>
                </a:solidFill>
              </a:rPr>
              <a:t>»                                                    </a:t>
            </a:r>
            <a:r>
              <a:rPr lang="ru-RU" sz="1400" b="1" dirty="0" smtClean="0">
                <a:solidFill>
                  <a:schemeClr val="bg1"/>
                </a:solidFill>
              </a:rPr>
              <a:t>п. </a:t>
            </a:r>
            <a:r>
              <a:rPr lang="ru-RU" sz="1400" b="1" dirty="0" smtClean="0">
                <a:solidFill>
                  <a:schemeClr val="bg1"/>
                </a:solidFill>
              </a:rPr>
              <a:t>Агинское </a:t>
            </a:r>
            <a:r>
              <a:rPr lang="ru-RU" sz="1400" b="1" dirty="0">
                <a:solidFill>
                  <a:schemeClr val="bg1"/>
                </a:solidFill>
              </a:rPr>
              <a:t>2015 год </a:t>
            </a:r>
          </a:p>
        </p:txBody>
      </p:sp>
    </p:spTree>
    <p:extLst>
      <p:ext uri="{BB962C8B-B14F-4D97-AF65-F5344CB8AC3E}">
        <p14:creationId xmlns:p14="http://schemas.microsoft.com/office/powerpoint/2010/main" xmlns="" val="4286240503"/>
      </p:ext>
    </p:extLst>
  </p:cSld>
  <p:clrMapOvr>
    <a:masterClrMapping/>
  </p:clrMapOvr>
  <mc:AlternateContent xmlns:mc="http://schemas.openxmlformats.org/markup-compatibility/2006">
    <mc:Choice xmlns:p14="http://schemas.microsoft.com/office/powerpoint/2010/main" xmlns="" Requires="p14">
      <p:transition spd="slow" p14:dur="1500" advTm="13280">
        <p:split orient="vert"/>
        <p:sndAc>
          <p:endSnd/>
        </p:sndAc>
      </p:transition>
    </mc:Choice>
    <mc:Fallback>
      <p:transition spd="slow" advTm="13280">
        <p:split orient="vert"/>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extLst mod="1">
    <p:ext uri="{E180D4A7-C9FB-4DFB-919C-405C955672EB}">
      <p14:showEvtLst xmlns:p14="http://schemas.microsoft.com/office/powerpoint/2010/main" xmlns="">
        <p14:playEvt time="973" objId="9"/>
        <p14:stopEvt time="13280"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00430" y="2643182"/>
            <a:ext cx="4889500" cy="3857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500034" y="2786058"/>
            <a:ext cx="2357454" cy="1938992"/>
          </a:xfrm>
          <a:prstGeom prst="rect">
            <a:avLst/>
          </a:prstGeom>
        </p:spPr>
        <p:txBody>
          <a:bodyPr wrap="square">
            <a:spAutoFit/>
          </a:bodyPr>
          <a:lstStyle/>
          <a:p>
            <a:pPr algn="ctr"/>
            <a:r>
              <a:rPr lang="ru-RU" sz="2000" b="1" i="1" dirty="0" smtClean="0">
                <a:solidFill>
                  <a:srgbClr val="C00000"/>
                </a:solidFill>
              </a:rPr>
              <a:t>Семен Данилович </a:t>
            </a:r>
          </a:p>
          <a:p>
            <a:pPr algn="ctr"/>
            <a:r>
              <a:rPr lang="ru-RU" sz="2000" b="1" i="1" dirty="0" smtClean="0">
                <a:solidFill>
                  <a:srgbClr val="C00000"/>
                </a:solidFill>
              </a:rPr>
              <a:t>и писатель, корреспондент   Сергей Зарубин</a:t>
            </a:r>
          </a:p>
          <a:p>
            <a:pPr algn="ctr"/>
            <a:endParaRPr lang="ru-RU" sz="2000" b="1" i="1" dirty="0" smtClean="0">
              <a:solidFill>
                <a:srgbClr val="C00000"/>
              </a:solidFill>
            </a:endParaRPr>
          </a:p>
          <a:p>
            <a:pPr algn="ctr"/>
            <a:r>
              <a:rPr lang="ru-RU" sz="2000" b="1" i="1" dirty="0" smtClean="0">
                <a:solidFill>
                  <a:srgbClr val="C00000"/>
                </a:solidFill>
              </a:rPr>
              <a:t>1965 год</a:t>
            </a:r>
            <a:endParaRPr lang="ru-RU" sz="2000" i="1" dirty="0"/>
          </a:p>
        </p:txBody>
      </p:sp>
      <p:sp>
        <p:nvSpPr>
          <p:cNvPr id="2" name="Прямоугольник 1"/>
          <p:cNvSpPr/>
          <p:nvPr/>
        </p:nvSpPr>
        <p:spPr>
          <a:xfrm>
            <a:off x="473650" y="404664"/>
            <a:ext cx="6952286"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Tree>
    <p:custDataLst>
      <p:tags r:id="rId1"/>
    </p:custDataLst>
    <p:extLst>
      <p:ext uri="{BB962C8B-B14F-4D97-AF65-F5344CB8AC3E}">
        <p14:creationId xmlns:p14="http://schemas.microsoft.com/office/powerpoint/2010/main" xmlns="" val="157921850"/>
      </p:ext>
    </p:extLst>
  </p:cSld>
  <p:clrMapOvr>
    <a:masterClrMapping/>
  </p:clrMapOvr>
  <mc:AlternateContent xmlns:mc="http://schemas.openxmlformats.org/markup-compatibility/2006">
    <mc:Choice xmlns:p14="http://schemas.microsoft.com/office/powerpoint/2010/main" xmlns="" Requires="p14">
      <p:transition spd="slow" p14:dur="2000" advTm="9727">
        <p:sndAc>
          <p:endSnd/>
        </p:sndAc>
      </p:transition>
    </mc:Choice>
    <mc:Fallback>
      <p:transition spd="slow" advTm="9727">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wipe(down)">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емён Номоконов - 112 лет со дня рождения..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0" y="0"/>
            <a:ext cx="9144000" cy="7317432"/>
          </a:xfrm>
        </p:spPr>
      </p:pic>
    </p:spTree>
    <p:extLst>
      <p:ext uri="{BB962C8B-B14F-4D97-AF65-F5344CB8AC3E}">
        <p14:creationId xmlns:p14="http://schemas.microsoft.com/office/powerpoint/2010/main" xmlns="" val="3018436626"/>
      </p:ext>
    </p:extLst>
  </p:cSld>
  <p:clrMapOvr>
    <a:masterClrMapping/>
  </p:clrMapOvr>
  <mc:AlternateContent xmlns:mc="http://schemas.openxmlformats.org/markup-compatibility/2006">
    <mc:Choice xmlns:p14="http://schemas.microsoft.com/office/powerpoint/2010/main" xmlns="" Requires="p14">
      <p:transition spd="slow" p14:dur="2000">
        <p:sndAc>
          <p:endSnd/>
        </p:sndAc>
      </p:transition>
    </mc:Choice>
    <mc:Fallback>
      <p:transition spd="slow">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43306" y="2714620"/>
            <a:ext cx="4756155" cy="3643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Прямоугольник 1"/>
          <p:cNvSpPr/>
          <p:nvPr/>
        </p:nvSpPr>
        <p:spPr>
          <a:xfrm>
            <a:off x="214282" y="214290"/>
            <a:ext cx="8624026" cy="677108"/>
          </a:xfrm>
          <a:prstGeom prst="rect">
            <a:avLst/>
          </a:prstGeom>
        </p:spPr>
        <p:txBody>
          <a:bodyPr wrap="square">
            <a:spAutoFit/>
          </a:bodyPr>
          <a:lstStyle/>
          <a:p>
            <a:pPr algn="ctr"/>
            <a:endParaRPr lang="ru-RU" sz="2000" b="1" dirty="0">
              <a:solidFill>
                <a:srgbClr val="C00000"/>
              </a:solidFill>
            </a:endParaRPr>
          </a:p>
          <a:p>
            <a:endParaRPr lang="ru-RU" dirty="0">
              <a:solidFill>
                <a:schemeClr val="tx2"/>
              </a:solidFill>
            </a:endParaRPr>
          </a:p>
        </p:txBody>
      </p:sp>
      <p:sp>
        <p:nvSpPr>
          <p:cNvPr id="4" name="Прямоугольник 3"/>
          <p:cNvSpPr/>
          <p:nvPr/>
        </p:nvSpPr>
        <p:spPr>
          <a:xfrm>
            <a:off x="428596" y="2571744"/>
            <a:ext cx="3143272" cy="2554545"/>
          </a:xfrm>
          <a:prstGeom prst="rect">
            <a:avLst/>
          </a:prstGeom>
        </p:spPr>
        <p:txBody>
          <a:bodyPr wrap="square">
            <a:spAutoFit/>
          </a:bodyPr>
          <a:lstStyle/>
          <a:p>
            <a:pPr algn="ctr"/>
            <a:r>
              <a:rPr lang="ru-RU" sz="2000" b="1" i="1" dirty="0" smtClean="0">
                <a:solidFill>
                  <a:srgbClr val="C00000"/>
                </a:solidFill>
              </a:rPr>
              <a:t>Снайперская винтовка № 24638,  ныне экспонируется в музее истории войск ордена Ленина  </a:t>
            </a:r>
            <a:r>
              <a:rPr lang="ru-RU" sz="2000" b="1" i="1" u="sng" dirty="0" smtClean="0">
                <a:solidFill>
                  <a:srgbClr val="C00000"/>
                </a:solidFill>
              </a:rPr>
              <a:t>  Сибирского военного округа</a:t>
            </a:r>
            <a:r>
              <a:rPr lang="ru-RU" sz="2000" b="1" i="1" dirty="0" smtClean="0">
                <a:solidFill>
                  <a:srgbClr val="C00000"/>
                </a:solidFill>
              </a:rPr>
              <a:t>, где есть уголок, посвящённый С. Д. </a:t>
            </a:r>
            <a:r>
              <a:rPr lang="ru-RU" sz="2000" b="1" i="1" dirty="0" err="1" smtClean="0">
                <a:solidFill>
                  <a:srgbClr val="C00000"/>
                </a:solidFill>
              </a:rPr>
              <a:t>Номоконову</a:t>
            </a:r>
            <a:endParaRPr lang="ru-RU" sz="2000" b="1" i="1" dirty="0">
              <a:solidFill>
                <a:srgbClr val="C00000"/>
              </a:solidFill>
            </a:endParaRPr>
          </a:p>
        </p:txBody>
      </p:sp>
      <p:sp>
        <p:nvSpPr>
          <p:cNvPr id="5" name="Прямоугольник 4"/>
          <p:cNvSpPr/>
          <p:nvPr/>
        </p:nvSpPr>
        <p:spPr>
          <a:xfrm>
            <a:off x="500034" y="571480"/>
            <a:ext cx="4477508" cy="584775"/>
          </a:xfrm>
          <a:prstGeom prst="rect">
            <a:avLst/>
          </a:prstGeom>
        </p:spPr>
        <p:txBody>
          <a:bodyPr wrap="none">
            <a:spAutoFit/>
          </a:bodyPr>
          <a:lstStyle/>
          <a:p>
            <a:r>
              <a:rPr lang="ru-RU" sz="32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onotype Corsiva" pitchFamily="66" charset="0"/>
                <a:cs typeface="Angsana New" pitchFamily="18" charset="-34"/>
              </a:rPr>
              <a:t>Память сильнее времени…</a:t>
            </a:r>
            <a:endParaRPr lang="ru-RU"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ustDataLst>
      <p:tags r:id="rId1"/>
    </p:custDataLst>
    <p:extLst>
      <p:ext uri="{BB962C8B-B14F-4D97-AF65-F5344CB8AC3E}">
        <p14:creationId xmlns:p14="http://schemas.microsoft.com/office/powerpoint/2010/main" xmlns="" val="2815451177"/>
      </p:ext>
    </p:extLst>
  </p:cSld>
  <p:clrMapOvr>
    <a:masterClrMapping/>
  </p:clrMapOvr>
  <mc:AlternateContent xmlns:mc="http://schemas.openxmlformats.org/markup-compatibility/2006">
    <mc:Choice xmlns:p14="http://schemas.microsoft.com/office/powerpoint/2010/main" xmlns="" Requires="p14">
      <p:transition spd="slow" p14:dur="2000" advTm="10304">
        <p:sndAc>
          <p:endSnd/>
        </p:sndAc>
      </p:transition>
    </mc:Choice>
    <mc:Fallback>
      <p:transition spd="slow" advTm="10304">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ipe(down)">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488" y="2714621"/>
            <a:ext cx="5715040" cy="36433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Прямоугольник 3"/>
          <p:cNvSpPr/>
          <p:nvPr/>
        </p:nvSpPr>
        <p:spPr>
          <a:xfrm>
            <a:off x="428597" y="3714752"/>
            <a:ext cx="1928825" cy="707886"/>
          </a:xfrm>
          <a:prstGeom prst="rect">
            <a:avLst/>
          </a:prstGeom>
        </p:spPr>
        <p:txBody>
          <a:bodyPr wrap="square">
            <a:spAutoFit/>
          </a:bodyPr>
          <a:lstStyle/>
          <a:p>
            <a:pPr algn="ctr"/>
            <a:r>
              <a:rPr lang="ru-RU" sz="2000" b="1" i="1" dirty="0" smtClean="0">
                <a:solidFill>
                  <a:srgbClr val="C00000"/>
                </a:solidFill>
              </a:rPr>
              <a:t>Трубка снайпера</a:t>
            </a:r>
            <a:endParaRPr lang="ru-RU" sz="2000" b="1" i="1" dirty="0">
              <a:solidFill>
                <a:srgbClr val="C00000"/>
              </a:solidFill>
            </a:endParaRPr>
          </a:p>
        </p:txBody>
      </p:sp>
      <p:sp>
        <p:nvSpPr>
          <p:cNvPr id="2" name="Прямоугольник 1"/>
          <p:cNvSpPr/>
          <p:nvPr/>
        </p:nvSpPr>
        <p:spPr>
          <a:xfrm>
            <a:off x="428596" y="563038"/>
            <a:ext cx="6951715"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Tree>
    <p:custDataLst>
      <p:tags r:id="rId1"/>
    </p:custDataLst>
    <p:extLst>
      <p:ext uri="{BB962C8B-B14F-4D97-AF65-F5344CB8AC3E}">
        <p14:creationId xmlns:p14="http://schemas.microsoft.com/office/powerpoint/2010/main" xmlns="" val="1028613040"/>
      </p:ext>
    </p:extLst>
  </p:cSld>
  <p:clrMapOvr>
    <a:masterClrMapping/>
  </p:clrMapOvr>
  <mc:AlternateContent xmlns:mc="http://schemas.openxmlformats.org/markup-compatibility/2006">
    <mc:Choice xmlns:p14="http://schemas.microsoft.com/office/powerpoint/2010/main" xmlns="" Requires="p14">
      <p:transition spd="slow" p14:dur="2000" advTm="6532">
        <p:sndAc>
          <p:endSnd/>
        </p:sndAc>
      </p:transition>
    </mc:Choice>
    <mc:Fallback>
      <p:transition spd="slow" advTm="6532">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wipe(down)">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55576" y="836712"/>
            <a:ext cx="7632848" cy="4092486"/>
          </a:xfrm>
          <a:prstGeom prst="rect">
            <a:avLst/>
          </a:prstGeom>
          <a:noFill/>
        </p:spPr>
        <p:txBody>
          <a:bodyPr wrap="square" rtlCol="0">
            <a:spAutoFit/>
          </a:bodyPr>
          <a:lstStyle/>
          <a:p>
            <a:pPr algn="ctr"/>
            <a:r>
              <a:rPr lang="ru-RU" sz="3200" b="1" i="1" dirty="0" smtClean="0">
                <a:solidFill>
                  <a:srgbClr val="FF0000"/>
                </a:solidFill>
              </a:rPr>
              <a:t>    За меткую стрельбу и храбрость генерал – командир дивизии подарил  Семёну Даниловичу  свою трубку.  На трубке много точек, нанесённых иглой. Это боевая характеристика Номоконова.  Каждый раз, уничтожив ещё одного захватчика, снайпер наносил на трубку маленькую точку.</a:t>
            </a:r>
            <a:endParaRPr lang="ru-RU" sz="3200" b="1" i="1" dirty="0">
              <a:solidFill>
                <a:srgbClr val="FF0000"/>
              </a:solidFill>
            </a:endParaRPr>
          </a:p>
        </p:txBody>
      </p:sp>
    </p:spTree>
    <p:custDataLst>
      <p:tags r:id="rId1"/>
    </p:custDataLst>
    <p:extLst>
      <p:ext uri="{BB962C8B-B14F-4D97-AF65-F5344CB8AC3E}">
        <p14:creationId xmlns:p14="http://schemas.microsoft.com/office/powerpoint/2010/main" xmlns="" val="3710531079"/>
      </p:ext>
    </p:extLst>
  </p:cSld>
  <p:clrMapOvr>
    <a:masterClrMapping/>
  </p:clrMapOvr>
  <mc:AlternateContent xmlns:mc="http://schemas.openxmlformats.org/markup-compatibility/2006">
    <mc:Choice xmlns:p14="http://schemas.microsoft.com/office/powerpoint/2010/main" xmlns="" Requires="p14">
      <p:transition spd="slow" p14:dur="2000" advTm="12391">
        <p:sndAc>
          <p:endSnd/>
        </p:sndAc>
      </p:transition>
    </mc:Choice>
    <mc:Fallback>
      <p:transition spd="slow" advTm="12391">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86182" y="2643182"/>
            <a:ext cx="4429156" cy="37862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642911" y="4214818"/>
            <a:ext cx="2643205" cy="584775"/>
          </a:xfrm>
          <a:prstGeom prst="rect">
            <a:avLst/>
          </a:prstGeom>
        </p:spPr>
        <p:txBody>
          <a:bodyPr wrap="square">
            <a:spAutoFit/>
          </a:bodyPr>
          <a:lstStyle/>
          <a:p>
            <a:pPr>
              <a:lnSpc>
                <a:spcPct val="80000"/>
              </a:lnSpc>
            </a:pPr>
            <a:r>
              <a:rPr lang="ru-RU" sz="2000" b="1" i="1" dirty="0" smtClean="0">
                <a:solidFill>
                  <a:srgbClr val="C00000"/>
                </a:solidFill>
              </a:rPr>
              <a:t>Село Нарасун   встреча с сестрой</a:t>
            </a:r>
            <a:endParaRPr lang="ru-RU" sz="2000" b="1" i="1" dirty="0">
              <a:solidFill>
                <a:srgbClr val="C00000"/>
              </a:solidFill>
            </a:endParaRPr>
          </a:p>
        </p:txBody>
      </p:sp>
      <p:sp>
        <p:nvSpPr>
          <p:cNvPr id="5" name="Прямоугольник 4"/>
          <p:cNvSpPr/>
          <p:nvPr/>
        </p:nvSpPr>
        <p:spPr>
          <a:xfrm>
            <a:off x="571472" y="571480"/>
            <a:ext cx="5299121" cy="584775"/>
          </a:xfrm>
          <a:prstGeom prst="rect">
            <a:avLst/>
          </a:prstGeom>
        </p:spPr>
        <p:txBody>
          <a:bodyPr wrap="square">
            <a:spAutoFit/>
          </a:bodyPr>
          <a:lstStyle/>
          <a:p>
            <a:r>
              <a:rPr lang="ru-RU" sz="32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onotype Corsiva" pitchFamily="66" charset="0"/>
                <a:cs typeface="Angsana New" pitchFamily="18" charset="-34"/>
              </a:rPr>
              <a:t>Память сильнее времени…</a:t>
            </a:r>
            <a:endParaRPr lang="ru-RU"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ustDataLst>
      <p:tags r:id="rId1"/>
    </p:custDataLst>
    <p:extLst>
      <p:ext uri="{BB962C8B-B14F-4D97-AF65-F5344CB8AC3E}">
        <p14:creationId xmlns:p14="http://schemas.microsoft.com/office/powerpoint/2010/main" xmlns="" val="2721521451"/>
      </p:ext>
    </p:extLst>
  </p:cSld>
  <p:clrMapOvr>
    <a:masterClrMapping/>
  </p:clrMapOvr>
  <mc:AlternateContent xmlns:mc="http://schemas.openxmlformats.org/markup-compatibility/2006">
    <mc:Choice xmlns:p14="http://schemas.microsoft.com/office/powerpoint/2010/main" xmlns="" Requires="p14">
      <p:transition spd="slow" p14:dur="2000" advTm="8608">
        <p:sndAc>
          <p:endSnd/>
        </p:sndAc>
      </p:transition>
    </mc:Choice>
    <mc:Fallback>
      <p:transition spd="slow" advTm="8608">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57422" y="2643182"/>
            <a:ext cx="5286412" cy="300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Прямоугольник 1"/>
          <p:cNvSpPr/>
          <p:nvPr/>
        </p:nvSpPr>
        <p:spPr>
          <a:xfrm>
            <a:off x="3286116" y="5715016"/>
            <a:ext cx="3857652" cy="707886"/>
          </a:xfrm>
          <a:prstGeom prst="rect">
            <a:avLst/>
          </a:prstGeom>
        </p:spPr>
        <p:txBody>
          <a:bodyPr wrap="square">
            <a:spAutoFit/>
          </a:bodyPr>
          <a:lstStyle/>
          <a:p>
            <a:pPr algn="ctr"/>
            <a:r>
              <a:rPr lang="ru-RU" sz="2000" b="1" i="1" dirty="0" smtClean="0">
                <a:solidFill>
                  <a:srgbClr val="C00000"/>
                </a:solidFill>
              </a:rPr>
              <a:t>Боевые товарищи </a:t>
            </a:r>
          </a:p>
          <a:p>
            <a:pPr algn="ctr"/>
            <a:r>
              <a:rPr lang="ru-RU" sz="2000" b="1" i="1" dirty="0" smtClean="0">
                <a:solidFill>
                  <a:srgbClr val="C00000"/>
                </a:solidFill>
              </a:rPr>
              <a:t>с. </a:t>
            </a:r>
            <a:r>
              <a:rPr lang="ru-RU" sz="2000" b="1" i="1" dirty="0" err="1" smtClean="0">
                <a:solidFill>
                  <a:srgbClr val="C00000"/>
                </a:solidFill>
              </a:rPr>
              <a:t>Зугалай</a:t>
            </a:r>
            <a:r>
              <a:rPr lang="ru-RU" sz="2000" b="1" i="1" dirty="0" smtClean="0">
                <a:solidFill>
                  <a:srgbClr val="C00000"/>
                </a:solidFill>
              </a:rPr>
              <a:t>, </a:t>
            </a:r>
            <a:r>
              <a:rPr lang="ru-RU" sz="2000" b="1" i="1" dirty="0">
                <a:solidFill>
                  <a:srgbClr val="C00000"/>
                </a:solidFill>
              </a:rPr>
              <a:t>1955 г</a:t>
            </a:r>
          </a:p>
        </p:txBody>
      </p:sp>
      <p:sp>
        <p:nvSpPr>
          <p:cNvPr id="3" name="Прямоугольник 2"/>
          <p:cNvSpPr/>
          <p:nvPr/>
        </p:nvSpPr>
        <p:spPr>
          <a:xfrm>
            <a:off x="428628" y="548680"/>
            <a:ext cx="7023692"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8229">
        <p:sndAc>
          <p:endSnd/>
        </p:sndAc>
      </p:transition>
    </mc:Choice>
    <mc:Fallback>
      <p:transition spd="slow" advTm="822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5715008" cy="1417638"/>
          </a:xfrm>
        </p:spPr>
        <p:txBody>
          <a:bodyPr>
            <a:normAutofit/>
          </a:bodyPr>
          <a:lstStyle/>
          <a:p>
            <a:r>
              <a:rPr lang="ru-RU" sz="3200" i="1" dirty="0" smtClean="0">
                <a:solidFill>
                  <a:srgbClr val="C00000"/>
                </a:solidFill>
                <a:latin typeface="Monotype Corsiva" pitchFamily="66" charset="0"/>
                <a:cs typeface="Angsana New" pitchFamily="18" charset="-34"/>
              </a:rPr>
              <a:t>Память сильнее времени…</a:t>
            </a:r>
            <a:endParaRPr lang="ru-RU" sz="3200" i="1" dirty="0">
              <a:solidFill>
                <a:srgbClr val="C00000"/>
              </a:solidFill>
              <a:latin typeface="Monotype Corsiva" pitchFamily="66" charset="0"/>
              <a:cs typeface="Angsana New" pitchFamily="18" charset="-34"/>
            </a:endParaRPr>
          </a:p>
        </p:txBody>
      </p:sp>
      <p:pic>
        <p:nvPicPr>
          <p:cNvPr id="1026" name="Picture 2" descr="C:\Users\user\Desktop\220002.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57422" y="2571744"/>
            <a:ext cx="6215106" cy="3857652"/>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080011017"/>
      </p:ext>
    </p:extLst>
  </p:cSld>
  <p:clrMapOvr>
    <a:masterClrMapping/>
  </p:clrMapOvr>
  <mc:AlternateContent xmlns:mc="http://schemas.openxmlformats.org/markup-compatibility/2006">
    <mc:Choice xmlns:p14="http://schemas.microsoft.com/office/powerpoint/2010/main" xmlns="" Requires="p14">
      <p:transition spd="slow" p14:dur="2000" advTm="16072">
        <p:sndAc>
          <p:endSnd/>
        </p:sndAc>
      </p:transition>
    </mc:Choice>
    <mc:Fallback>
      <p:transition spd="slow" advTm="16072">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86050" y="2643182"/>
            <a:ext cx="5572165" cy="3643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Прямоугольник 1"/>
          <p:cNvSpPr/>
          <p:nvPr/>
        </p:nvSpPr>
        <p:spPr>
          <a:xfrm rot="10800000" flipV="1">
            <a:off x="357158" y="3393279"/>
            <a:ext cx="2286016" cy="1323439"/>
          </a:xfrm>
          <a:prstGeom prst="rect">
            <a:avLst/>
          </a:prstGeom>
        </p:spPr>
        <p:txBody>
          <a:bodyPr wrap="square">
            <a:spAutoFit/>
          </a:bodyPr>
          <a:lstStyle/>
          <a:p>
            <a:pPr>
              <a:spcBef>
                <a:spcPct val="20000"/>
              </a:spcBef>
              <a:buClr>
                <a:schemeClr val="hlink"/>
              </a:buClr>
            </a:pPr>
            <a:r>
              <a:rPr lang="ru-RU" sz="2000" b="1" i="1" dirty="0" smtClean="0">
                <a:solidFill>
                  <a:srgbClr val="C00000"/>
                </a:solidFill>
                <a:ea typeface="Gungsuh" pitchFamily="18" charset="-127"/>
              </a:rPr>
              <a:t>Встреча </a:t>
            </a:r>
            <a:r>
              <a:rPr lang="ru-RU" sz="2000" b="1" i="1" dirty="0">
                <a:solidFill>
                  <a:srgbClr val="C00000"/>
                </a:solidFill>
                <a:ea typeface="Gungsuh" pitchFamily="18" charset="-127"/>
              </a:rPr>
              <a:t>с сыном боевого товарища </a:t>
            </a:r>
            <a:r>
              <a:rPr lang="ru-RU" sz="2000" b="1" i="1" dirty="0" err="1">
                <a:solidFill>
                  <a:srgbClr val="C00000"/>
                </a:solidFill>
                <a:ea typeface="Gungsuh" pitchFamily="18" charset="-127"/>
              </a:rPr>
              <a:t>Тогона</a:t>
            </a:r>
            <a:r>
              <a:rPr lang="ru-RU" sz="2000" b="1" i="1" dirty="0">
                <a:solidFill>
                  <a:srgbClr val="C00000"/>
                </a:solidFill>
                <a:ea typeface="Gungsuh" pitchFamily="18" charset="-127"/>
              </a:rPr>
              <a:t> </a:t>
            </a:r>
            <a:r>
              <a:rPr lang="ru-RU" sz="2000" b="1" i="1" dirty="0" err="1">
                <a:solidFill>
                  <a:srgbClr val="C00000"/>
                </a:solidFill>
                <a:ea typeface="Gungsuh" pitchFamily="18" charset="-127"/>
              </a:rPr>
              <a:t>Санжиева</a:t>
            </a:r>
            <a:endParaRPr lang="ru-RU" sz="2000" b="1" i="1" dirty="0">
              <a:solidFill>
                <a:srgbClr val="C00000"/>
              </a:solidFill>
              <a:ea typeface="Gungsuh" pitchFamily="18" charset="-127"/>
            </a:endParaRPr>
          </a:p>
        </p:txBody>
      </p:sp>
      <p:sp>
        <p:nvSpPr>
          <p:cNvPr id="3" name="Прямоугольник 2"/>
          <p:cNvSpPr/>
          <p:nvPr/>
        </p:nvSpPr>
        <p:spPr>
          <a:xfrm>
            <a:off x="500050" y="576685"/>
            <a:ext cx="6736246"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Tree>
    <p:custDataLst>
      <p:tags r:id="rId1"/>
    </p:custDataLst>
    <p:extLst>
      <p:ext uri="{BB962C8B-B14F-4D97-AF65-F5344CB8AC3E}">
        <p14:creationId xmlns:p14="http://schemas.microsoft.com/office/powerpoint/2010/main" xmlns="" val="3678778736"/>
      </p:ext>
    </p:extLst>
  </p:cSld>
  <p:clrMapOvr>
    <a:masterClrMapping/>
  </p:clrMapOvr>
  <mc:AlternateContent xmlns:mc="http://schemas.openxmlformats.org/markup-compatibility/2006">
    <mc:Choice xmlns:p14="http://schemas.microsoft.com/office/powerpoint/2010/main" xmlns="" Requires="p14">
      <p:transition spd="slow" p14:dur="2000" advTm="12779">
        <p:sndAc>
          <p:endSnd/>
        </p:sndAc>
      </p:transition>
    </mc:Choice>
    <mc:Fallback>
      <p:transition spd="slow" advTm="12779">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43174" y="2643182"/>
            <a:ext cx="5929354" cy="37147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xmlns="">
                <a:solidFill>
                  <a:schemeClr val="accent1"/>
                </a:solidFill>
              </a14:hiddenFill>
            </a:ext>
          </a:extLst>
        </p:spPr>
      </p:pic>
      <p:sp>
        <p:nvSpPr>
          <p:cNvPr id="2" name="Прямоугольник 1"/>
          <p:cNvSpPr/>
          <p:nvPr/>
        </p:nvSpPr>
        <p:spPr>
          <a:xfrm>
            <a:off x="251520" y="2928934"/>
            <a:ext cx="2320216" cy="1631216"/>
          </a:xfrm>
          <a:prstGeom prst="rect">
            <a:avLst/>
          </a:prstGeom>
        </p:spPr>
        <p:txBody>
          <a:bodyPr wrap="square">
            <a:spAutoFit/>
          </a:bodyPr>
          <a:lstStyle/>
          <a:p>
            <a:r>
              <a:rPr lang="ru-RU" sz="2000" b="1" i="1" dirty="0">
                <a:solidFill>
                  <a:srgbClr val="C00000"/>
                </a:solidFill>
              </a:rPr>
              <a:t>Мои </a:t>
            </a:r>
            <a:r>
              <a:rPr lang="ru-RU" sz="2000" b="1" i="1" dirty="0" smtClean="0">
                <a:solidFill>
                  <a:srgbClr val="C00000"/>
                </a:solidFill>
              </a:rPr>
              <a:t>дедушка и бабушка : Михаил Семенович  и </a:t>
            </a:r>
            <a:r>
              <a:rPr lang="ru-RU" sz="2000" b="1" i="1" dirty="0">
                <a:solidFill>
                  <a:srgbClr val="C00000"/>
                </a:solidFill>
              </a:rPr>
              <a:t>Любовь Петровна </a:t>
            </a:r>
            <a:r>
              <a:rPr lang="ru-RU" sz="2000" b="1" i="1" dirty="0" err="1">
                <a:solidFill>
                  <a:srgbClr val="C00000"/>
                </a:solidFill>
              </a:rPr>
              <a:t>Номоконовы</a:t>
            </a:r>
            <a:endParaRPr lang="ru-RU" sz="2000" b="1" i="1" dirty="0">
              <a:solidFill>
                <a:srgbClr val="C00000"/>
              </a:solidFill>
            </a:endParaRPr>
          </a:p>
        </p:txBody>
      </p:sp>
      <p:sp>
        <p:nvSpPr>
          <p:cNvPr id="4" name="Прямоугольник 3"/>
          <p:cNvSpPr/>
          <p:nvPr/>
        </p:nvSpPr>
        <p:spPr>
          <a:xfrm>
            <a:off x="971600" y="476672"/>
            <a:ext cx="4477508" cy="584775"/>
          </a:xfrm>
          <a:prstGeom prst="rect">
            <a:avLst/>
          </a:prstGeom>
        </p:spPr>
        <p:txBody>
          <a:bodyPr wrap="none">
            <a:spAutoFit/>
          </a:bodyPr>
          <a:lstStyle/>
          <a:p>
            <a:r>
              <a:rPr lang="ru-RU" sz="3200" i="1" dirty="0">
                <a:solidFill>
                  <a:srgbClr val="C00000"/>
                </a:solidFill>
                <a:latin typeface="Monotype Corsiva" pitchFamily="66" charset="0"/>
                <a:ea typeface="+mj-ea"/>
                <a:cs typeface="Angsana New" pitchFamily="18" charset="-34"/>
              </a:rPr>
              <a:t>Память сильнее времени…</a:t>
            </a:r>
            <a:endParaRPr lang="ru-RU" dirty="0"/>
          </a:p>
        </p:txBody>
      </p:sp>
    </p:spTree>
    <p:custDataLst>
      <p:tags r:id="rId1"/>
    </p:custDataLst>
    <p:extLst>
      <p:ext uri="{BB962C8B-B14F-4D97-AF65-F5344CB8AC3E}">
        <p14:creationId xmlns:p14="http://schemas.microsoft.com/office/powerpoint/2010/main" xmlns="" val="304686298"/>
      </p:ext>
    </p:extLst>
  </p:cSld>
  <p:clrMapOvr>
    <a:masterClrMapping/>
  </p:clrMapOvr>
  <mc:AlternateContent xmlns:mc="http://schemas.openxmlformats.org/markup-compatibility/2006">
    <mc:Choice xmlns:p14="http://schemas.microsoft.com/office/powerpoint/2010/main" xmlns="" Requires="p14">
      <p:transition spd="slow" p14:dur="2000" advTm="12924">
        <p:sndAc>
          <p:endSnd/>
        </p:sndAc>
      </p:transition>
    </mc:Choice>
    <mc:Fallback>
      <p:transition spd="slow" advTm="12924">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500034" y="500042"/>
            <a:ext cx="5369757" cy="584775"/>
          </a:xfrm>
          <a:prstGeom prst="rect">
            <a:avLst/>
          </a:prstGeom>
          <a:effectLst>
            <a:glow rad="228600">
              <a:schemeClr val="accent4">
                <a:satMod val="175000"/>
                <a:alpha val="40000"/>
              </a:schemeClr>
            </a:glow>
          </a:effectLst>
        </p:spPr>
        <p:txBody>
          <a:bodyPr wrap="square">
            <a:spAutoFit/>
          </a:bodyPr>
          <a:lstStyle/>
          <a:p>
            <a:r>
              <a:rPr lang="ru-RU" sz="3200" i="1" dirty="0" smtClean="0">
                <a:solidFill>
                  <a:srgbClr val="C00000"/>
                </a:solidFill>
                <a:latin typeface="Monotype Corsiva" pitchFamily="66" charset="0"/>
                <a:cs typeface="Angsana New" pitchFamily="18" charset="-34"/>
              </a:rPr>
              <a:t>Память сильнее времени…</a:t>
            </a:r>
            <a:endParaRPr lang="ru-RU" sz="3200" dirty="0"/>
          </a:p>
        </p:txBody>
      </p:sp>
      <p:sp>
        <p:nvSpPr>
          <p:cNvPr id="24577" name="Rectangle 1"/>
          <p:cNvSpPr>
            <a:spLocks noChangeArrowheads="1"/>
          </p:cNvSpPr>
          <p:nvPr/>
        </p:nvSpPr>
        <p:spPr bwMode="auto">
          <a:xfrm>
            <a:off x="323528" y="1290248"/>
            <a:ext cx="8535892" cy="5278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00000"/>
              </a:lnSpc>
              <a:spcBef>
                <a:spcPct val="0"/>
              </a:spcBef>
              <a:spcAft>
                <a:spcPct val="0"/>
              </a:spcAft>
              <a:buClrTx/>
              <a:buSzTx/>
              <a:buFontTx/>
              <a:buNone/>
              <a:tabLst/>
            </a:pPr>
            <a:endPar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marL="0" marR="0" lvl="0" indent="304800" algn="l" defTabSz="914400" rtl="0" eaLnBrk="1" fontAlgn="base" latinLnBrk="0" hangingPunct="1">
              <a:lnSpc>
                <a:spcPct val="100000"/>
              </a:lnSpc>
              <a:spcBef>
                <a:spcPct val="0"/>
              </a:spcBef>
              <a:spcAft>
                <a:spcPct val="0"/>
              </a:spcAft>
              <a:buClrTx/>
              <a:buSzTx/>
              <a:buFontTx/>
              <a:buNone/>
              <a:tabLst/>
            </a:pPr>
            <a:endPar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marL="0" marR="0" lvl="0" indent="304800" algn="l" defTabSz="914400" rtl="0" eaLnBrk="1" fontAlgn="base"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Великая Отечественная война это огромная душевная рана в человеческих сердцах. Это была самая величайшая война за всю историю человечества. Огромное количество людей погибло в этой войне. Ужасно подумать, что в этой войне принимали участие дети. Люди отдавали свои жизни за судьбу своей Родины, за своих товарищей. Даже городам, которые выстояли весь напор гитлеровской армии, присвоили звания героев. Очень много вытерпел российский народ за эти четыре года. Перед этими подвигами мы должны, обязаны склонить голову. С каждым годом мы все дальше и дальше уходим от военной поры. Но время не имеет власти над тем, что люди пережили войну. Это было очень трудное время. Советский солдат умел смело смотреть в глаза смертельной опасности. Его волей, его кровью добыта победа над сильным врагом.</a:t>
            </a:r>
            <a:endParaRPr kumimoji="0" lang="ru-RU" sz="8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Нет семей, которых бы не коснулась эта страшная война. Я с трепетом вновь пересматриваю семейный альбом моей бабушки. Помню его с детства, но почему-то тогда, наверное, в силу возраста я не так это понимала и воспринимала, как сейчас. И снова, слушая рассказ бабушки, я столько узнаю о своих родных, которые, как и весь советский народ были на фронте, работали, не жалея сил, в тылу.</a:t>
            </a:r>
            <a:endParaRPr kumimoji="0" lang="ru-RU" sz="8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Мой прадедушка</a:t>
            </a:r>
            <a:r>
              <a:rPr kumimoji="0" lang="ru-RU" sz="11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Семен Данилович Номоконов – солдат Советской Армии, который вошел в десятку мирового рейтинга ста снайперов планеты, Почетный солдат Забайкальского военного округа,</a:t>
            </a: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1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эвенк из таежного Забайкалья.</a:t>
            </a: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8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Семен Данилович родился в 1900 году в селении </a:t>
            </a:r>
            <a:r>
              <a:rPr kumimoji="0" lang="ru-RU" sz="1100" b="1" i="1"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Делюн</a:t>
            </a: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(ныне Нижний стан) </a:t>
            </a:r>
            <a:r>
              <a:rPr kumimoji="0" lang="ru-RU" sz="1100" b="1" i="1"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Шилкинского</a:t>
            </a: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района в семье оленевода, охотника и следопыта Данилы Ивановича Номоконова. На войне Семен Данилович был санитаром, затем плотником, сапером, рядовым солдатом 34-й армии попал в снайперский взвод 163-й стрелковой дивизии. </a:t>
            </a:r>
            <a:r>
              <a:rPr kumimoji="0" lang="ru-RU" sz="11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Мой прадед в годы войны служил в составе пяти фронтов, двух дивизий, шести полков. Восемь раз был ранен и дважды контужен. На счету бесстрашного солдата 360 гитлеровцев и 7 солдат и офицеров </a:t>
            </a:r>
            <a:r>
              <a:rPr kumimoji="0" lang="ru-RU" sz="1100" b="1" i="1"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Квантунской</a:t>
            </a:r>
            <a:r>
              <a:rPr kumimoji="0" lang="ru-RU" sz="11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армии. Его оружием с начала и до конца войны была стандартная винтовка </a:t>
            </a:r>
            <a:r>
              <a:rPr kumimoji="0" lang="ru-RU" sz="1100" b="1" i="1"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Мосина</a:t>
            </a:r>
            <a:r>
              <a:rPr kumimoji="0" lang="ru-RU" sz="1100" b="1" i="1"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без оптического прицела. Семен Данилович был награжден орденом Ленина, орденом Красного Знамени, двумя орденами Красной Звезды, медалями.</a:t>
            </a:r>
            <a:endParaRPr kumimoji="0" lang="ru-RU" sz="8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304800" algn="r"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Я горжусь своим прадедом. Папа рассказывал о нём как о добром, отзывчивом                                              человеке,  любившем своих детей и внуков. Он был очень порядочным, добродушным человеком,</a:t>
            </a:r>
          </a:p>
          <a:p>
            <a:pPr marL="0" marR="0" lvl="0" indent="304800" algn="r"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за что односельчане его уважали. В семье снайпера - фронтовика было 9 детей и 13 внуков.</a:t>
            </a:r>
          </a:p>
          <a:p>
            <a:pPr marL="0" marR="0" lvl="0" indent="304800" algn="r"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Все сыновья служили в армии. К примеру, Прокопий - на флоте, Михаил был  разведчиком,         </a:t>
            </a:r>
          </a:p>
          <a:p>
            <a:pPr marL="0" marR="0" lvl="0" indent="304800" algn="r"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Иван - танкистом, Василий - военным строителем.</a:t>
            </a:r>
          </a:p>
          <a:p>
            <a:pPr marL="0" marR="0" lvl="0" indent="304800" algn="r" defTabSz="914400" rtl="0" eaLnBrk="0" fontAlgn="base" latinLnBrk="0" hangingPunct="0">
              <a:lnSpc>
                <a:spcPct val="100000"/>
              </a:lnSpc>
              <a:spcBef>
                <a:spcPct val="0"/>
              </a:spcBef>
              <a:spcAft>
                <a:spcPct val="0"/>
              </a:spcAft>
              <a:buClrTx/>
              <a:buSzTx/>
              <a:buFontTx/>
              <a:buNone/>
              <a:tabLst/>
            </a:pPr>
            <a:r>
              <a:rPr lang="ru-RU" sz="1100" b="1" i="1" dirty="0">
                <a:solidFill>
                  <a:srgbClr val="002060"/>
                </a:solidFill>
                <a:latin typeface="Times New Roman" pitchFamily="18" charset="0"/>
                <a:ea typeface="Times New Roman" pitchFamily="18" charset="0"/>
                <a:cs typeface="Times New Roman" pitchFamily="18" charset="0"/>
              </a:rPr>
              <a:t> </a:t>
            </a:r>
            <a:r>
              <a:rPr lang="ru-RU" sz="1100" b="1" i="1" dirty="0" smtClean="0">
                <a:solidFill>
                  <a:srgbClr val="002060"/>
                </a:solidFill>
                <a:latin typeface="Times New Roman" pitchFamily="18" charset="0"/>
                <a:ea typeface="Times New Roman" pitchFamily="18" charset="0"/>
                <a:cs typeface="Times New Roman" pitchFamily="18" charset="0"/>
              </a:rPr>
              <a:t>                     </a:t>
            </a: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Сейчас, конечно, ещё более разрослось семейное древо </a:t>
            </a:r>
            <a:r>
              <a:rPr kumimoji="0" lang="ru-RU" sz="1100" b="1" i="1"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Номоконовых</a:t>
            </a: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8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304800" algn="r" defTabSz="914400" rtl="0" eaLnBrk="0" fontAlgn="base" latinLnBrk="0" hangingPunct="0">
              <a:lnSpc>
                <a:spcPct val="100000"/>
              </a:lnSpc>
              <a:spcBef>
                <a:spcPct val="0"/>
              </a:spcBef>
              <a:spcAft>
                <a:spcPct val="0"/>
              </a:spcAft>
              <a:buClrTx/>
              <a:buSzTx/>
              <a:buFontTx/>
              <a:buNone/>
              <a:tabLst/>
            </a:pPr>
            <a:r>
              <a:rPr kumimoji="0" lang="ru-RU" sz="11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Инесса Номоконова – правнучка снайпера Номоконова.</a:t>
            </a:r>
            <a:endParaRPr kumimoji="0" lang="ru-RU" sz="8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ebae677c3544eb.mp3">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2880112" y="5926034"/>
            <a:ext cx="609600" cy="609600"/>
          </a:xfrm>
          <a:prstGeom prst="rect">
            <a:avLst/>
          </a:prstGeom>
        </p:spPr>
      </p:pic>
    </p:spTree>
    <p:custDataLst>
      <p:tags r:id="rId1"/>
    </p:custDataLst>
    <p:extLst>
      <p:ext uri="{BB962C8B-B14F-4D97-AF65-F5344CB8AC3E}">
        <p14:creationId xmlns:p14="http://schemas.microsoft.com/office/powerpoint/2010/main" xmlns="" val="3696003134"/>
      </p:ext>
    </p:extLst>
  </p:cSld>
  <p:clrMapOvr>
    <a:masterClrMapping/>
  </p:clrMapOvr>
  <mc:AlternateContent xmlns:mc="http://schemas.openxmlformats.org/markup-compatibility/2006">
    <mc:Choice xmlns:p14="http://schemas.microsoft.com/office/powerpoint/2010/main" xmlns="" Requires="p14">
      <p:transition spd="slow" p14:dur="1300" advTm="147700">
        <p14:pan dir="u"/>
        <p:sndAc>
          <p:endSnd/>
        </p:sndAc>
      </p:transition>
    </mc:Choice>
    <mc:Fallback>
      <p:transition spd="slow" advTm="147700">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577">
                                            <p:txEl>
                                              <p:pRg st="2" end="2"/>
                                            </p:txEl>
                                          </p:spTgt>
                                        </p:tgtEl>
                                        <p:attrNameLst>
                                          <p:attrName>style.visibility</p:attrName>
                                        </p:attrNameLst>
                                      </p:cBhvr>
                                      <p:to>
                                        <p:strVal val="visible"/>
                                      </p:to>
                                    </p:set>
                                    <p:animEffect transition="in" filter="wipe(down)">
                                      <p:cBhvr>
                                        <p:cTn id="12" dur="500"/>
                                        <p:tgtEl>
                                          <p:spTgt spid="24577">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4577">
                                            <p:txEl>
                                              <p:pRg st="3" end="3"/>
                                            </p:txEl>
                                          </p:spTgt>
                                        </p:tgtEl>
                                        <p:attrNameLst>
                                          <p:attrName>style.visibility</p:attrName>
                                        </p:attrNameLst>
                                      </p:cBhvr>
                                      <p:to>
                                        <p:strVal val="visible"/>
                                      </p:to>
                                    </p:set>
                                    <p:animEffect transition="in" filter="wipe(down)">
                                      <p:cBhvr>
                                        <p:cTn id="15" dur="500"/>
                                        <p:tgtEl>
                                          <p:spTgt spid="24577">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4577">
                                            <p:txEl>
                                              <p:pRg st="4" end="4"/>
                                            </p:txEl>
                                          </p:spTgt>
                                        </p:tgtEl>
                                        <p:attrNameLst>
                                          <p:attrName>style.visibility</p:attrName>
                                        </p:attrNameLst>
                                      </p:cBhvr>
                                      <p:to>
                                        <p:strVal val="visible"/>
                                      </p:to>
                                    </p:set>
                                    <p:animEffect transition="in" filter="wipe(down)">
                                      <p:cBhvr>
                                        <p:cTn id="18" dur="500"/>
                                        <p:tgtEl>
                                          <p:spTgt spid="24577">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4577">
                                            <p:txEl>
                                              <p:pRg st="5" end="5"/>
                                            </p:txEl>
                                          </p:spTgt>
                                        </p:tgtEl>
                                        <p:attrNameLst>
                                          <p:attrName>style.visibility</p:attrName>
                                        </p:attrNameLst>
                                      </p:cBhvr>
                                      <p:to>
                                        <p:strVal val="visible"/>
                                      </p:to>
                                    </p:set>
                                    <p:animEffect transition="in" filter="wipe(down)">
                                      <p:cBhvr>
                                        <p:cTn id="21" dur="500"/>
                                        <p:tgtEl>
                                          <p:spTgt spid="24577">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4577">
                                            <p:txEl>
                                              <p:pRg st="6" end="6"/>
                                            </p:txEl>
                                          </p:spTgt>
                                        </p:tgtEl>
                                        <p:attrNameLst>
                                          <p:attrName>style.visibility</p:attrName>
                                        </p:attrNameLst>
                                      </p:cBhvr>
                                      <p:to>
                                        <p:strVal val="visible"/>
                                      </p:to>
                                    </p:set>
                                    <p:animEffect transition="in" filter="wipe(down)">
                                      <p:cBhvr>
                                        <p:cTn id="24" dur="500"/>
                                        <p:tgtEl>
                                          <p:spTgt spid="24577">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4577">
                                            <p:txEl>
                                              <p:pRg st="7" end="7"/>
                                            </p:txEl>
                                          </p:spTgt>
                                        </p:tgtEl>
                                        <p:attrNameLst>
                                          <p:attrName>style.visibility</p:attrName>
                                        </p:attrNameLst>
                                      </p:cBhvr>
                                      <p:to>
                                        <p:strVal val="visible"/>
                                      </p:to>
                                    </p:set>
                                    <p:animEffect transition="in" filter="wipe(down)">
                                      <p:cBhvr>
                                        <p:cTn id="27" dur="500"/>
                                        <p:tgtEl>
                                          <p:spTgt spid="24577">
                                            <p:txEl>
                                              <p:pRg st="7" end="7"/>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4577">
                                            <p:txEl>
                                              <p:pRg st="8" end="8"/>
                                            </p:txEl>
                                          </p:spTgt>
                                        </p:tgtEl>
                                        <p:attrNameLst>
                                          <p:attrName>style.visibility</p:attrName>
                                        </p:attrNameLst>
                                      </p:cBhvr>
                                      <p:to>
                                        <p:strVal val="visible"/>
                                      </p:to>
                                    </p:set>
                                    <p:animEffect transition="in" filter="wipe(down)">
                                      <p:cBhvr>
                                        <p:cTn id="30" dur="500"/>
                                        <p:tgtEl>
                                          <p:spTgt spid="24577">
                                            <p:txEl>
                                              <p:pRg st="8" end="8"/>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4577">
                                            <p:txEl>
                                              <p:pRg st="9" end="9"/>
                                            </p:txEl>
                                          </p:spTgt>
                                        </p:tgtEl>
                                        <p:attrNameLst>
                                          <p:attrName>style.visibility</p:attrName>
                                        </p:attrNameLst>
                                      </p:cBhvr>
                                      <p:to>
                                        <p:strVal val="visible"/>
                                      </p:to>
                                    </p:set>
                                    <p:animEffect transition="in" filter="wipe(down)">
                                      <p:cBhvr>
                                        <p:cTn id="33" dur="500"/>
                                        <p:tgtEl>
                                          <p:spTgt spid="24577">
                                            <p:txEl>
                                              <p:pRg st="9" end="9"/>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4577">
                                            <p:txEl>
                                              <p:pRg st="10" end="10"/>
                                            </p:txEl>
                                          </p:spTgt>
                                        </p:tgtEl>
                                        <p:attrNameLst>
                                          <p:attrName>style.visibility</p:attrName>
                                        </p:attrNameLst>
                                      </p:cBhvr>
                                      <p:to>
                                        <p:strVal val="visible"/>
                                      </p:to>
                                    </p:set>
                                    <p:animEffect transition="in" filter="wipe(down)">
                                      <p:cBhvr>
                                        <p:cTn id="36" dur="500"/>
                                        <p:tgtEl>
                                          <p:spTgt spid="24577">
                                            <p:txEl>
                                              <p:pRg st="10" end="10"/>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24577">
                                            <p:txEl>
                                              <p:pRg st="11" end="11"/>
                                            </p:txEl>
                                          </p:spTgt>
                                        </p:tgtEl>
                                        <p:attrNameLst>
                                          <p:attrName>style.visibility</p:attrName>
                                        </p:attrNameLst>
                                      </p:cBhvr>
                                      <p:to>
                                        <p:strVal val="visible"/>
                                      </p:to>
                                    </p:set>
                                    <p:animEffect transition="in" filter="wipe(down)">
                                      <p:cBhvr>
                                        <p:cTn id="39" dur="500"/>
                                        <p:tgtEl>
                                          <p:spTgt spid="24577">
                                            <p:txEl>
                                              <p:pRg st="11" end="11"/>
                                            </p:txEl>
                                          </p:spTgt>
                                        </p:tgtEl>
                                      </p:cBhvr>
                                    </p:animEffec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43" fill="remove" display="0">
                  <p:stCondLst>
                    <p:cond delay="indefinite"/>
                  </p:stCondLst>
                  <p:endCondLst>
                    <p:cond evt="onStopAudio" delay="0">
                      <p:tgtEl>
                        <p:sldTgt/>
                      </p:tgtEl>
                    </p:cond>
                  </p:endCondLst>
                </p:cTn>
                <p:tgtEl>
                  <p:spTgt spid="5"/>
                </p:tgtEl>
              </p:cMediaNode>
            </p:video>
          </p:childTnLst>
        </p:cTn>
      </p:par>
    </p:tnLst>
    <p:bldLst>
      <p:bldP spid="3" grpId="0"/>
    </p:bldLst>
  </p:timing>
  <p:extLst>
    <p:ext uri="{E180D4A7-C9FB-4DFB-919C-405C955672EB}">
      <p14:showEvtLst xmlns:p14="http://schemas.microsoft.com/office/powerpoint/2010/main" xmlns="">
        <p14:playEvt time="3328"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2911" y="620688"/>
            <a:ext cx="7916254" cy="4237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Прямоугольник 1"/>
          <p:cNvSpPr/>
          <p:nvPr/>
        </p:nvSpPr>
        <p:spPr>
          <a:xfrm>
            <a:off x="3275856" y="5229200"/>
            <a:ext cx="4572000" cy="707886"/>
          </a:xfrm>
          <a:prstGeom prst="rect">
            <a:avLst/>
          </a:prstGeom>
        </p:spPr>
        <p:txBody>
          <a:bodyPr>
            <a:spAutoFit/>
          </a:bodyPr>
          <a:lstStyle/>
          <a:p>
            <a:pPr algn="ctr"/>
            <a:r>
              <a:rPr lang="ru-RU" sz="2000" b="1" i="1" dirty="0" smtClean="0">
                <a:solidFill>
                  <a:srgbClr val="C00000"/>
                </a:solidFill>
              </a:rPr>
              <a:t>Семья </a:t>
            </a:r>
            <a:r>
              <a:rPr lang="ru-RU" sz="2000" b="1" i="1" dirty="0">
                <a:solidFill>
                  <a:srgbClr val="C00000"/>
                </a:solidFill>
              </a:rPr>
              <a:t/>
            </a:r>
            <a:br>
              <a:rPr lang="ru-RU" sz="2000" b="1" i="1" dirty="0">
                <a:solidFill>
                  <a:srgbClr val="C00000"/>
                </a:solidFill>
              </a:rPr>
            </a:br>
            <a:r>
              <a:rPr lang="ru-RU" sz="2000" b="1" i="1" dirty="0" err="1">
                <a:solidFill>
                  <a:srgbClr val="C00000"/>
                </a:solidFill>
              </a:rPr>
              <a:t>Номоконовых</a:t>
            </a:r>
            <a:endParaRPr lang="ru-RU" sz="2000" b="1" i="1" dirty="0">
              <a:solidFill>
                <a:srgbClr val="C0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8594">
        <p:sndAc>
          <p:endSnd/>
        </p:sndAc>
      </p:transition>
    </mc:Choice>
    <mc:Fallback>
      <p:transition spd="slow" advTm="8594">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lum contrast="-40000"/>
            <a:extLst>
              <a:ext uri="{28A0092B-C50C-407E-A947-70E740481C1C}">
                <a14:useLocalDpi xmlns:a14="http://schemas.microsoft.com/office/drawing/2010/main" xmlns="" val="0"/>
              </a:ext>
            </a:extLst>
          </a:blip>
          <a:srcRect/>
          <a:stretch>
            <a:fillRect/>
          </a:stretch>
        </p:blipFill>
        <p:spPr bwMode="auto">
          <a:xfrm>
            <a:off x="3286116" y="590257"/>
            <a:ext cx="4929222" cy="3571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Прямоугольник 1"/>
          <p:cNvSpPr/>
          <p:nvPr/>
        </p:nvSpPr>
        <p:spPr>
          <a:xfrm rot="10800000" flipV="1">
            <a:off x="214282" y="3654326"/>
            <a:ext cx="3071834" cy="1015663"/>
          </a:xfrm>
          <a:prstGeom prst="rect">
            <a:avLst/>
          </a:prstGeom>
        </p:spPr>
        <p:txBody>
          <a:bodyPr wrap="square">
            <a:spAutoFit/>
          </a:bodyPr>
          <a:lstStyle/>
          <a:p>
            <a:r>
              <a:rPr lang="ru-RU" sz="2000" b="1" i="1" dirty="0" smtClean="0">
                <a:solidFill>
                  <a:srgbClr val="C00000"/>
                </a:solidFill>
              </a:rPr>
              <a:t>    Юрий    Семенович     Номоконов -младший сын Семена Даниловича</a:t>
            </a:r>
            <a:endParaRPr lang="ru-RU" sz="2000" b="1" i="1" dirty="0">
              <a:solidFill>
                <a:srgbClr val="C00000"/>
              </a:solidFill>
            </a:endParaRPr>
          </a:p>
        </p:txBody>
      </p:sp>
    </p:spTree>
    <p:custDataLst>
      <p:tags r:id="rId1"/>
    </p:custDataLst>
    <p:extLst>
      <p:ext uri="{BB962C8B-B14F-4D97-AF65-F5344CB8AC3E}">
        <p14:creationId xmlns:p14="http://schemas.microsoft.com/office/powerpoint/2010/main" xmlns="" val="3212200304"/>
      </p:ext>
    </p:extLst>
  </p:cSld>
  <p:clrMapOvr>
    <a:masterClrMapping/>
  </p:clrMapOvr>
  <mc:AlternateContent xmlns:mc="http://schemas.openxmlformats.org/markup-compatibility/2006">
    <mc:Choice xmlns:p14="http://schemas.microsoft.com/office/powerpoint/2010/main" xmlns="" Requires="p14">
      <p:transition spd="slow" p14:dur="2000" advTm="4313">
        <p:sndAc>
          <p:endSnd/>
        </p:sndAc>
      </p:transition>
    </mc:Choice>
    <mc:Fallback>
      <p:transition spd="slow" advTm="4313">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7224" y="548680"/>
            <a:ext cx="3429024" cy="440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4716016" y="2643182"/>
            <a:ext cx="3312368" cy="3970318"/>
          </a:xfrm>
          <a:prstGeom prst="rect">
            <a:avLst/>
          </a:prstGeom>
        </p:spPr>
        <p:txBody>
          <a:bodyPr wrap="square">
            <a:spAutoFit/>
          </a:bodyPr>
          <a:lstStyle/>
          <a:p>
            <a:pPr algn="ctr"/>
            <a:r>
              <a:rPr lang="ru-RU" sz="2800" b="1" dirty="0">
                <a:solidFill>
                  <a:srgbClr val="C00000"/>
                </a:solidFill>
              </a:rPr>
              <a:t>В </a:t>
            </a:r>
            <a:r>
              <a:rPr lang="ru-RU" sz="2800" b="1" dirty="0" smtClean="0">
                <a:solidFill>
                  <a:srgbClr val="C00000"/>
                </a:solidFill>
              </a:rPr>
              <a:t>60-летний </a:t>
            </a:r>
            <a:r>
              <a:rPr lang="ru-RU" sz="2800" b="1" dirty="0">
                <a:solidFill>
                  <a:srgbClr val="C00000"/>
                </a:solidFill>
              </a:rPr>
              <a:t>юбилей </a:t>
            </a:r>
            <a:r>
              <a:rPr lang="ru-RU" sz="2800" b="1" dirty="0" smtClean="0">
                <a:solidFill>
                  <a:srgbClr val="C00000"/>
                </a:solidFill>
              </a:rPr>
              <a:t>Семену Даниловичу </a:t>
            </a:r>
            <a:r>
              <a:rPr lang="ru-RU" sz="2800" b="1" dirty="0" err="1" smtClean="0">
                <a:solidFill>
                  <a:srgbClr val="C00000"/>
                </a:solidFill>
              </a:rPr>
              <a:t>Номоконову</a:t>
            </a:r>
            <a:r>
              <a:rPr lang="ru-RU" sz="2800" b="1" dirty="0" smtClean="0">
                <a:solidFill>
                  <a:srgbClr val="C00000"/>
                </a:solidFill>
              </a:rPr>
              <a:t> присвоено </a:t>
            </a:r>
            <a:r>
              <a:rPr lang="ru-RU" sz="2800" b="1" dirty="0">
                <a:solidFill>
                  <a:srgbClr val="C00000"/>
                </a:solidFill>
              </a:rPr>
              <a:t>высокое звание: «Почетный солдат Забайкальского военного округа»</a:t>
            </a:r>
          </a:p>
        </p:txBody>
      </p:sp>
    </p:spTree>
    <p:custDataLst>
      <p:tags r:id="rId1"/>
    </p:custDataLst>
    <p:extLst>
      <p:ext uri="{BB962C8B-B14F-4D97-AF65-F5344CB8AC3E}">
        <p14:creationId xmlns:p14="http://schemas.microsoft.com/office/powerpoint/2010/main" xmlns="" val="1475101582"/>
      </p:ext>
    </p:extLst>
  </p:cSld>
  <p:clrMapOvr>
    <a:masterClrMapping/>
  </p:clrMapOvr>
  <mc:AlternateContent xmlns:mc="http://schemas.openxmlformats.org/markup-compatibility/2006">
    <mc:Choice xmlns:p14="http://schemas.microsoft.com/office/powerpoint/2010/main" xmlns="" Requires="p14">
      <p:transition spd="slow" p14:dur="2000" advTm="9825">
        <p:sndAc>
          <p:endSnd/>
        </p:sndAc>
      </p:transition>
    </mc:Choice>
    <mc:Fallback>
      <p:transition spd="slow" advTm="9825">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619672" y="657380"/>
            <a:ext cx="6118663" cy="707886"/>
          </a:xfrm>
          <a:prstGeom prst="rect">
            <a:avLst/>
          </a:prstGeom>
        </p:spPr>
        <p:txBody>
          <a:bodyPr wrap="none">
            <a:spAutoFit/>
          </a:bodyPr>
          <a:lstStyle/>
          <a:p>
            <a:pPr algn="ctr"/>
            <a:r>
              <a:rPr lang="ru-RU" sz="4000" b="1" dirty="0">
                <a:solidFill>
                  <a:srgbClr val="C00000"/>
                </a:solidFill>
              </a:rPr>
              <a:t>Великие люди Забайкалья</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7984" y="1484784"/>
            <a:ext cx="4005263" cy="46148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3" name="Прямоугольник 2"/>
          <p:cNvSpPr/>
          <p:nvPr/>
        </p:nvSpPr>
        <p:spPr>
          <a:xfrm>
            <a:off x="467544" y="2143116"/>
            <a:ext cx="3672408" cy="2677656"/>
          </a:xfrm>
          <a:prstGeom prst="rect">
            <a:avLst/>
          </a:prstGeom>
        </p:spPr>
        <p:txBody>
          <a:bodyPr wrap="square">
            <a:spAutoFit/>
          </a:bodyPr>
          <a:lstStyle/>
          <a:p>
            <a:pPr algn="ctr"/>
            <a:r>
              <a:rPr lang="ru-RU" sz="2400" b="1" i="1" dirty="0">
                <a:solidFill>
                  <a:srgbClr val="C00000"/>
                </a:solidFill>
              </a:rPr>
              <a:t>В 2009 году легендарный снайпер Семен Данилович Номоконов </a:t>
            </a:r>
            <a:endParaRPr lang="ru-RU" sz="2400" b="1" i="1" dirty="0" smtClean="0">
              <a:solidFill>
                <a:srgbClr val="C00000"/>
              </a:solidFill>
            </a:endParaRPr>
          </a:p>
          <a:p>
            <a:pPr algn="ctr"/>
            <a:r>
              <a:rPr lang="ru-RU" sz="2400" b="1" i="1" dirty="0" smtClean="0">
                <a:solidFill>
                  <a:srgbClr val="C00000"/>
                </a:solidFill>
              </a:rPr>
              <a:t>стал </a:t>
            </a:r>
            <a:r>
              <a:rPr lang="ru-RU" sz="2400" b="1" i="1" dirty="0">
                <a:solidFill>
                  <a:srgbClr val="C00000"/>
                </a:solidFill>
              </a:rPr>
              <a:t>победителем регионального конкурса «Великие люди Забайкалья»</a:t>
            </a:r>
          </a:p>
        </p:txBody>
      </p:sp>
    </p:spTree>
    <p:custDataLst>
      <p:tags r:id="rId1"/>
    </p:custDataLst>
    <p:extLst>
      <p:ext uri="{BB962C8B-B14F-4D97-AF65-F5344CB8AC3E}">
        <p14:creationId xmlns:p14="http://schemas.microsoft.com/office/powerpoint/2010/main" xmlns="" val="3669552753"/>
      </p:ext>
    </p:extLst>
  </p:cSld>
  <p:clrMapOvr>
    <a:masterClrMapping/>
  </p:clrMapOvr>
  <mc:AlternateContent xmlns:mc="http://schemas.openxmlformats.org/markup-compatibility/2006">
    <mc:Choice xmlns:p14="http://schemas.microsoft.com/office/powerpoint/2010/main" xmlns="" Requires="p14">
      <p:transition spd="slow" p14:dur="2000" advTm="11516">
        <p:sndAc>
          <p:endSnd/>
        </p:sndAc>
      </p:transition>
    </mc:Choice>
    <mc:Fallback>
      <p:transition spd="slow" advTm="11516">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Содержимое 2"/>
          <p:cNvSpPr>
            <a:spLocks noGrp="1"/>
          </p:cNvSpPr>
          <p:nvPr>
            <p:ph idx="1"/>
          </p:nvPr>
        </p:nvSpPr>
        <p:spPr>
          <a:xfrm>
            <a:off x="214282" y="2643182"/>
            <a:ext cx="8786874" cy="3786214"/>
          </a:xfrm>
        </p:spPr>
        <p:txBody>
          <a:bodyPr>
            <a:normAutofit/>
          </a:bodyPr>
          <a:lstStyle/>
          <a:p>
            <a:pPr marL="177800" indent="-177800"/>
            <a:endParaRPr lang="ru-RU" sz="1400" dirty="0" smtClean="0"/>
          </a:p>
          <a:p>
            <a:pPr marL="177800" indent="-177800"/>
            <a:endParaRPr lang="ru-RU" sz="1400" dirty="0"/>
          </a:p>
        </p:txBody>
      </p:sp>
      <p:sp>
        <p:nvSpPr>
          <p:cNvPr id="3" name="Заголовок 3"/>
          <p:cNvSpPr txBox="1">
            <a:spLocks/>
          </p:cNvSpPr>
          <p:nvPr/>
        </p:nvSpPr>
        <p:spPr>
          <a:xfrm>
            <a:off x="357158" y="357166"/>
            <a:ext cx="8229600" cy="107157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4400" b="1" i="0" u="none" strike="noStrike" kern="120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endParaRPr>
          </a:p>
        </p:txBody>
      </p:sp>
      <p:sp>
        <p:nvSpPr>
          <p:cNvPr id="4" name="Прямоугольник 3"/>
          <p:cNvSpPr/>
          <p:nvPr/>
        </p:nvSpPr>
        <p:spPr>
          <a:xfrm>
            <a:off x="2458500" y="2420888"/>
            <a:ext cx="5429288" cy="4708981"/>
          </a:xfrm>
          <a:prstGeom prst="rect">
            <a:avLst/>
          </a:prstGeom>
        </p:spPr>
        <p:txBody>
          <a:bodyPr wrap="square">
            <a:spAutoFit/>
          </a:bodyPr>
          <a:lstStyle/>
          <a:p>
            <a:r>
              <a:rPr lang="ru-RU" sz="2000" dirty="0" smtClean="0">
                <a:solidFill>
                  <a:srgbClr val="FF0000"/>
                </a:solidFill>
              </a:rPr>
              <a:t>    </a:t>
            </a:r>
            <a:r>
              <a:rPr lang="ru-RU" sz="2000" dirty="0" smtClean="0">
                <a:solidFill>
                  <a:srgbClr val="002060"/>
                </a:solidFill>
              </a:rPr>
              <a:t>В  Зугалае </a:t>
            </a:r>
            <a:r>
              <a:rPr lang="ru-RU" sz="2000" dirty="0">
                <a:solidFill>
                  <a:srgbClr val="002060"/>
                </a:solidFill>
              </a:rPr>
              <a:t>познал он счастье свое,</a:t>
            </a:r>
          </a:p>
          <a:p>
            <a:r>
              <a:rPr lang="ru-RU" sz="2000" dirty="0">
                <a:solidFill>
                  <a:srgbClr val="002060"/>
                </a:solidFill>
              </a:rPr>
              <a:t>И детей , и внуков своих </a:t>
            </a:r>
            <a:r>
              <a:rPr lang="ru-RU" sz="2000" dirty="0" smtClean="0">
                <a:solidFill>
                  <a:srgbClr val="002060"/>
                </a:solidFill>
              </a:rPr>
              <a:t>нянчить </a:t>
            </a:r>
            <a:r>
              <a:rPr lang="ru-RU" sz="2000" dirty="0">
                <a:solidFill>
                  <a:srgbClr val="002060"/>
                </a:solidFill>
              </a:rPr>
              <a:t>успел,</a:t>
            </a:r>
          </a:p>
          <a:p>
            <a:r>
              <a:rPr lang="ru-RU" sz="2000" dirty="0">
                <a:solidFill>
                  <a:srgbClr val="002060"/>
                </a:solidFill>
              </a:rPr>
              <a:t>А трубку военную он докурил,</a:t>
            </a:r>
          </a:p>
          <a:p>
            <a:r>
              <a:rPr lang="ru-RU" sz="2000" dirty="0">
                <a:solidFill>
                  <a:srgbClr val="002060"/>
                </a:solidFill>
              </a:rPr>
              <a:t>Но зарубки на ней, как и раны в груди,</a:t>
            </a:r>
          </a:p>
          <a:p>
            <a:r>
              <a:rPr lang="ru-RU" sz="2000" dirty="0">
                <a:solidFill>
                  <a:srgbClr val="002060"/>
                </a:solidFill>
              </a:rPr>
              <a:t>Иногда возвращали к прошедшей войне…</a:t>
            </a:r>
          </a:p>
          <a:p>
            <a:r>
              <a:rPr lang="ru-RU" sz="2000" dirty="0">
                <a:solidFill>
                  <a:srgbClr val="002060"/>
                </a:solidFill>
              </a:rPr>
              <a:t>Шли годы…вот и лето настало в степи.</a:t>
            </a:r>
          </a:p>
          <a:p>
            <a:r>
              <a:rPr lang="ru-RU" sz="2000" dirty="0">
                <a:solidFill>
                  <a:srgbClr val="002060"/>
                </a:solidFill>
              </a:rPr>
              <a:t>Глаза коршуна тихо сомкнулись…</a:t>
            </a:r>
          </a:p>
          <a:p>
            <a:r>
              <a:rPr lang="ru-RU" sz="2000" dirty="0">
                <a:solidFill>
                  <a:srgbClr val="002060"/>
                </a:solidFill>
              </a:rPr>
              <a:t>Вместе с дымом из трубки в таежные дали</a:t>
            </a:r>
          </a:p>
          <a:p>
            <a:r>
              <a:rPr lang="ru-RU" sz="2000" dirty="0">
                <a:solidFill>
                  <a:srgbClr val="002060"/>
                </a:solidFill>
              </a:rPr>
              <a:t>Дух далекой войны уносил за собою</a:t>
            </a:r>
          </a:p>
          <a:p>
            <a:r>
              <a:rPr lang="ru-RU" sz="2000" dirty="0">
                <a:solidFill>
                  <a:srgbClr val="002060"/>
                </a:solidFill>
              </a:rPr>
              <a:t>Сердце солдата к тунгусской тайге,</a:t>
            </a:r>
          </a:p>
          <a:p>
            <a:r>
              <a:rPr lang="ru-RU" sz="2000" dirty="0">
                <a:solidFill>
                  <a:srgbClr val="002060"/>
                </a:solidFill>
              </a:rPr>
              <a:t>Туда, где не знал он ни горя, ни слез,</a:t>
            </a:r>
          </a:p>
          <a:p>
            <a:r>
              <a:rPr lang="ru-RU" sz="2000" dirty="0">
                <a:solidFill>
                  <a:srgbClr val="002060"/>
                </a:solidFill>
              </a:rPr>
              <a:t>Туда, где свобода да ветер из </a:t>
            </a:r>
            <a:r>
              <a:rPr lang="ru-RU" sz="2000" dirty="0" smtClean="0">
                <a:solidFill>
                  <a:srgbClr val="002060"/>
                </a:solidFill>
              </a:rPr>
              <a:t>гор</a:t>
            </a:r>
          </a:p>
          <a:p>
            <a:r>
              <a:rPr lang="ru-RU" sz="2000" dirty="0" smtClean="0">
                <a:solidFill>
                  <a:srgbClr val="002060"/>
                </a:solidFill>
              </a:rPr>
              <a:t>                                                                      Ц. </a:t>
            </a:r>
            <a:r>
              <a:rPr lang="ru-RU" sz="2000" dirty="0" err="1" smtClean="0">
                <a:solidFill>
                  <a:srgbClr val="002060"/>
                </a:solidFill>
              </a:rPr>
              <a:t>Бабуева</a:t>
            </a:r>
            <a:endParaRPr lang="ru-RU" sz="2000" dirty="0" smtClean="0">
              <a:solidFill>
                <a:srgbClr val="002060"/>
              </a:solidFill>
            </a:endParaRPr>
          </a:p>
          <a:p>
            <a:r>
              <a:rPr lang="ru-RU" sz="2000" dirty="0" smtClean="0">
                <a:solidFill>
                  <a:srgbClr val="002060"/>
                </a:solidFill>
              </a:rPr>
              <a:t>                                                            </a:t>
            </a:r>
            <a:endParaRPr lang="ru-RU" sz="2000" dirty="0">
              <a:solidFill>
                <a:srgbClr val="002060"/>
              </a:solidFill>
            </a:endParaRPr>
          </a:p>
          <a:p>
            <a:r>
              <a:rPr lang="ru-RU" sz="2000" dirty="0">
                <a:solidFill>
                  <a:srgbClr val="002060"/>
                </a:solidFill>
              </a:rPr>
              <a:t>        </a:t>
            </a:r>
          </a:p>
        </p:txBody>
      </p:sp>
      <p:sp>
        <p:nvSpPr>
          <p:cNvPr id="5" name="Прямоугольник 4"/>
          <p:cNvSpPr/>
          <p:nvPr/>
        </p:nvSpPr>
        <p:spPr>
          <a:xfrm>
            <a:off x="1428728" y="428604"/>
            <a:ext cx="7488832" cy="707886"/>
          </a:xfrm>
          <a:prstGeom prst="rect">
            <a:avLst/>
          </a:prstGeom>
        </p:spPr>
        <p:txBody>
          <a:bodyPr wrap="square">
            <a:spAutoFit/>
          </a:bodyPr>
          <a:lstStyle/>
          <a:p>
            <a:pPr lvl="0"/>
            <a:endParaRPr lang="ru-RU" sz="2000" dirty="0" smtClean="0">
              <a:solidFill>
                <a:srgbClr val="002060"/>
              </a:solidFill>
            </a:endParaRPr>
          </a:p>
          <a:p>
            <a:pPr lvl="0"/>
            <a:r>
              <a:rPr lang="ru-RU" sz="2000" dirty="0">
                <a:solidFill>
                  <a:srgbClr val="002060"/>
                </a:solidFill>
              </a:rPr>
              <a:t> </a:t>
            </a:r>
            <a:r>
              <a:rPr lang="ru-RU" sz="2000" dirty="0" smtClean="0">
                <a:solidFill>
                  <a:srgbClr val="002060"/>
                </a:solidFill>
              </a:rPr>
              <a:t>                                                                                </a:t>
            </a:r>
            <a:r>
              <a:rPr lang="ru-RU" sz="2000" b="1" dirty="0" smtClean="0">
                <a:solidFill>
                  <a:srgbClr val="C00000"/>
                </a:solidFill>
              </a:rPr>
              <a:t>  </a:t>
            </a:r>
            <a:endParaRPr lang="ru-RU" sz="2000" b="1" dirty="0">
              <a:solidFill>
                <a:srgbClr val="C00000"/>
              </a:solidFill>
            </a:endParaRPr>
          </a:p>
        </p:txBody>
      </p:sp>
      <p:sp>
        <p:nvSpPr>
          <p:cNvPr id="6" name="Прямоугольник 5"/>
          <p:cNvSpPr/>
          <p:nvPr/>
        </p:nvSpPr>
        <p:spPr>
          <a:xfrm>
            <a:off x="857224" y="411205"/>
            <a:ext cx="6696744"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
        <p:nvSpPr>
          <p:cNvPr id="7" name="Прямоугольник 6"/>
          <p:cNvSpPr/>
          <p:nvPr/>
        </p:nvSpPr>
        <p:spPr>
          <a:xfrm>
            <a:off x="223611" y="1466781"/>
            <a:ext cx="8784976" cy="892552"/>
          </a:xfrm>
          <a:prstGeom prst="rect">
            <a:avLst/>
          </a:prstGeom>
        </p:spPr>
        <p:txBody>
          <a:bodyPr wrap="square">
            <a:spAutoFit/>
          </a:bodyPr>
          <a:lstStyle/>
          <a:p>
            <a:pPr algn="ctr"/>
            <a:r>
              <a:rPr lang="ru-RU" sz="2800" b="1" i="1" dirty="0" smtClean="0">
                <a:solidFill>
                  <a:srgbClr val="C00000"/>
                </a:solidFill>
              </a:rPr>
              <a:t>  </a:t>
            </a:r>
            <a:r>
              <a:rPr lang="ru-RU" sz="2400" b="1" i="1" dirty="0" smtClean="0">
                <a:solidFill>
                  <a:srgbClr val="C00000"/>
                </a:solidFill>
              </a:rPr>
              <a:t>«Глаз коршуна»</a:t>
            </a:r>
          </a:p>
          <a:p>
            <a:pPr algn="ctr"/>
            <a:r>
              <a:rPr lang="ru-RU" sz="2400" b="1" i="1" dirty="0" smtClean="0">
                <a:solidFill>
                  <a:srgbClr val="C00000"/>
                </a:solidFill>
              </a:rPr>
              <a:t> (Баллада о солдате)</a:t>
            </a:r>
            <a:endParaRPr lang="ru-RU" sz="2400" i="1" dirty="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31242">
        <p:sndAc>
          <p:endSnd/>
        </p:sndAc>
      </p:transition>
    </mc:Choice>
    <mc:Fallback>
      <p:transition spd="slow" advTm="31242">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1000"/>
                                        <p:tgtEl>
                                          <p:spTgt spid="4">
                                            <p:txEl>
                                              <p:pRg st="4" end="4"/>
                                            </p:txEl>
                                          </p:spTgt>
                                        </p:tgtEl>
                                      </p:cBhvr>
                                    </p:animEffect>
                                    <p:anim calcmode="lin" valueType="num">
                                      <p:cBhvr>
                                        <p:cTn id="4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1000"/>
                                        <p:tgtEl>
                                          <p:spTgt spid="4">
                                            <p:txEl>
                                              <p:pRg st="6" end="6"/>
                                            </p:txEl>
                                          </p:spTgt>
                                        </p:tgtEl>
                                      </p:cBhvr>
                                    </p:animEffect>
                                    <p:anim calcmode="lin" valueType="num">
                                      <p:cBhvr>
                                        <p:cTn id="5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Effect transition="in" filter="fade">
                                      <p:cBhvr>
                                        <p:cTn id="59" dur="1000"/>
                                        <p:tgtEl>
                                          <p:spTgt spid="4">
                                            <p:txEl>
                                              <p:pRg st="7" end="7"/>
                                            </p:txEl>
                                          </p:spTgt>
                                        </p:tgtEl>
                                      </p:cBhvr>
                                    </p:animEffect>
                                    <p:anim calcmode="lin" valueType="num">
                                      <p:cBhvr>
                                        <p:cTn id="6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7" end="7"/>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xEl>
                                              <p:pRg st="8" end="8"/>
                                            </p:txEl>
                                          </p:spTgt>
                                        </p:tgtEl>
                                        <p:attrNameLst>
                                          <p:attrName>style.visibility</p:attrName>
                                        </p:attrNameLst>
                                      </p:cBhvr>
                                      <p:to>
                                        <p:strVal val="visible"/>
                                      </p:to>
                                    </p:set>
                                    <p:animEffect transition="in" filter="fade">
                                      <p:cBhvr>
                                        <p:cTn id="64" dur="1000"/>
                                        <p:tgtEl>
                                          <p:spTgt spid="4">
                                            <p:txEl>
                                              <p:pRg st="8" end="8"/>
                                            </p:txEl>
                                          </p:spTgt>
                                        </p:tgtEl>
                                      </p:cBhvr>
                                    </p:animEffect>
                                    <p:anim calcmode="lin" valueType="num">
                                      <p:cBhvr>
                                        <p:cTn id="6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8" end="8"/>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animEffect transition="in" filter="fade">
                                      <p:cBhvr>
                                        <p:cTn id="69" dur="1000"/>
                                        <p:tgtEl>
                                          <p:spTgt spid="4">
                                            <p:txEl>
                                              <p:pRg st="9" end="9"/>
                                            </p:txEl>
                                          </p:spTgt>
                                        </p:tgtEl>
                                      </p:cBhvr>
                                    </p:animEffect>
                                    <p:anim calcmode="lin" valueType="num">
                                      <p:cBhvr>
                                        <p:cTn id="7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9" end="9"/>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
                                            <p:txEl>
                                              <p:pRg st="10" end="10"/>
                                            </p:txEl>
                                          </p:spTgt>
                                        </p:tgtEl>
                                        <p:attrNameLst>
                                          <p:attrName>style.visibility</p:attrName>
                                        </p:attrNameLst>
                                      </p:cBhvr>
                                      <p:to>
                                        <p:strVal val="visible"/>
                                      </p:to>
                                    </p:set>
                                    <p:animEffect transition="in" filter="fade">
                                      <p:cBhvr>
                                        <p:cTn id="74" dur="1000"/>
                                        <p:tgtEl>
                                          <p:spTgt spid="4">
                                            <p:txEl>
                                              <p:pRg st="10" end="10"/>
                                            </p:txEl>
                                          </p:spTgt>
                                        </p:tgtEl>
                                      </p:cBhvr>
                                    </p:animEffect>
                                    <p:anim calcmode="lin" valueType="num">
                                      <p:cBhvr>
                                        <p:cTn id="7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Effect transition="in" filter="fade">
                                      <p:cBhvr>
                                        <p:cTn id="79" dur="1000"/>
                                        <p:tgtEl>
                                          <p:spTgt spid="4">
                                            <p:txEl>
                                              <p:pRg st="11" end="11"/>
                                            </p:txEl>
                                          </p:spTgt>
                                        </p:tgtEl>
                                      </p:cBhvr>
                                    </p:animEffect>
                                    <p:anim calcmode="lin" valueType="num">
                                      <p:cBhvr>
                                        <p:cTn id="80"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
                                            <p:txEl>
                                              <p:pRg st="12" end="12"/>
                                            </p:txEl>
                                          </p:spTgt>
                                        </p:tgtEl>
                                        <p:attrNameLst>
                                          <p:attrName>style.visibility</p:attrName>
                                        </p:attrNameLst>
                                      </p:cBhvr>
                                      <p:to>
                                        <p:strVal val="visible"/>
                                      </p:to>
                                    </p:set>
                                    <p:animEffect transition="in" filter="fade">
                                      <p:cBhvr>
                                        <p:cTn id="84" dur="1000"/>
                                        <p:tgtEl>
                                          <p:spTgt spid="4">
                                            <p:txEl>
                                              <p:pRg st="12" end="12"/>
                                            </p:txEl>
                                          </p:spTgt>
                                        </p:tgtEl>
                                      </p:cBhvr>
                                    </p:animEffect>
                                    <p:anim calcmode="lin" valueType="num">
                                      <p:cBhvr>
                                        <p:cTn id="85"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
                                            <p:txEl>
                                              <p:pRg st="13" end="13"/>
                                            </p:txEl>
                                          </p:spTgt>
                                        </p:tgtEl>
                                        <p:attrNameLst>
                                          <p:attrName>style.visibility</p:attrName>
                                        </p:attrNameLst>
                                      </p:cBhvr>
                                      <p:to>
                                        <p:strVal val="visible"/>
                                      </p:to>
                                    </p:set>
                                    <p:animEffect transition="in" filter="fade">
                                      <p:cBhvr>
                                        <p:cTn id="89" dur="1000"/>
                                        <p:tgtEl>
                                          <p:spTgt spid="4">
                                            <p:txEl>
                                              <p:pRg st="13" end="13"/>
                                            </p:txEl>
                                          </p:spTgt>
                                        </p:tgtEl>
                                      </p:cBhvr>
                                    </p:animEffect>
                                    <p:anim calcmode="lin" valueType="num">
                                      <p:cBhvr>
                                        <p:cTn id="90"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
                                            <p:txEl>
                                              <p:pRg st="14" end="14"/>
                                            </p:txEl>
                                          </p:spTgt>
                                        </p:tgtEl>
                                        <p:attrNameLst>
                                          <p:attrName>style.visibility</p:attrName>
                                        </p:attrNameLst>
                                      </p:cBhvr>
                                      <p:to>
                                        <p:strVal val="visible"/>
                                      </p:to>
                                    </p:set>
                                    <p:animEffect transition="in" filter="fade">
                                      <p:cBhvr>
                                        <p:cTn id="94" dur="1000"/>
                                        <p:tgtEl>
                                          <p:spTgt spid="4">
                                            <p:txEl>
                                              <p:pRg st="14" end="14"/>
                                            </p:txEl>
                                          </p:spTgt>
                                        </p:tgtEl>
                                      </p:cBhvr>
                                    </p:animEffect>
                                    <p:anim calcmode="lin" valueType="num">
                                      <p:cBhvr>
                                        <p:cTn id="95"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Содержимое 4"/>
          <p:cNvSpPr txBox="1">
            <a:spLocks/>
          </p:cNvSpPr>
          <p:nvPr/>
        </p:nvSpPr>
        <p:spPr>
          <a:xfrm>
            <a:off x="142844" y="1500174"/>
            <a:ext cx="8786874" cy="5357826"/>
          </a:xfrm>
          <a:prstGeom prst="rect">
            <a:avLst/>
          </a:prstGeom>
        </p:spPr>
        <p:txBody>
          <a:bodyPr>
            <a:normAutofit/>
          </a:bodyPr>
          <a:lstStyle/>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Заголовок 3"/>
          <p:cNvSpPr txBox="1">
            <a:spLocks/>
          </p:cNvSpPr>
          <p:nvPr/>
        </p:nvSpPr>
        <p:spPr>
          <a:xfrm>
            <a:off x="285720" y="357166"/>
            <a:ext cx="8229600" cy="928694"/>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4400" b="1" i="0" u="none" strike="noStrike" kern="120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53300" y="1628800"/>
            <a:ext cx="6836490" cy="4286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1659818" y="357166"/>
            <a:ext cx="5432462" cy="646331"/>
          </a:xfrm>
          <a:prstGeom prst="rect">
            <a:avLst/>
          </a:prstGeom>
        </p:spPr>
        <p:txBody>
          <a:bodyPr wrap="square">
            <a:spAutoFit/>
          </a:bodyPr>
          <a:lstStyle/>
          <a:p>
            <a:pPr lvl="0" algn="ctr">
              <a:spcBef>
                <a:spcPct val="0"/>
              </a:spcBef>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Источники информации</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15891">
        <p:sndAc>
          <p:endSnd/>
        </p:sndAc>
      </p:transition>
    </mc:Choice>
    <mc:Fallback>
      <p:transition spd="slow" advTm="15891">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0f08a829f3.360.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0" y="0"/>
            <a:ext cx="9144000" cy="6858602"/>
          </a:xfrm>
        </p:spPr>
      </p:pic>
    </p:spTree>
    <p:extLst>
      <p:ext uri="{BB962C8B-B14F-4D97-AF65-F5344CB8AC3E}">
        <p14:creationId xmlns:p14="http://schemas.microsoft.com/office/powerpoint/2010/main" xmlns="" val="1388654264"/>
      </p:ext>
    </p:extLst>
  </p:cSld>
  <p:clrMapOvr>
    <a:masterClrMapping/>
  </p:clrMapOvr>
  <mc:AlternateContent xmlns:mc="http://schemas.openxmlformats.org/markup-compatibility/2006">
    <mc:Choice xmlns:p14="http://schemas.microsoft.com/office/powerpoint/2010/main" xmlns="" Requires="p14">
      <p:transition spd="slow" p14:dur="2000">
        <p:sndAc>
          <p:endSnd/>
        </p:sndAc>
      </p:transition>
    </mc:Choice>
    <mc:Fallback>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790e6086d1.240.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0" y="0"/>
            <a:ext cx="9143198" cy="6858000"/>
          </a:xfrm>
        </p:spPr>
      </p:pic>
    </p:spTree>
    <p:extLst>
      <p:ext uri="{BB962C8B-B14F-4D97-AF65-F5344CB8AC3E}">
        <p14:creationId xmlns:p14="http://schemas.microsoft.com/office/powerpoint/2010/main" xmlns="" val="399904510"/>
      </p:ext>
    </p:extLst>
  </p:cSld>
  <p:clrMapOvr>
    <a:masterClrMapping/>
  </p:clrMapOvr>
  <mc:AlternateContent xmlns:mc="http://schemas.openxmlformats.org/markup-compatibility/2006">
    <mc:Choice xmlns:p14="http://schemas.microsoft.com/office/powerpoint/2010/main" xmlns="" Requires="p14">
      <p:transition spd="slow" p14:dur="2000">
        <p:sndAc>
          <p:endSnd/>
        </p:sndAc>
      </p:transition>
    </mc:Choice>
    <mc:Fallback>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 name="футаж День ПОБЕДЫ 2.mp4">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a:stretch>
            <a:fillRect/>
          </a:stretch>
        </p:blipFill>
        <p:spPr>
          <a:xfrm>
            <a:off x="-1" y="0"/>
            <a:ext cx="9143999" cy="6819072"/>
          </a:xfrm>
          <a:prstGeom prst="rect">
            <a:avLst/>
          </a:prstGeom>
        </p:spPr>
      </p:pic>
      <p:pic>
        <p:nvPicPr>
          <p:cNvPr id="19458"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51520" y="188640"/>
            <a:ext cx="3456384" cy="4026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07490" y="4046311"/>
            <a:ext cx="5112582" cy="2400657"/>
          </a:xfrm>
          <a:prstGeom prst="rect">
            <a:avLst/>
          </a:prstGeom>
        </p:spPr>
        <p:txBody>
          <a:bodyPr wrap="square">
            <a:spAutoFit/>
          </a:bodyPr>
          <a:lstStyle/>
          <a:p>
            <a:pPr algn="ctr"/>
            <a:r>
              <a:rPr lang="ru-RU" dirty="0" smtClean="0"/>
              <a:t>  </a:t>
            </a:r>
          </a:p>
          <a:p>
            <a:pPr algn="ctr"/>
            <a:r>
              <a:rPr lang="ru-RU" sz="2800" b="1" dirty="0" smtClean="0">
                <a:solidFill>
                  <a:schemeClr val="bg1"/>
                </a:solidFill>
              </a:rPr>
              <a:t>Мой прадедушка Знаменитый снайпер Аги,</a:t>
            </a:r>
            <a:endParaRPr lang="ru-RU" sz="2800" b="1" dirty="0">
              <a:solidFill>
                <a:schemeClr val="bg1"/>
              </a:solidFill>
            </a:endParaRPr>
          </a:p>
          <a:p>
            <a:pPr algn="ctr"/>
            <a:r>
              <a:rPr lang="ru-RU" sz="2800" b="1" dirty="0">
                <a:solidFill>
                  <a:schemeClr val="bg1"/>
                </a:solidFill>
              </a:rPr>
              <a:t>  Почетный солдат ЗАБВО</a:t>
            </a:r>
          </a:p>
          <a:p>
            <a:pPr algn="ctr"/>
            <a:r>
              <a:rPr lang="ru-RU" sz="2800" b="1" dirty="0" smtClean="0">
                <a:solidFill>
                  <a:schemeClr val="bg1"/>
                </a:solidFill>
              </a:rPr>
              <a:t>Семен </a:t>
            </a:r>
            <a:r>
              <a:rPr lang="ru-RU" sz="2800" b="1" dirty="0">
                <a:solidFill>
                  <a:schemeClr val="bg1"/>
                </a:solidFill>
              </a:rPr>
              <a:t>Данилович </a:t>
            </a:r>
            <a:r>
              <a:rPr lang="ru-RU" sz="2800" b="1" dirty="0" smtClean="0">
                <a:solidFill>
                  <a:schemeClr val="bg1"/>
                </a:solidFill>
              </a:rPr>
              <a:t>Номоконов</a:t>
            </a:r>
          </a:p>
          <a:p>
            <a:pPr algn="ctr"/>
            <a:r>
              <a:rPr lang="ru-RU" sz="2000" b="1" i="1" dirty="0" smtClean="0">
                <a:solidFill>
                  <a:schemeClr val="bg1"/>
                </a:solidFill>
              </a:rPr>
              <a:t>                                Инесса Номоконова</a:t>
            </a:r>
            <a:endParaRPr lang="ru-RU" sz="2000" b="1" i="1" dirty="0">
              <a:solidFill>
                <a:schemeClr val="bg1"/>
              </a:solidFill>
            </a:endParaRPr>
          </a:p>
        </p:txBody>
      </p:sp>
    </p:spTree>
    <p:custDataLst>
      <p:tags r:id="rId1"/>
    </p:custDataLst>
    <p:extLst>
      <p:ext uri="{BB962C8B-B14F-4D97-AF65-F5344CB8AC3E}">
        <p14:creationId xmlns:p14="http://schemas.microsoft.com/office/powerpoint/2010/main" xmlns="" val="1314623638"/>
      </p:ext>
    </p:extLst>
  </p:cSld>
  <p:clrMapOvr>
    <a:masterClrMapping/>
  </p:clrMapOvr>
  <p:transition spd="slow" advTm="22193">
    <p:wipe/>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3">
                                            <p:txEl>
                                              <p:pRg st="1" end="1"/>
                                            </p:txEl>
                                          </p:spTgt>
                                        </p:tgtEl>
                                        <p:attrNameLst>
                                          <p:attrName>style.color</p:attrName>
                                        </p:attrNameLst>
                                      </p:cBhvr>
                                      <p:to>
                                        <p:clrVal>
                                          <a:srgbClr val="FFFF00"/>
                                        </p:clrVal>
                                      </p:to>
                                    </p:set>
                                    <p:set>
                                      <p:cBhvr>
                                        <p:cTn id="12" dur="500" fill="hold"/>
                                        <p:tgtEl>
                                          <p:spTgt spid="3">
                                            <p:txEl>
                                              <p:pRg st="1" end="1"/>
                                            </p:txEl>
                                          </p:spTgt>
                                        </p:tgtEl>
                                        <p:attrNameLst>
                                          <p:attrName>fillcolor</p:attrName>
                                        </p:attrNameLst>
                                      </p:cBhvr>
                                      <p:to>
                                        <p:clrVal>
                                          <a:srgbClr val="FFFF00"/>
                                        </p:clrVal>
                                      </p:to>
                                    </p:set>
                                    <p:set>
                                      <p:cBhvr>
                                        <p:cTn id="13" dur="500" fill="hold"/>
                                        <p:tgtEl>
                                          <p:spTgt spid="3">
                                            <p:txEl>
                                              <p:pRg st="1" end="1"/>
                                            </p:txEl>
                                          </p:spTgt>
                                        </p:tgtEl>
                                        <p:attrNameLst>
                                          <p:attrName>fill.type</p:attrName>
                                        </p:attrNameLst>
                                      </p:cBhvr>
                                      <p:to>
                                        <p:strVal val="solid"/>
                                      </p:to>
                                    </p:set>
                                  </p:childTnLst>
                                </p:cTn>
                              </p:par>
                              <p:par>
                                <p:cTn id="14" presetID="16" presetClass="emph" presetSubtype="0" fill="hold" nodeType="withEffect">
                                  <p:stCondLst>
                                    <p:cond delay="0"/>
                                  </p:stCondLst>
                                  <p:iterate type="lt">
                                    <p:tmPct val="4000"/>
                                  </p:iterate>
                                  <p:childTnLst>
                                    <p:set>
                                      <p:cBhvr override="childStyle">
                                        <p:cTn id="15" dur="500" fill="hold"/>
                                        <p:tgtEl>
                                          <p:spTgt spid="3">
                                            <p:txEl>
                                              <p:pRg st="2" end="2"/>
                                            </p:txEl>
                                          </p:spTgt>
                                        </p:tgtEl>
                                        <p:attrNameLst>
                                          <p:attrName>style.color</p:attrName>
                                        </p:attrNameLst>
                                      </p:cBhvr>
                                      <p:to>
                                        <p:clrVal>
                                          <a:srgbClr val="FFFF00"/>
                                        </p:clrVal>
                                      </p:to>
                                    </p:set>
                                    <p:set>
                                      <p:cBhvr>
                                        <p:cTn id="16" dur="500" fill="hold"/>
                                        <p:tgtEl>
                                          <p:spTgt spid="3">
                                            <p:txEl>
                                              <p:pRg st="2" end="2"/>
                                            </p:txEl>
                                          </p:spTgt>
                                        </p:tgtEl>
                                        <p:attrNameLst>
                                          <p:attrName>fillcolor</p:attrName>
                                        </p:attrNameLst>
                                      </p:cBhvr>
                                      <p:to>
                                        <p:clrVal>
                                          <a:srgbClr val="FFFF00"/>
                                        </p:clrVal>
                                      </p:to>
                                    </p:set>
                                    <p:set>
                                      <p:cBhvr>
                                        <p:cTn id="17" dur="500" fill="hold"/>
                                        <p:tgtEl>
                                          <p:spTgt spid="3">
                                            <p:txEl>
                                              <p:pRg st="2" end="2"/>
                                            </p:txEl>
                                          </p:spTgt>
                                        </p:tgtEl>
                                        <p:attrNameLst>
                                          <p:attrName>fill.type</p:attrName>
                                        </p:attrNameLst>
                                      </p:cBhvr>
                                      <p:to>
                                        <p:strVal val="solid"/>
                                      </p:to>
                                    </p:set>
                                  </p:childTnLst>
                                </p:cTn>
                              </p:par>
                              <p:par>
                                <p:cTn id="18" presetID="16" presetClass="emph" presetSubtype="0" fill="hold" nodeType="withEffect">
                                  <p:stCondLst>
                                    <p:cond delay="0"/>
                                  </p:stCondLst>
                                  <p:iterate type="lt">
                                    <p:tmPct val="4000"/>
                                  </p:iterate>
                                  <p:childTnLst>
                                    <p:set>
                                      <p:cBhvr override="childStyle">
                                        <p:cTn id="19" dur="500" fill="hold"/>
                                        <p:tgtEl>
                                          <p:spTgt spid="3">
                                            <p:txEl>
                                              <p:pRg st="3" end="3"/>
                                            </p:txEl>
                                          </p:spTgt>
                                        </p:tgtEl>
                                        <p:attrNameLst>
                                          <p:attrName>style.color</p:attrName>
                                        </p:attrNameLst>
                                      </p:cBhvr>
                                      <p:to>
                                        <p:clrVal>
                                          <a:srgbClr val="FFFF00"/>
                                        </p:clrVal>
                                      </p:to>
                                    </p:set>
                                    <p:set>
                                      <p:cBhvr>
                                        <p:cTn id="20" dur="500" fill="hold"/>
                                        <p:tgtEl>
                                          <p:spTgt spid="3">
                                            <p:txEl>
                                              <p:pRg st="3" end="3"/>
                                            </p:txEl>
                                          </p:spTgt>
                                        </p:tgtEl>
                                        <p:attrNameLst>
                                          <p:attrName>fillcolor</p:attrName>
                                        </p:attrNameLst>
                                      </p:cBhvr>
                                      <p:to>
                                        <p:clrVal>
                                          <a:srgbClr val="FFFF00"/>
                                        </p:clrVal>
                                      </p:to>
                                    </p:set>
                                    <p:set>
                                      <p:cBhvr>
                                        <p:cTn id="21" dur="500" fill="hold"/>
                                        <p:tgtEl>
                                          <p:spTgt spid="3">
                                            <p:txEl>
                                              <p:pRg st="3" end="3"/>
                                            </p:txEl>
                                          </p:spTgt>
                                        </p:tgtEl>
                                        <p:attrNameLst>
                                          <p:attrName>fill.type</p:attrName>
                                        </p:attrNameLst>
                                      </p:cBhvr>
                                      <p:to>
                                        <p:strVal val="solid"/>
                                      </p:to>
                                    </p:set>
                                  </p:childTnLst>
                                </p:cTn>
                              </p:par>
                              <p:par>
                                <p:cTn id="22" presetID="16" presetClass="emph" presetSubtype="0" fill="hold" nodeType="withEffect">
                                  <p:stCondLst>
                                    <p:cond delay="0"/>
                                  </p:stCondLst>
                                  <p:iterate type="lt">
                                    <p:tmPct val="4000"/>
                                  </p:iterate>
                                  <p:childTnLst>
                                    <p:set>
                                      <p:cBhvr override="childStyle">
                                        <p:cTn id="23" dur="500" fill="hold"/>
                                        <p:tgtEl>
                                          <p:spTgt spid="3">
                                            <p:txEl>
                                              <p:pRg st="4" end="4"/>
                                            </p:txEl>
                                          </p:spTgt>
                                        </p:tgtEl>
                                        <p:attrNameLst>
                                          <p:attrName>style.color</p:attrName>
                                        </p:attrNameLst>
                                      </p:cBhvr>
                                      <p:to>
                                        <p:clrVal>
                                          <a:srgbClr val="FFFF00"/>
                                        </p:clrVal>
                                      </p:to>
                                    </p:set>
                                    <p:set>
                                      <p:cBhvr>
                                        <p:cTn id="24" dur="500" fill="hold"/>
                                        <p:tgtEl>
                                          <p:spTgt spid="3">
                                            <p:txEl>
                                              <p:pRg st="4" end="4"/>
                                            </p:txEl>
                                          </p:spTgt>
                                        </p:tgtEl>
                                        <p:attrNameLst>
                                          <p:attrName>fillcolor</p:attrName>
                                        </p:attrNameLst>
                                      </p:cBhvr>
                                      <p:to>
                                        <p:clrVal>
                                          <a:srgbClr val="FFFF00"/>
                                        </p:clrVal>
                                      </p:to>
                                    </p:set>
                                    <p:set>
                                      <p:cBhvr>
                                        <p:cTn id="25"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video>
              <p:cMediaNode vol="80000">
                <p:cTn id="31" fill="hold" display="0">
                  <p:stCondLst>
                    <p:cond delay="indefinite"/>
                  </p:stCondLst>
                </p:cTn>
                <p:tgtEl>
                  <p:spTgt spid="2"/>
                </p:tgtEl>
              </p:cMediaNode>
            </p:video>
          </p:childTnLst>
        </p:cTn>
      </p:par>
    </p:tnLst>
  </p:timing>
  <p:extLst mod="1">
    <p:ext uri="{E180D4A7-C9FB-4DFB-919C-405C955672EB}">
      <p14:showEvtLst xmlns:p14="http://schemas.microsoft.com/office/powerpoint/2010/main" xmlns="">
        <p14:playEvt time="1794" objId="2"/>
        <p14:stopEvt time="18046"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95736" y="1875433"/>
            <a:ext cx="5077212" cy="4524315"/>
          </a:xfrm>
          <a:prstGeom prst="rect">
            <a:avLst/>
          </a:prstGeom>
        </p:spPr>
        <p:txBody>
          <a:bodyPr wrap="square">
            <a:spAutoFit/>
          </a:bodyPr>
          <a:lstStyle/>
          <a:p>
            <a:r>
              <a:rPr lang="ru-RU" sz="2000" b="1" i="1" dirty="0" smtClean="0">
                <a:solidFill>
                  <a:srgbClr val="C00000"/>
                </a:solidFill>
              </a:rPr>
              <a:t>Вот  мастер снайперской науки,</a:t>
            </a:r>
          </a:p>
          <a:p>
            <a:r>
              <a:rPr lang="ru-RU" sz="2000" b="1" i="1" dirty="0" smtClean="0">
                <a:solidFill>
                  <a:srgbClr val="C00000"/>
                </a:solidFill>
              </a:rPr>
              <a:t>Фашистской нечисти гроза.</a:t>
            </a:r>
          </a:p>
          <a:p>
            <a:r>
              <a:rPr lang="ru-RU" sz="2000" b="1" i="1" dirty="0" smtClean="0">
                <a:solidFill>
                  <a:srgbClr val="C00000"/>
                </a:solidFill>
              </a:rPr>
              <a:t>Какие золотые руки,</a:t>
            </a:r>
          </a:p>
          <a:p>
            <a:r>
              <a:rPr lang="ru-RU" sz="2000" b="1" i="1" dirty="0" smtClean="0">
                <a:solidFill>
                  <a:srgbClr val="C00000"/>
                </a:solidFill>
              </a:rPr>
              <a:t>Какие острые глаза!</a:t>
            </a:r>
          </a:p>
          <a:p>
            <a:r>
              <a:rPr lang="ru-RU" sz="2000" b="1" i="1" dirty="0" smtClean="0">
                <a:solidFill>
                  <a:srgbClr val="C00000"/>
                </a:solidFill>
              </a:rPr>
              <a:t>Он сочетает и уменье,</a:t>
            </a:r>
          </a:p>
          <a:p>
            <a:r>
              <a:rPr lang="ru-RU" sz="2000" b="1" i="1" dirty="0" smtClean="0">
                <a:solidFill>
                  <a:srgbClr val="C00000"/>
                </a:solidFill>
              </a:rPr>
              <a:t>И выдержку большевика.</a:t>
            </a:r>
          </a:p>
          <a:p>
            <a:r>
              <a:rPr lang="ru-RU" sz="2000" b="1" i="1" dirty="0" smtClean="0">
                <a:solidFill>
                  <a:srgbClr val="C00000"/>
                </a:solidFill>
              </a:rPr>
              <a:t>Он бьёт, и каждой пули пенье</a:t>
            </a:r>
          </a:p>
          <a:p>
            <a:r>
              <a:rPr lang="ru-RU" sz="2000" b="1" i="1" dirty="0" smtClean="0">
                <a:solidFill>
                  <a:srgbClr val="C00000"/>
                </a:solidFill>
              </a:rPr>
              <a:t>Уносит нового врага.</a:t>
            </a:r>
          </a:p>
          <a:p>
            <a:r>
              <a:rPr lang="ru-RU" sz="2000" b="1" i="1" dirty="0" smtClean="0">
                <a:solidFill>
                  <a:srgbClr val="C00000"/>
                </a:solidFill>
              </a:rPr>
              <a:t>Он бьёт – и насмерть поражает,</a:t>
            </a:r>
          </a:p>
          <a:p>
            <a:r>
              <a:rPr lang="ru-RU" sz="2000" b="1" i="1" dirty="0" smtClean="0">
                <a:solidFill>
                  <a:srgbClr val="C00000"/>
                </a:solidFill>
              </a:rPr>
              <a:t>И помня </a:t>
            </a:r>
            <a:r>
              <a:rPr lang="ru-RU" sz="2000" b="1" i="1" dirty="0">
                <a:solidFill>
                  <a:srgbClr val="C00000"/>
                </a:solidFill>
              </a:rPr>
              <a:t>Р</a:t>
            </a:r>
            <a:r>
              <a:rPr lang="ru-RU" sz="2000" b="1" i="1" dirty="0" smtClean="0">
                <a:solidFill>
                  <a:srgbClr val="C00000"/>
                </a:solidFill>
              </a:rPr>
              <a:t>одины приказ,</a:t>
            </a:r>
          </a:p>
          <a:p>
            <a:r>
              <a:rPr lang="ru-RU" sz="2000" b="1" i="1" dirty="0" smtClean="0">
                <a:solidFill>
                  <a:srgbClr val="C00000"/>
                </a:solidFill>
              </a:rPr>
              <a:t>Он славный счёт свой умножает</a:t>
            </a:r>
          </a:p>
          <a:p>
            <a:r>
              <a:rPr lang="ru-RU" sz="2000" b="1" i="1" dirty="0" smtClean="0">
                <a:solidFill>
                  <a:srgbClr val="C00000"/>
                </a:solidFill>
              </a:rPr>
              <a:t>И неустанно приближает</a:t>
            </a:r>
          </a:p>
          <a:p>
            <a:r>
              <a:rPr lang="ru-RU" sz="2000" b="1" i="1" dirty="0" smtClean="0">
                <a:solidFill>
                  <a:srgbClr val="C00000"/>
                </a:solidFill>
              </a:rPr>
              <a:t>Победы нашей славный час</a:t>
            </a:r>
            <a:r>
              <a:rPr lang="ru-RU" sz="2000" b="1" dirty="0" smtClean="0">
                <a:solidFill>
                  <a:srgbClr val="C00000"/>
                </a:solidFill>
              </a:rPr>
              <a:t>.</a:t>
            </a:r>
          </a:p>
          <a:p>
            <a:r>
              <a:rPr lang="ru-RU" sz="2400" b="1" dirty="0" smtClean="0"/>
              <a:t>               </a:t>
            </a:r>
            <a:endParaRPr lang="ru-RU" sz="2400" b="1" dirty="0"/>
          </a:p>
        </p:txBody>
      </p:sp>
      <p:sp>
        <p:nvSpPr>
          <p:cNvPr id="4" name="Прямоугольник 3"/>
          <p:cNvSpPr/>
          <p:nvPr/>
        </p:nvSpPr>
        <p:spPr>
          <a:xfrm rot="10800000" flipV="1">
            <a:off x="5500662" y="6199693"/>
            <a:ext cx="3071866" cy="400110"/>
          </a:xfrm>
          <a:prstGeom prst="rect">
            <a:avLst/>
          </a:prstGeom>
        </p:spPr>
        <p:txBody>
          <a:bodyPr wrap="square">
            <a:spAutoFit/>
          </a:bodyPr>
          <a:lstStyle/>
          <a:p>
            <a:pPr lvl="0" algn="ctr"/>
            <a:r>
              <a:rPr lang="ru-RU" sz="2000" dirty="0" smtClean="0">
                <a:solidFill>
                  <a:srgbClr val="C00000"/>
                </a:solidFill>
              </a:rPr>
              <a:t>В.И. Лебедев - Кумач </a:t>
            </a:r>
            <a:endParaRPr lang="ru-RU" sz="2000" dirty="0">
              <a:solidFill>
                <a:srgbClr val="C00000"/>
              </a:solidFill>
            </a:endParaRPr>
          </a:p>
        </p:txBody>
      </p:sp>
      <p:sp>
        <p:nvSpPr>
          <p:cNvPr id="5" name="Прямоугольник 4"/>
          <p:cNvSpPr/>
          <p:nvPr/>
        </p:nvSpPr>
        <p:spPr>
          <a:xfrm>
            <a:off x="611560" y="438487"/>
            <a:ext cx="604524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Никто не забыт – ничто не забыто</a:t>
            </a:r>
            <a:endParaRPr lang="ru-RU" sz="2800" b="1" i="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extLst>
      <p:ext uri="{BB962C8B-B14F-4D97-AF65-F5344CB8AC3E}">
        <p14:creationId xmlns:p14="http://schemas.microsoft.com/office/powerpoint/2010/main" xmlns="" val="3696003134"/>
      </p:ext>
    </p:extLst>
  </p:cSld>
  <p:clrMapOvr>
    <a:masterClrMapping/>
  </p:clrMapOvr>
  <mc:AlternateContent xmlns:mc="http://schemas.openxmlformats.org/markup-compatibility/2006">
    <mc:Choice xmlns:p14="http://schemas.microsoft.com/office/powerpoint/2010/main" xmlns="" Requires="p14">
      <p:transition spd="slow" p14:dur="3400" advTm="21170">
        <p14:reveal/>
        <p:sndAc>
          <p:endSnd/>
        </p:sndAc>
      </p:transition>
    </mc:Choice>
    <mc:Fallback>
      <p:transition spd="slow" advTm="21170">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1000"/>
                                        <p:tgtEl>
                                          <p:spTgt spid="2">
                                            <p:txEl>
                                              <p:pRg st="6" end="6"/>
                                            </p:txEl>
                                          </p:spTgt>
                                        </p:tgtEl>
                                      </p:cBhvr>
                                    </p:animEffect>
                                    <p:anim calcmode="lin" valueType="num">
                                      <p:cBhvr>
                                        <p:cTn id="4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1000"/>
                                        <p:tgtEl>
                                          <p:spTgt spid="2">
                                            <p:txEl>
                                              <p:pRg st="8" end="8"/>
                                            </p:txEl>
                                          </p:spTgt>
                                        </p:tgtEl>
                                      </p:cBhvr>
                                    </p:animEffect>
                                    <p:anim calcmode="lin" valueType="num">
                                      <p:cBhvr>
                                        <p:cTn id="5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fade">
                                      <p:cBhvr>
                                        <p:cTn id="59" dur="1000"/>
                                        <p:tgtEl>
                                          <p:spTgt spid="2">
                                            <p:txEl>
                                              <p:pRg st="9" end="9"/>
                                            </p:txEl>
                                          </p:spTgt>
                                        </p:tgtEl>
                                      </p:cBhvr>
                                    </p:animEffect>
                                    <p:anim calcmode="lin" valueType="num">
                                      <p:cBhvr>
                                        <p:cTn id="6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0" end="10"/>
                                            </p:txEl>
                                          </p:spTgt>
                                        </p:tgtEl>
                                        <p:attrNameLst>
                                          <p:attrName>style.visibility</p:attrName>
                                        </p:attrNameLst>
                                      </p:cBhvr>
                                      <p:to>
                                        <p:strVal val="visible"/>
                                      </p:to>
                                    </p:set>
                                    <p:animEffect transition="in" filter="fade">
                                      <p:cBhvr>
                                        <p:cTn id="64" dur="1000"/>
                                        <p:tgtEl>
                                          <p:spTgt spid="2">
                                            <p:txEl>
                                              <p:pRg st="10" end="10"/>
                                            </p:txEl>
                                          </p:spTgt>
                                        </p:tgtEl>
                                      </p:cBhvr>
                                    </p:animEffect>
                                    <p:anim calcmode="lin" valueType="num">
                                      <p:cBhvr>
                                        <p:cTn id="6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
                                            <p:txEl>
                                              <p:pRg st="11" end="11"/>
                                            </p:txEl>
                                          </p:spTgt>
                                        </p:tgtEl>
                                        <p:attrNameLst>
                                          <p:attrName>style.visibility</p:attrName>
                                        </p:attrNameLst>
                                      </p:cBhvr>
                                      <p:to>
                                        <p:strVal val="visible"/>
                                      </p:to>
                                    </p:set>
                                    <p:animEffect transition="in" filter="fade">
                                      <p:cBhvr>
                                        <p:cTn id="69" dur="1000"/>
                                        <p:tgtEl>
                                          <p:spTgt spid="2">
                                            <p:txEl>
                                              <p:pRg st="11" end="11"/>
                                            </p:txEl>
                                          </p:spTgt>
                                        </p:tgtEl>
                                      </p:cBhvr>
                                    </p:animEffect>
                                    <p:anim calcmode="lin" valueType="num">
                                      <p:cBhvr>
                                        <p:cTn id="7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
                                            <p:txEl>
                                              <p:pRg st="12" end="12"/>
                                            </p:txEl>
                                          </p:spTgt>
                                        </p:tgtEl>
                                        <p:attrNameLst>
                                          <p:attrName>style.visibility</p:attrName>
                                        </p:attrNameLst>
                                      </p:cBhvr>
                                      <p:to>
                                        <p:strVal val="visible"/>
                                      </p:to>
                                    </p:set>
                                    <p:animEffect transition="in" filter="fade">
                                      <p:cBhvr>
                                        <p:cTn id="74" dur="1000"/>
                                        <p:tgtEl>
                                          <p:spTgt spid="2">
                                            <p:txEl>
                                              <p:pRg st="12" end="12"/>
                                            </p:txEl>
                                          </p:spTgt>
                                        </p:tgtEl>
                                      </p:cBhvr>
                                    </p:animEffect>
                                    <p:anim calcmode="lin" valueType="num">
                                      <p:cBhvr>
                                        <p:cTn id="7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
                                            <p:txEl>
                                              <p:pRg st="13" end="13"/>
                                            </p:txEl>
                                          </p:spTgt>
                                        </p:tgtEl>
                                        <p:attrNameLst>
                                          <p:attrName>style.visibility</p:attrName>
                                        </p:attrNameLst>
                                      </p:cBhvr>
                                      <p:to>
                                        <p:strVal val="visible"/>
                                      </p:to>
                                    </p:set>
                                    <p:animEffect transition="in" filter="fade">
                                      <p:cBhvr>
                                        <p:cTn id="79" dur="1000"/>
                                        <p:tgtEl>
                                          <p:spTgt spid="2">
                                            <p:txEl>
                                              <p:pRg st="13" end="13"/>
                                            </p:txEl>
                                          </p:spTgt>
                                        </p:tgtEl>
                                      </p:cBhvr>
                                    </p:animEffect>
                                    <p:anim calcmode="lin" valueType="num">
                                      <p:cBhvr>
                                        <p:cTn id="8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81"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
                                            <p:txEl>
                                              <p:pRg st="0" end="0"/>
                                            </p:txEl>
                                          </p:spTgt>
                                        </p:tgtEl>
                                        <p:attrNameLst>
                                          <p:attrName>style.visibility</p:attrName>
                                        </p:attrNameLst>
                                      </p:cBhvr>
                                      <p:to>
                                        <p:strVal val="visible"/>
                                      </p:to>
                                    </p:set>
                                    <p:animEffect transition="in" filter="fade">
                                      <p:cBhvr>
                                        <p:cTn id="86" dur="1000"/>
                                        <p:tgtEl>
                                          <p:spTgt spid="4">
                                            <p:txEl>
                                              <p:pRg st="0" end="0"/>
                                            </p:txEl>
                                          </p:spTgt>
                                        </p:tgtEl>
                                      </p:cBhvr>
                                    </p:animEffect>
                                    <p:anim calcmode="lin" valueType="num">
                                      <p:cBhvr>
                                        <p:cTn id="8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597" y="1714488"/>
            <a:ext cx="4714907" cy="3143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Прямоугольник 3"/>
          <p:cNvSpPr/>
          <p:nvPr/>
        </p:nvSpPr>
        <p:spPr>
          <a:xfrm>
            <a:off x="5214942" y="4572008"/>
            <a:ext cx="3643338" cy="2068259"/>
          </a:xfrm>
          <a:prstGeom prst="rect">
            <a:avLst/>
          </a:prstGeom>
        </p:spPr>
        <p:txBody>
          <a:bodyPr wrap="square">
            <a:spAutoFit/>
          </a:bodyPr>
          <a:lstStyle/>
          <a:p>
            <a:pPr>
              <a:lnSpc>
                <a:spcPct val="80000"/>
              </a:lnSpc>
            </a:pPr>
            <a:r>
              <a:rPr lang="ru-RU" sz="2000" b="1" i="1" dirty="0" smtClean="0">
                <a:solidFill>
                  <a:srgbClr val="C00000"/>
                </a:solidFill>
              </a:rPr>
              <a:t>Семья Семена Даниловича</a:t>
            </a:r>
          </a:p>
          <a:p>
            <a:pPr>
              <a:lnSpc>
                <a:spcPct val="80000"/>
              </a:lnSpc>
            </a:pPr>
            <a:r>
              <a:rPr lang="ru-RU" sz="2000" b="1" i="1" dirty="0" smtClean="0">
                <a:solidFill>
                  <a:srgbClr val="C00000"/>
                </a:solidFill>
              </a:rPr>
              <a:t>Слева направо:  </a:t>
            </a:r>
            <a:r>
              <a:rPr lang="ru-RU" sz="2000" b="1" i="1" dirty="0" err="1" smtClean="0">
                <a:solidFill>
                  <a:srgbClr val="C00000"/>
                </a:solidFill>
              </a:rPr>
              <a:t>сыновья-Михаил</a:t>
            </a:r>
            <a:r>
              <a:rPr lang="ru-RU" sz="2000" b="1" i="1" dirty="0" smtClean="0">
                <a:solidFill>
                  <a:srgbClr val="C00000"/>
                </a:solidFill>
              </a:rPr>
              <a:t>, Иван, жена Марфа Васильевна, Владимир,</a:t>
            </a:r>
          </a:p>
          <a:p>
            <a:pPr>
              <a:lnSpc>
                <a:spcPct val="80000"/>
              </a:lnSpc>
            </a:pPr>
            <a:r>
              <a:rPr lang="ru-RU" sz="2000" b="1" i="1" dirty="0" smtClean="0">
                <a:solidFill>
                  <a:srgbClr val="C00000"/>
                </a:solidFill>
              </a:rPr>
              <a:t>за столом сидят дочери Люба, Зоя - на руках у  Семена Даниловича, </a:t>
            </a:r>
          </a:p>
          <a:p>
            <a:pPr>
              <a:lnSpc>
                <a:spcPct val="80000"/>
              </a:lnSpc>
            </a:pPr>
            <a:r>
              <a:rPr lang="ru-RU" sz="2000" b="1" i="1" dirty="0" smtClean="0">
                <a:solidFill>
                  <a:srgbClr val="C00000"/>
                </a:solidFill>
              </a:rPr>
              <a:t>рядом сын Василий.</a:t>
            </a:r>
            <a:endParaRPr lang="ru-RU" sz="2000" b="1" i="1" dirty="0">
              <a:solidFill>
                <a:srgbClr val="C00000"/>
              </a:solidFill>
            </a:endParaRPr>
          </a:p>
        </p:txBody>
      </p:sp>
      <p:sp>
        <p:nvSpPr>
          <p:cNvPr id="5" name="Прямоугольник 4"/>
          <p:cNvSpPr/>
          <p:nvPr/>
        </p:nvSpPr>
        <p:spPr>
          <a:xfrm>
            <a:off x="500034" y="571480"/>
            <a:ext cx="5857916" cy="584775"/>
          </a:xfrm>
          <a:prstGeom prst="rect">
            <a:avLst/>
          </a:prstGeom>
        </p:spPr>
        <p:txBody>
          <a:bodyPr wrap="square">
            <a:spAutoFit/>
          </a:bodyPr>
          <a:lstStyle/>
          <a:p>
            <a:r>
              <a:rPr lang="ru-RU" sz="32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onotype Corsiva" pitchFamily="66" charset="0"/>
                <a:cs typeface="Angsana New" pitchFamily="18" charset="-34"/>
              </a:rPr>
              <a:t>Память сильнее времени…</a:t>
            </a:r>
            <a:endParaRPr lang="ru-RU"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ustDataLst>
      <p:tags r:id="rId1"/>
    </p:custDataLst>
    <p:extLst>
      <p:ext uri="{BB962C8B-B14F-4D97-AF65-F5344CB8AC3E}">
        <p14:creationId xmlns:p14="http://schemas.microsoft.com/office/powerpoint/2010/main" xmlns="" val="885578663"/>
      </p:ext>
    </p:extLst>
  </p:cSld>
  <p:clrMapOvr>
    <a:masterClrMapping/>
  </p:clrMapOvr>
  <mc:AlternateContent xmlns:mc="http://schemas.openxmlformats.org/markup-compatibility/2006">
    <mc:Choice xmlns:p14="http://schemas.microsoft.com/office/powerpoint/2010/main" xmlns="" Requires="p14">
      <p:transition spd="slow" p14:dur="2000" advTm="7931">
        <p:sndAc>
          <p:endSnd/>
        </p:sndAc>
      </p:transition>
    </mc:Choice>
    <mc:Fallback>
      <p:transition spd="slow" advTm="7931">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14612" y="2714620"/>
            <a:ext cx="5643602" cy="32147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5000628" y="6000768"/>
            <a:ext cx="4143372" cy="400110"/>
          </a:xfrm>
          <a:prstGeom prst="rect">
            <a:avLst/>
          </a:prstGeom>
        </p:spPr>
        <p:txBody>
          <a:bodyPr wrap="square">
            <a:spAutoFit/>
          </a:bodyPr>
          <a:lstStyle/>
          <a:p>
            <a:pPr algn="ctr"/>
            <a:r>
              <a:rPr lang="ru-RU" sz="2000" b="1" i="1" dirty="0" smtClean="0">
                <a:solidFill>
                  <a:srgbClr val="C00000"/>
                </a:solidFill>
              </a:rPr>
              <a:t>На огневом рубеже</a:t>
            </a:r>
            <a:endParaRPr lang="ru-RU" sz="2000" b="1" i="1" dirty="0">
              <a:solidFill>
                <a:srgbClr val="C00000"/>
              </a:solidFill>
            </a:endParaRPr>
          </a:p>
        </p:txBody>
      </p:sp>
      <p:sp>
        <p:nvSpPr>
          <p:cNvPr id="2" name="Прямоугольник 1"/>
          <p:cNvSpPr/>
          <p:nvPr/>
        </p:nvSpPr>
        <p:spPr>
          <a:xfrm>
            <a:off x="462745" y="594266"/>
            <a:ext cx="8213709"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Tree>
    <p:custDataLst>
      <p:tags r:id="rId1"/>
    </p:custDataLst>
    <p:extLst>
      <p:ext uri="{BB962C8B-B14F-4D97-AF65-F5344CB8AC3E}">
        <p14:creationId xmlns:p14="http://schemas.microsoft.com/office/powerpoint/2010/main" xmlns="" val="1733957662"/>
      </p:ext>
    </p:extLst>
  </p:cSld>
  <p:clrMapOvr>
    <a:masterClrMapping/>
  </p:clrMapOvr>
  <mc:AlternateContent xmlns:mc="http://schemas.openxmlformats.org/markup-compatibility/2006">
    <mc:Choice xmlns:p14="http://schemas.microsoft.com/office/powerpoint/2010/main" xmlns="" Requires="p14">
      <p:transition spd="slow" p14:dur="2000" advTm="8555">
        <p:sndAc>
          <p:endSnd/>
        </p:sndAc>
      </p:transition>
    </mc:Choice>
    <mc:Fallback>
      <p:transition spd="slow" advTm="8555">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28860" y="2714620"/>
            <a:ext cx="6286544" cy="36433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285720" y="2714619"/>
            <a:ext cx="2000264" cy="2246769"/>
          </a:xfrm>
          <a:prstGeom prst="rect">
            <a:avLst/>
          </a:prstGeom>
        </p:spPr>
        <p:txBody>
          <a:bodyPr wrap="square">
            <a:spAutoFit/>
          </a:bodyPr>
          <a:lstStyle/>
          <a:p>
            <a:r>
              <a:rPr lang="ru-RU" sz="2000" b="1" i="1" dirty="0" smtClean="0">
                <a:solidFill>
                  <a:srgbClr val="C00000"/>
                </a:solidFill>
              </a:rPr>
              <a:t>Снайперы </a:t>
            </a:r>
          </a:p>
          <a:p>
            <a:r>
              <a:rPr lang="ru-RU" sz="2000" b="1" i="1" dirty="0" smtClean="0">
                <a:solidFill>
                  <a:srgbClr val="C00000"/>
                </a:solidFill>
              </a:rPr>
              <a:t>С. Номоконов и Б. </a:t>
            </a:r>
            <a:r>
              <a:rPr lang="ru-RU" sz="2000" b="1" i="1" dirty="0" err="1" smtClean="0">
                <a:solidFill>
                  <a:srgbClr val="C00000"/>
                </a:solidFill>
              </a:rPr>
              <a:t>Канотов</a:t>
            </a:r>
            <a:r>
              <a:rPr lang="ru-RU" sz="2000" b="1" i="1" dirty="0" smtClean="0">
                <a:solidFill>
                  <a:srgbClr val="C00000"/>
                </a:solidFill>
              </a:rPr>
              <a:t> – лучшие в своей   дивизии. </a:t>
            </a:r>
          </a:p>
          <a:p>
            <a:r>
              <a:rPr lang="ru-RU" sz="2000" b="1" i="1" dirty="0" smtClean="0">
                <a:solidFill>
                  <a:srgbClr val="C00000"/>
                </a:solidFill>
              </a:rPr>
              <a:t>с.Старая Русса, 1942 год.</a:t>
            </a:r>
            <a:endParaRPr lang="ru-RU" sz="2000" b="1" i="1" dirty="0">
              <a:solidFill>
                <a:srgbClr val="C00000"/>
              </a:solidFill>
            </a:endParaRPr>
          </a:p>
        </p:txBody>
      </p:sp>
      <p:sp>
        <p:nvSpPr>
          <p:cNvPr id="5" name="Прямоугольник 4"/>
          <p:cNvSpPr/>
          <p:nvPr/>
        </p:nvSpPr>
        <p:spPr>
          <a:xfrm>
            <a:off x="500034" y="500042"/>
            <a:ext cx="5370559" cy="584775"/>
          </a:xfrm>
          <a:prstGeom prst="rect">
            <a:avLst/>
          </a:prstGeom>
        </p:spPr>
        <p:txBody>
          <a:bodyPr wrap="square">
            <a:spAutoFit/>
          </a:bodyPr>
          <a:lstStyle/>
          <a:p>
            <a:r>
              <a:rPr lang="ru-RU" sz="32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onotype Corsiva" pitchFamily="66" charset="0"/>
                <a:cs typeface="Angsana New" pitchFamily="18" charset="-34"/>
              </a:rPr>
              <a:t>Память сильнее времени…</a:t>
            </a:r>
            <a:endParaRPr lang="ru-RU"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ustDataLst>
      <p:tags r:id="rId1"/>
    </p:custDataLst>
    <p:extLst>
      <p:ext uri="{BB962C8B-B14F-4D97-AF65-F5344CB8AC3E}">
        <p14:creationId xmlns:p14="http://schemas.microsoft.com/office/powerpoint/2010/main" xmlns="" val="3142189921"/>
      </p:ext>
    </p:extLst>
  </p:cSld>
  <p:clrMapOvr>
    <a:masterClrMapping/>
  </p:clrMapOvr>
  <mc:AlternateContent xmlns:mc="http://schemas.openxmlformats.org/markup-compatibility/2006">
    <mc:Choice xmlns:p14="http://schemas.microsoft.com/office/powerpoint/2010/main" xmlns="" Requires="p14">
      <p:transition spd="slow" p14:dur="2000" advTm="9444">
        <p:sndAc>
          <p:endSnd/>
        </p:sndAc>
      </p:transition>
    </mc:Choice>
    <mc:Fallback>
      <p:transition spd="slow" advTm="9444">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wipe(down)">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00298" y="2714620"/>
            <a:ext cx="6125787" cy="3571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4" name="Прямоугольник 3"/>
          <p:cNvSpPr/>
          <p:nvPr/>
        </p:nvSpPr>
        <p:spPr>
          <a:xfrm>
            <a:off x="214282" y="2786058"/>
            <a:ext cx="2000264" cy="2246769"/>
          </a:xfrm>
          <a:prstGeom prst="rect">
            <a:avLst/>
          </a:prstGeom>
        </p:spPr>
        <p:txBody>
          <a:bodyPr wrap="square">
            <a:spAutoFit/>
          </a:bodyPr>
          <a:lstStyle/>
          <a:p>
            <a:pPr algn="ctr"/>
            <a:r>
              <a:rPr lang="ru-RU" sz="2000" b="1" i="1" dirty="0" smtClean="0">
                <a:solidFill>
                  <a:srgbClr val="C00000"/>
                </a:solidFill>
              </a:rPr>
              <a:t>Генерал-майор Н.Э. </a:t>
            </a:r>
            <a:r>
              <a:rPr lang="ru-RU" sz="2000" b="1" i="1" dirty="0" err="1" smtClean="0">
                <a:solidFill>
                  <a:srgbClr val="C00000"/>
                </a:solidFill>
              </a:rPr>
              <a:t>Берзарин</a:t>
            </a:r>
            <a:r>
              <a:rPr lang="ru-RU" sz="2000" b="1" i="1" dirty="0" smtClean="0">
                <a:solidFill>
                  <a:srgbClr val="C00000"/>
                </a:solidFill>
              </a:rPr>
              <a:t> беседует со                           снайпером С.Д. </a:t>
            </a:r>
            <a:r>
              <a:rPr lang="ru-RU" sz="2000" b="1" i="1" dirty="0" err="1" smtClean="0">
                <a:solidFill>
                  <a:srgbClr val="C00000"/>
                </a:solidFill>
              </a:rPr>
              <a:t>Номоконовым</a:t>
            </a:r>
            <a:r>
              <a:rPr lang="ru-RU" sz="2000" b="1" i="1" dirty="0" smtClean="0">
                <a:solidFill>
                  <a:srgbClr val="C00000"/>
                </a:solidFill>
              </a:rPr>
              <a:t>  </a:t>
            </a:r>
          </a:p>
          <a:p>
            <a:pPr algn="ctr"/>
            <a:endParaRPr lang="ru-RU" sz="2000" b="1" i="1" dirty="0" smtClean="0">
              <a:solidFill>
                <a:srgbClr val="C00000"/>
              </a:solidFill>
            </a:endParaRPr>
          </a:p>
          <a:p>
            <a:pPr algn="ctr"/>
            <a:r>
              <a:rPr lang="ru-RU" sz="2000" b="1" i="1" dirty="0" smtClean="0">
                <a:solidFill>
                  <a:srgbClr val="C00000"/>
                </a:solidFill>
              </a:rPr>
              <a:t> 1942 г.</a:t>
            </a:r>
            <a:endParaRPr lang="ru-RU" sz="2000" b="1" i="1" dirty="0">
              <a:solidFill>
                <a:srgbClr val="C00000"/>
              </a:solidFill>
            </a:endParaRPr>
          </a:p>
        </p:txBody>
      </p:sp>
      <p:sp>
        <p:nvSpPr>
          <p:cNvPr id="2" name="Прямоугольник 1"/>
          <p:cNvSpPr/>
          <p:nvPr/>
        </p:nvSpPr>
        <p:spPr>
          <a:xfrm>
            <a:off x="214298" y="594266"/>
            <a:ext cx="7958102" cy="523220"/>
          </a:xfrm>
          <a:prstGeom prst="rect">
            <a:avLst/>
          </a:prstGeom>
        </p:spPr>
        <p:txBody>
          <a:bodyPr wrap="square">
            <a:spAutoFit/>
          </a:bodyPr>
          <a:lstStyle/>
          <a:p>
            <a:pPr lvl="0" algn="ctr"/>
            <a:r>
              <a:rPr lang="ru-RU" sz="28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Никто не забыт – ничто не забыто</a:t>
            </a:r>
          </a:p>
        </p:txBody>
      </p:sp>
    </p:spTree>
    <p:custDataLst>
      <p:tags r:id="rId1"/>
    </p:custDataLst>
    <p:extLst>
      <p:ext uri="{BB962C8B-B14F-4D97-AF65-F5344CB8AC3E}">
        <p14:creationId xmlns:p14="http://schemas.microsoft.com/office/powerpoint/2010/main" xmlns="" val="3227756670"/>
      </p:ext>
    </p:extLst>
  </p:cSld>
  <p:clrMapOvr>
    <a:masterClrMapping/>
  </p:clrMapOvr>
  <mc:AlternateContent xmlns:mc="http://schemas.openxmlformats.org/markup-compatibility/2006">
    <mc:Choice xmlns:p14="http://schemas.microsoft.com/office/powerpoint/2010/main" xmlns="" Requires="p14">
      <p:transition spd="slow" p14:dur="2000" advTm="22831">
        <p:sndAc>
          <p:endSnd/>
        </p:sndAc>
      </p:transition>
    </mc:Choice>
    <mc:Fallback>
      <p:transition spd="slow" advTm="22831">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fade">
                                      <p:cBhvr>
                                        <p:cTn id="20" dur="1000"/>
                                        <p:tgtEl>
                                          <p:spTgt spid="14338"/>
                                        </p:tgtEl>
                                      </p:cBhvr>
                                    </p:animEffect>
                                    <p:anim calcmode="lin" valueType="num">
                                      <p:cBhvr>
                                        <p:cTn id="21" dur="1000" fill="hold"/>
                                        <p:tgtEl>
                                          <p:spTgt spid="14338"/>
                                        </p:tgtEl>
                                        <p:attrNameLst>
                                          <p:attrName>ppt_x</p:attrName>
                                        </p:attrNameLst>
                                      </p:cBhvr>
                                      <p:tavLst>
                                        <p:tav tm="0">
                                          <p:val>
                                            <p:strVal val="#ppt_x"/>
                                          </p:val>
                                        </p:tav>
                                        <p:tav tm="100000">
                                          <p:val>
                                            <p:strVal val="#ppt_x"/>
                                          </p:val>
                                        </p:tav>
                                      </p:tavLst>
                                    </p:anim>
                                    <p:anim calcmode="lin" valueType="num">
                                      <p:cBhvr>
                                        <p:cTn id="22"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43174" y="2571745"/>
            <a:ext cx="5929354" cy="38576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500034" y="500042"/>
            <a:ext cx="5370559" cy="584775"/>
          </a:xfrm>
          <a:prstGeom prst="rect">
            <a:avLst/>
          </a:prstGeom>
        </p:spPr>
        <p:txBody>
          <a:bodyPr wrap="square">
            <a:spAutoFit/>
          </a:bodyPr>
          <a:lstStyle/>
          <a:p>
            <a:r>
              <a:rPr lang="ru-RU" sz="32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onotype Corsiva" pitchFamily="66" charset="0"/>
                <a:cs typeface="Angsana New" pitchFamily="18" charset="-34"/>
              </a:rPr>
              <a:t>Память сильнее времени…</a:t>
            </a:r>
            <a:endParaRPr lang="ru-RU"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Прямоугольник 4"/>
          <p:cNvSpPr/>
          <p:nvPr/>
        </p:nvSpPr>
        <p:spPr>
          <a:xfrm>
            <a:off x="285720" y="2714620"/>
            <a:ext cx="1785950" cy="2246769"/>
          </a:xfrm>
          <a:prstGeom prst="rect">
            <a:avLst/>
          </a:prstGeom>
        </p:spPr>
        <p:txBody>
          <a:bodyPr wrap="square">
            <a:spAutoFit/>
          </a:bodyPr>
          <a:lstStyle/>
          <a:p>
            <a:pPr algn="ctr"/>
            <a:r>
              <a:rPr lang="ru-RU" sz="2000" b="1" i="1" dirty="0" smtClean="0">
                <a:solidFill>
                  <a:srgbClr val="C00000"/>
                </a:solidFill>
              </a:rPr>
              <a:t>Семья </a:t>
            </a:r>
            <a:r>
              <a:rPr lang="ru-RU" sz="2000" b="1" i="1" dirty="0" err="1" smtClean="0">
                <a:solidFill>
                  <a:srgbClr val="C00000"/>
                </a:solidFill>
              </a:rPr>
              <a:t>Номоконовых</a:t>
            </a:r>
            <a:endParaRPr lang="ru-RU" sz="2000" b="1" i="1" dirty="0" smtClean="0">
              <a:solidFill>
                <a:srgbClr val="C00000"/>
              </a:solidFill>
            </a:endParaRPr>
          </a:p>
          <a:p>
            <a:pPr algn="ctr"/>
            <a:endParaRPr lang="ru-RU" sz="2000" b="1" i="1" dirty="0" smtClean="0">
              <a:solidFill>
                <a:srgbClr val="C00000"/>
              </a:solidFill>
            </a:endParaRPr>
          </a:p>
          <a:p>
            <a:pPr algn="ctr"/>
            <a:r>
              <a:rPr lang="ru-RU" sz="2000" b="1" i="1" dirty="0" smtClean="0">
                <a:solidFill>
                  <a:srgbClr val="C00000"/>
                </a:solidFill>
              </a:rPr>
              <a:t>Село  </a:t>
            </a:r>
            <a:r>
              <a:rPr lang="ru-RU" sz="2000" b="1" i="1" dirty="0" err="1" smtClean="0">
                <a:solidFill>
                  <a:srgbClr val="C00000"/>
                </a:solidFill>
              </a:rPr>
              <a:t>Зугалай</a:t>
            </a:r>
            <a:r>
              <a:rPr lang="ru-RU" sz="2000" b="1" i="1" dirty="0" smtClean="0">
                <a:solidFill>
                  <a:srgbClr val="C00000"/>
                </a:solidFill>
              </a:rPr>
              <a:t>,  </a:t>
            </a:r>
            <a:r>
              <a:rPr lang="ru-RU" sz="2000" b="1" i="1" dirty="0" err="1" smtClean="0">
                <a:solidFill>
                  <a:srgbClr val="C00000"/>
                </a:solidFill>
              </a:rPr>
              <a:t>Могойтуйского</a:t>
            </a:r>
            <a:r>
              <a:rPr lang="ru-RU" sz="2000" b="1" i="1" dirty="0" smtClean="0">
                <a:solidFill>
                  <a:srgbClr val="C00000"/>
                </a:solidFill>
              </a:rPr>
              <a:t> района   1958г.</a:t>
            </a:r>
          </a:p>
        </p:txBody>
      </p:sp>
    </p:spTree>
    <p:custDataLst>
      <p:tags r:id="rId1"/>
    </p:custDataLst>
    <p:extLst>
      <p:ext uri="{BB962C8B-B14F-4D97-AF65-F5344CB8AC3E}">
        <p14:creationId xmlns:p14="http://schemas.microsoft.com/office/powerpoint/2010/main" xmlns="" val="3454640497"/>
      </p:ext>
    </p:extLst>
  </p:cSld>
  <p:clrMapOvr>
    <a:masterClrMapping/>
  </p:clrMapOvr>
  <mc:AlternateContent xmlns:mc="http://schemas.openxmlformats.org/markup-compatibility/2006">
    <mc:Choice xmlns:p14="http://schemas.microsoft.com/office/powerpoint/2010/main" xmlns="" Requires="p14">
      <p:transition spd="slow" p14:dur="2000" advTm="12118">
        <p:sndAc>
          <p:endSnd/>
        </p:sndAc>
      </p:transition>
    </mc:Choice>
    <mc:Fallback>
      <p:transition spd="slow" advTm="12118">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ipe(down)">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3"/>
</p:tagLst>
</file>

<file path=ppt/tags/tag10.xml><?xml version="1.0" encoding="utf-8"?>
<p:tagLst xmlns:a="http://schemas.openxmlformats.org/drawingml/2006/main" xmlns:r="http://schemas.openxmlformats.org/officeDocument/2006/relationships" xmlns:p="http://schemas.openxmlformats.org/presentationml/2006/main">
  <p:tag name="TIMING" val="|0.9|1|1.1"/>
</p:tagLst>
</file>

<file path=ppt/tags/tag11.xml><?xml version="1.0" encoding="utf-8"?>
<p:tagLst xmlns:a="http://schemas.openxmlformats.org/drawingml/2006/main" xmlns:r="http://schemas.openxmlformats.org/officeDocument/2006/relationships" xmlns:p="http://schemas.openxmlformats.org/presentationml/2006/main">
  <p:tag name="TIMING" val="|0.6|1.4|1.1"/>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TIMING" val="|0.6|1.4|1.1"/>
</p:tagLst>
</file>

<file path=ppt/tags/tag14.xml><?xml version="1.0" encoding="utf-8"?>
<p:tagLst xmlns:a="http://schemas.openxmlformats.org/drawingml/2006/main" xmlns:r="http://schemas.openxmlformats.org/officeDocument/2006/relationships" xmlns:p="http://schemas.openxmlformats.org/presentationml/2006/main">
  <p:tag name="TIMING" val="|0.6|1.5|1.1"/>
</p:tagLst>
</file>

<file path=ppt/tags/tag15.xml><?xml version="1.0" encoding="utf-8"?>
<p:tagLst xmlns:a="http://schemas.openxmlformats.org/drawingml/2006/main" xmlns:r="http://schemas.openxmlformats.org/officeDocument/2006/relationships" xmlns:p="http://schemas.openxmlformats.org/presentationml/2006/main">
  <p:tag name="TIMING" val="|0.6|1.5"/>
</p:tagLst>
</file>

<file path=ppt/tags/tag16.xml><?xml version="1.0" encoding="utf-8"?>
<p:tagLst xmlns:a="http://schemas.openxmlformats.org/drawingml/2006/main" xmlns:r="http://schemas.openxmlformats.org/officeDocument/2006/relationships" xmlns:p="http://schemas.openxmlformats.org/presentationml/2006/main">
  <p:tag name="TIMING" val="|0.6|1.4|1.4"/>
</p:tagLst>
</file>

<file path=ppt/tags/tag17.xml><?xml version="1.0" encoding="utf-8"?>
<p:tagLst xmlns:a="http://schemas.openxmlformats.org/drawingml/2006/main" xmlns:r="http://schemas.openxmlformats.org/officeDocument/2006/relationships" xmlns:p="http://schemas.openxmlformats.org/presentationml/2006/main">
  <p:tag name="TIMING" val="|0.6|1.1|1.2"/>
</p:tagLst>
</file>

<file path=ppt/tags/tag18.xml><?xml version="1.0" encoding="utf-8"?>
<p:tagLst xmlns:a="http://schemas.openxmlformats.org/drawingml/2006/main" xmlns:r="http://schemas.openxmlformats.org/officeDocument/2006/relationships" xmlns:p="http://schemas.openxmlformats.org/presentationml/2006/main">
  <p:tag name="TIMING" val="|0.6|1.8"/>
</p:tagLst>
</file>

<file path=ppt/tags/tag19.xml><?xml version="1.0" encoding="utf-8"?>
<p:tagLst xmlns:a="http://schemas.openxmlformats.org/drawingml/2006/main" xmlns:r="http://schemas.openxmlformats.org/officeDocument/2006/relationships" xmlns:p="http://schemas.openxmlformats.org/presentationml/2006/main">
  <p:tag name="TIMING" val="|0.7|1.7"/>
</p:tagLst>
</file>

<file path=ppt/tags/tag2.xml><?xml version="1.0" encoding="utf-8"?>
<p:tagLst xmlns:a="http://schemas.openxmlformats.org/drawingml/2006/main" xmlns:r="http://schemas.openxmlformats.org/officeDocument/2006/relationships" xmlns:p="http://schemas.openxmlformats.org/presentationml/2006/main">
  <p:tag name="TIMING" val="|16.5|1.6"/>
</p:tagLst>
</file>

<file path=ppt/tags/tag20.xml><?xml version="1.0" encoding="utf-8"?>
<p:tagLst xmlns:a="http://schemas.openxmlformats.org/drawingml/2006/main" xmlns:r="http://schemas.openxmlformats.org/officeDocument/2006/relationships" xmlns:p="http://schemas.openxmlformats.org/presentationml/2006/main">
  <p:tag name="TIMING" val="|1.7|1.8"/>
</p:tagLst>
</file>

<file path=ppt/tags/tag21.xml><?xml version="1.0" encoding="utf-8"?>
<p:tagLst xmlns:a="http://schemas.openxmlformats.org/drawingml/2006/main" xmlns:r="http://schemas.openxmlformats.org/officeDocument/2006/relationships" xmlns:p="http://schemas.openxmlformats.org/presentationml/2006/main">
  <p:tag name="TIMING" val="|0.6|1.6|1.9"/>
</p:tagLst>
</file>

<file path=ppt/tags/tag22.xml><?xml version="1.0" encoding="utf-8"?>
<p:tagLst xmlns:a="http://schemas.openxmlformats.org/drawingml/2006/main" xmlns:r="http://schemas.openxmlformats.org/officeDocument/2006/relationships" xmlns:p="http://schemas.openxmlformats.org/presentationml/2006/main">
  <p:tag name="TIMING" val="|0.7|1.3|1.6"/>
</p:tagLst>
</file>

<file path=ppt/tags/tag23.xml><?xml version="1.0" encoding="utf-8"?>
<p:tagLst xmlns:a="http://schemas.openxmlformats.org/drawingml/2006/main" xmlns:r="http://schemas.openxmlformats.org/officeDocument/2006/relationships" xmlns:p="http://schemas.openxmlformats.org/presentationml/2006/main">
  <p:tag name="TIMING" val="|0.6|1.5"/>
</p:tagLst>
</file>

<file path=ppt/tags/tag3.xml><?xml version="1.0" encoding="utf-8"?>
<p:tagLst xmlns:a="http://schemas.openxmlformats.org/drawingml/2006/main" xmlns:r="http://schemas.openxmlformats.org/officeDocument/2006/relationships" xmlns:p="http://schemas.openxmlformats.org/presentationml/2006/main">
  <p:tag name="TIMING" val="|0.8|1.5|1.5"/>
</p:tagLst>
</file>

<file path=ppt/tags/tag4.xml><?xml version="1.0" encoding="utf-8"?>
<p:tagLst xmlns:a="http://schemas.openxmlformats.org/drawingml/2006/main" xmlns:r="http://schemas.openxmlformats.org/officeDocument/2006/relationships" xmlns:p="http://schemas.openxmlformats.org/presentationml/2006/main">
  <p:tag name="TIMING" val="|0.9|1.7|1.1"/>
</p:tagLst>
</file>

<file path=ppt/tags/tag5.xml><?xml version="1.0" encoding="utf-8"?>
<p:tagLst xmlns:a="http://schemas.openxmlformats.org/drawingml/2006/main" xmlns:r="http://schemas.openxmlformats.org/officeDocument/2006/relationships" xmlns:p="http://schemas.openxmlformats.org/presentationml/2006/main">
  <p:tag name="TIMING" val="|0.8|2.6|1.4"/>
</p:tagLst>
</file>

<file path=ppt/tags/tag6.xml><?xml version="1.0" encoding="utf-8"?>
<p:tagLst xmlns:a="http://schemas.openxmlformats.org/drawingml/2006/main" xmlns:r="http://schemas.openxmlformats.org/officeDocument/2006/relationships" xmlns:p="http://schemas.openxmlformats.org/presentationml/2006/main">
  <p:tag name="TIMING" val="|0.9|1.4|2.3"/>
</p:tagLst>
</file>

<file path=ppt/tags/tag7.xml><?xml version="1.0" encoding="utf-8"?>
<p:tagLst xmlns:a="http://schemas.openxmlformats.org/drawingml/2006/main" xmlns:r="http://schemas.openxmlformats.org/officeDocument/2006/relationships" xmlns:p="http://schemas.openxmlformats.org/presentationml/2006/main">
  <p:tag name="TIMING" val="|0.7|1.8|0"/>
</p:tagLst>
</file>

<file path=ppt/tags/tag8.xml><?xml version="1.0" encoding="utf-8"?>
<p:tagLst xmlns:a="http://schemas.openxmlformats.org/drawingml/2006/main" xmlns:r="http://schemas.openxmlformats.org/officeDocument/2006/relationships" xmlns:p="http://schemas.openxmlformats.org/presentationml/2006/main">
  <p:tag name="TIMING" val="|1|1|1.2"/>
</p:tagLst>
</file>

<file path=ppt/tags/tag9.xml><?xml version="1.0" encoding="utf-8"?>
<p:tagLst xmlns:a="http://schemas.openxmlformats.org/drawingml/2006/main" xmlns:r="http://schemas.openxmlformats.org/officeDocument/2006/relationships" xmlns:p="http://schemas.openxmlformats.org/presentationml/2006/main">
  <p:tag name="TIMING" val="|0.9|0.9|1.2"/>
</p:tagLst>
</file>

<file path=ppt/theme/theme1.xml><?xml version="1.0" encoding="utf-8"?>
<a:theme xmlns:a="http://schemas.openxmlformats.org/drawingml/2006/main" name="Ermolaeva_krossword">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Ermolaeva_krossword</Template>
  <TotalTime>938</TotalTime>
  <Words>1039</Words>
  <Application>Microsoft Office PowerPoint</Application>
  <PresentationFormat>Экран (4:3)</PresentationFormat>
  <Paragraphs>105</Paragraphs>
  <Slides>27</Slides>
  <Notes>0</Notes>
  <HiddenSlides>0</HiddenSlides>
  <MMClips>6</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Ermolaeva_krossword</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Память сильнее времени…</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Company>DG Win&amp;Soft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102</cp:revision>
  <dcterms:created xsi:type="dcterms:W3CDTF">2015-02-26T07:29:13Z</dcterms:created>
  <dcterms:modified xsi:type="dcterms:W3CDTF">2015-03-13T02:02:53Z</dcterms:modified>
</cp:coreProperties>
</file>