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4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58" r:id="rId6"/>
    <p:sldId id="259" r:id="rId7"/>
    <p:sldId id="263" r:id="rId8"/>
    <p:sldId id="262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>
        <a:lumMod val="75000"/>
      </a:schemeClr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143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11-13T11:06:59.340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17537 10840 0</inkml:trace>
  <inkml:trace contextRef="#ctx0" brushRef="#br0" timeOffset="655.2011">16421 5730 0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CF3C-CFA3-4EBC-A69D-72625AB7506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FFF37-6A56-4355-A303-2F964F6DF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7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FF37-6A56-4355-A303-2F964F6DF0B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6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9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82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93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41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6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8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8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1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8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0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7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331D-4D28-4187-A261-5E54AE89FE5C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4312-6965-48B4-96AD-81B964BCF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65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  <p:sldLayoutId id="2147484256" r:id="rId12"/>
    <p:sldLayoutId id="2147484257" r:id="rId13"/>
    <p:sldLayoutId id="2147484258" r:id="rId14"/>
    <p:sldLayoutId id="2147484259" r:id="rId15"/>
    <p:sldLayoutId id="2147484260" r:id="rId16"/>
    <p:sldLayoutId id="214748426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8%D1%85%D0%B8%D0%B9_%D0%BE%D0%BA%D0%B5%D0%B0%D0%BD" TargetMode="External"/><Relationship Id="rId13" Type="http://schemas.openxmlformats.org/officeDocument/2006/relationships/image" Target="../media/image20.jpg"/><Relationship Id="rId3" Type="http://schemas.openxmlformats.org/officeDocument/2006/relationships/hyperlink" Target="https://ru.wikipedia.org/wiki/%D0%9B%D0%B0%D1%82%D0%B8%D0%BD%D1%81%D0%BA%D0%B8%D0%B9_%D1%8F%D0%B7%D1%8B%D0%BA" TargetMode="External"/><Relationship Id="rId7" Type="http://schemas.openxmlformats.org/officeDocument/2006/relationships/hyperlink" Target="https://ru.wikipedia.org/wiki/%D0%9F%D0%B5%D0%BB%D0%B0%D0%B3%D0%B8%D1%87%D0%B5%D1%81%D0%BA%D0%B8%D0%B9_%D0%BE%D1%80%D0%B3%D0%B0%D0%BD%D0%B8%D0%B7%D0%BC" TargetMode="External"/><Relationship Id="rId12" Type="http://schemas.openxmlformats.org/officeDocument/2006/relationships/hyperlink" Target="https://ru.wikipedia.org/wiki/%D0%A1%D0%B5%D0%BB%D1%8C%D0%B4%D1%8C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ru.wikipedia.org/wiki/%D0%9E%D0%BF%D0%B0%D1%85%D0%BE%D0%BE%D0%B1%D1%80%D0%B0%D0%B7%D0%BD%D1%8B%D0%B5" TargetMode="External"/><Relationship Id="rId11" Type="http://schemas.openxmlformats.org/officeDocument/2006/relationships/hyperlink" Target="https://ru.wikipedia.org/wiki/%D0%90%D1%81%D0%BA%D0%B0%D0%BD%D0%B8%D1%83%D1%81,_%D0%9F%D0%B5%D1%82%D0%B5%D1%80" TargetMode="External"/><Relationship Id="rId5" Type="http://schemas.openxmlformats.org/officeDocument/2006/relationships/hyperlink" Target="https://ru.wikipedia.org/wiki/%D0%A0%D0%B5%D0%BC%D0%BD%D0%B5%D1%82%D0%B5%D0%BB%D1%8B%D0%B5" TargetMode="External"/><Relationship Id="rId10" Type="http://schemas.openxmlformats.org/officeDocument/2006/relationships/hyperlink" Target="https://ru.wikipedia.org/wiki/%D0%98%D0%BD%D0%B4%D0%B8%D0%B9%D1%81%D0%BA%D0%B8%D0%B9_%D0%BE%D0%BA%D0%B5%D0%B0%D0%BD" TargetMode="External"/><Relationship Id="rId4" Type="http://schemas.openxmlformats.org/officeDocument/2006/relationships/hyperlink" Target="https://ru.wikipedia.org/wiki/%D0%A0%D1%8B%D0%B1%D1%8B" TargetMode="External"/><Relationship Id="rId9" Type="http://schemas.openxmlformats.org/officeDocument/2006/relationships/hyperlink" Target="https://ru.wikipedia.org/wiki/%D0%90%D1%82%D0%BB%D0%B0%D0%BD%D1%82%D0%B8%D1%87%D0%B5%D1%81%D0%BA%D0%B8%D0%B9_%D0%BE%D0%BA%D0%B5%D0%B0%D0%B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6%D0%B0%D0%B1%D1%80%D1%8B" TargetMode="External"/><Relationship Id="rId13" Type="http://schemas.openxmlformats.org/officeDocument/2006/relationships/hyperlink" Target="https://ru.wikipedia.org/wiki/%D0%A0%D0%BE%D1%81%D1%81%D0%B8%D1%8F" TargetMode="External"/><Relationship Id="rId3" Type="http://schemas.openxmlformats.org/officeDocument/2006/relationships/hyperlink" Target="https://ru.wikipedia.org/wiki/%D0%9B%D0%B0%D1%82%D0%B8%D0%BD%D1%81%D0%BA%D0%B8%D0%B9_%D1%8F%D0%B7%D1%8B%D0%BA" TargetMode="External"/><Relationship Id="rId7" Type="http://schemas.openxmlformats.org/officeDocument/2006/relationships/hyperlink" Target="https://ru.wikipedia.org/wiki/%D0%96%D0%B8%D0%B2%D0%BE%D1%82%D0%BD%D0%BE%D0%B5" TargetMode="External"/><Relationship Id="rId12" Type="http://schemas.openxmlformats.org/officeDocument/2006/relationships/hyperlink" Target="https://ru.wikipedia.org/wiki/%D0%A0%D1%8B%D0%B1%D1%8B#cite_note-EschmeyerFong-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ru.wikipedia.org/wiki/%D0%9F%D0%BE%D0%B7%D0%B2%D0%BE%D0%BD%D0%BE%D1%87%D0%BD%D1%8B%D0%B5" TargetMode="External"/><Relationship Id="rId11" Type="http://schemas.openxmlformats.org/officeDocument/2006/relationships/hyperlink" Target="https://ru.wikipedia.org/wiki/%D0%9A%D0%B8%D1%82%D0%BE%D0%B2%D0%B0%D1%8F_%D0%B0%D0%BA%D1%83%D0%BB%D0%B0" TargetMode="External"/><Relationship Id="rId5" Type="http://schemas.openxmlformats.org/officeDocument/2006/relationships/hyperlink" Target="https://ru.wikipedia.org/wiki/%D0%9F%D0%B0%D1%80%D0%B0%D1%84%D0%B8%D0%BB%D0%B8%D1%8F_(%D0%B1%D0%B8%D0%BE%D0%BB%D0%BE%D0%B3%D0%B8%D1%87%D0%B5%D1%81%D0%BA%D0%B0%D1%8F_%D1%81%D0%B8%D1%81%D1%82%D0%B5%D0%BC%D0%B0%D1%82%D0%B8%D0%BA%D0%B0)" TargetMode="External"/><Relationship Id="rId10" Type="http://schemas.openxmlformats.org/officeDocument/2006/relationships/hyperlink" Target="https://ru.wikipedia.org/wiki/Paedocypris_progenetica" TargetMode="External"/><Relationship Id="rId4" Type="http://schemas.openxmlformats.org/officeDocument/2006/relationships/hyperlink" Target="https://ru.wikipedia.org/wiki/%D0%9A%D0%BB%D0%B0%D0%B4%D0%B8%D1%81%D1%82%D0%B8%D0%BA%D0%B0" TargetMode="External"/><Relationship Id="rId9" Type="http://schemas.openxmlformats.org/officeDocument/2006/relationships/hyperlink" Target="https://ru.wikipedia.org/wiki/%D0%9F%D0%B8%D1%89%D0%B5%D0%B2%D0%B0%D1%8F_%D1%86%D0%B5%D0%BF%D1%8C" TargetMode="External"/><Relationship Id="rId14" Type="http://schemas.openxmlformats.org/officeDocument/2006/relationships/hyperlink" Target="https://ru.wikipedia.org/wiki/%D0%98%D1%85%D1%82%D0%B8%D0%BE%D0%BB%D0%BE%D0%B3%D0%B8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6.jpg"/><Relationship Id="rId7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emf"/><Relationship Id="rId5" Type="http://schemas.openxmlformats.org/officeDocument/2006/relationships/customXml" Target="../ink/ink1.xml"/><Relationship Id="rId10" Type="http://schemas.openxmlformats.org/officeDocument/2006/relationships/image" Target="../media/image11.jpg"/><Relationship Id="rId4" Type="http://schemas.openxmlformats.org/officeDocument/2006/relationships/image" Target="../media/image7.jpg"/><Relationship Id="rId9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07771" y="391886"/>
            <a:ext cx="6945086" cy="2590801"/>
          </a:xfrm>
        </p:spPr>
        <p:txBody>
          <a:bodyPr/>
          <a:lstStyle/>
          <a:p>
            <a:pPr algn="ctr"/>
            <a:r>
              <a:rPr lang="ru-RU" dirty="0" smtClean="0">
                <a:latin typeface="Garamond" panose="02020404030301010803" pitchFamily="18" charset="0"/>
              </a:rPr>
              <a:t>Разнообразие рыб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2685" y="3243944"/>
            <a:ext cx="5747657" cy="1654628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latin typeface="Garamond" panose="02020404030301010803" pitchFamily="18" charset="0"/>
              </a:rPr>
              <a:t>и ЕЕ ПРИГОТОВЛЕНИЕ</a:t>
            </a:r>
            <a:endParaRPr lang="ru-RU" sz="48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2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14:honeycomb/>
        <p:sndAc>
          <p:stSnd>
            <p:snd r:embed="rId2" name="drumroll.wav"/>
          </p:stSnd>
        </p:sndAc>
      </p:transition>
    </mc:Choice>
    <mc:Fallback xmlns="">
      <p:transition spd="slow" advClick="0" advTm="2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2190" y="354036"/>
            <a:ext cx="7568419" cy="1303867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65785" y="2882551"/>
            <a:ext cx="4142231" cy="3749453"/>
          </a:xfr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Garamond" panose="02020404030301010803" pitchFamily="18" charset="0"/>
              </a:rPr>
              <a:t>Яйцо          1шт</a:t>
            </a:r>
          </a:p>
          <a:p>
            <a:r>
              <a:rPr lang="ru-RU" sz="2800" dirty="0" smtClean="0">
                <a:latin typeface="Garamond" panose="02020404030301010803" pitchFamily="18" charset="0"/>
              </a:rPr>
              <a:t>Крахмал кукуруз</a:t>
            </a:r>
            <a:r>
              <a:rPr lang="en-US" sz="2800" dirty="0" smtClean="0">
                <a:latin typeface="Garamond" panose="02020404030301010803" pitchFamily="18" charset="0"/>
              </a:rPr>
              <a:t>. 1</a:t>
            </a:r>
            <a:r>
              <a:rPr lang="ru-RU" sz="2800" dirty="0" err="1" smtClean="0">
                <a:latin typeface="Garamond" panose="02020404030301010803" pitchFamily="18" charset="0"/>
              </a:rPr>
              <a:t>шт</a:t>
            </a:r>
            <a:endParaRPr lang="ru-RU" sz="2800" dirty="0" smtClean="0">
              <a:latin typeface="Garamond" panose="02020404030301010803" pitchFamily="18" charset="0"/>
            </a:endParaRPr>
          </a:p>
          <a:p>
            <a:r>
              <a:rPr lang="ru-RU" sz="2800" dirty="0" smtClean="0">
                <a:latin typeface="Garamond" panose="02020404030301010803" pitchFamily="18" charset="0"/>
              </a:rPr>
              <a:t>Филе красной рыбы 0</a:t>
            </a:r>
            <a:r>
              <a:rPr lang="en-US" sz="2800" dirty="0" smtClean="0">
                <a:latin typeface="Garamond" panose="02020404030301010803" pitchFamily="18" charset="0"/>
              </a:rPr>
              <a:t>,5</a:t>
            </a:r>
            <a:r>
              <a:rPr lang="ru-RU" sz="2800" dirty="0" smtClean="0">
                <a:latin typeface="Garamond" panose="02020404030301010803" pitchFamily="18" charset="0"/>
              </a:rPr>
              <a:t>кг</a:t>
            </a:r>
            <a:endParaRPr lang="ru-RU" sz="2800" dirty="0">
              <a:latin typeface="Garamond" panose="020204040303010108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Сумма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263642" y="2882552"/>
            <a:ext cx="3909569" cy="3749950"/>
          </a:xfr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Garamond" panose="02020404030301010803" pitchFamily="18" charset="0"/>
              </a:rPr>
              <a:t>60руб(10 </a:t>
            </a:r>
            <a:r>
              <a:rPr lang="ru-RU" sz="2800" dirty="0" err="1" smtClean="0">
                <a:latin typeface="Garamond" panose="02020404030301010803" pitchFamily="18" charset="0"/>
              </a:rPr>
              <a:t>шт</a:t>
            </a:r>
            <a:r>
              <a:rPr lang="ru-RU" sz="2800" dirty="0" smtClean="0">
                <a:latin typeface="Garamond" panose="02020404030301010803" pitchFamily="18" charset="0"/>
              </a:rPr>
              <a:t>) 6руб(1 </a:t>
            </a:r>
            <a:r>
              <a:rPr lang="ru-RU" sz="2800" dirty="0" err="1" smtClean="0">
                <a:latin typeface="Garamond" panose="02020404030301010803" pitchFamily="18" charset="0"/>
              </a:rPr>
              <a:t>шт</a:t>
            </a:r>
            <a:r>
              <a:rPr lang="ru-RU" sz="28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ru-RU" sz="2800" dirty="0" smtClean="0">
                <a:latin typeface="Garamond" panose="02020404030301010803" pitchFamily="18" charset="0"/>
              </a:rPr>
              <a:t>27руб</a:t>
            </a:r>
          </a:p>
          <a:p>
            <a:r>
              <a:rPr lang="ru-RU" sz="2800" dirty="0" smtClean="0">
                <a:latin typeface="Garamond" panose="02020404030301010803" pitchFamily="18" charset="0"/>
              </a:rPr>
              <a:t>700руб</a:t>
            </a:r>
            <a:endParaRPr lang="ru-RU" sz="2800" dirty="0">
              <a:latin typeface="Garamond" panose="02020404030301010803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284462" y="2882552"/>
            <a:ext cx="3456432" cy="3749452"/>
          </a:xfr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Garamond" panose="02020404030301010803" pitchFamily="18" charset="0"/>
              </a:rPr>
              <a:t>6руб</a:t>
            </a:r>
          </a:p>
          <a:p>
            <a:r>
              <a:rPr lang="ru-RU" sz="2800" dirty="0" smtClean="0">
                <a:latin typeface="Garamond" panose="02020404030301010803" pitchFamily="18" charset="0"/>
              </a:rPr>
              <a:t>27руб</a:t>
            </a:r>
          </a:p>
          <a:p>
            <a:r>
              <a:rPr lang="ru-RU" sz="2800" dirty="0" smtClean="0">
                <a:latin typeface="Garamond" panose="02020404030301010803" pitchFamily="18" charset="0"/>
              </a:rPr>
              <a:t>700руб</a:t>
            </a:r>
            <a:endParaRPr lang="ru-RU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14:shred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156" y="64254"/>
            <a:ext cx="7916295" cy="76574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Garamond" panose="02020404030301010803" pitchFamily="18" charset="0"/>
              </a:rPr>
              <a:t>Легендарная рыба ремень</a:t>
            </a:r>
            <a:endParaRPr lang="ru-RU" i="1" dirty="0">
              <a:latin typeface="Garamond" panose="02020404030301010803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10" y="1944780"/>
            <a:ext cx="2809875" cy="35416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1" y="829995"/>
            <a:ext cx="5251209" cy="6028006"/>
          </a:xfrm>
        </p:spPr>
        <p:txBody>
          <a:bodyPr>
            <a:normAutofit fontScale="92500"/>
          </a:bodyPr>
          <a:lstStyle/>
          <a:p>
            <a:r>
              <a:rPr lang="ru-RU" sz="2400" b="1" dirty="0" err="1">
                <a:latin typeface="Garamond" panose="02020404030301010803" pitchFamily="18" charset="0"/>
              </a:rPr>
              <a:t>Сельдяно́й</a:t>
            </a:r>
            <a:r>
              <a:rPr lang="ru-RU" sz="2400" b="1" dirty="0">
                <a:latin typeface="Garamond" panose="02020404030301010803" pitchFamily="18" charset="0"/>
              </a:rPr>
              <a:t> </a:t>
            </a:r>
            <a:r>
              <a:rPr lang="ru-RU" sz="2400" b="1" dirty="0" err="1" smtClean="0">
                <a:latin typeface="Garamond" panose="02020404030301010803" pitchFamily="18" charset="0"/>
              </a:rPr>
              <a:t>коро́ль</a:t>
            </a:r>
            <a:r>
              <a:rPr lang="ru-RU" sz="2400" dirty="0" smtClean="0">
                <a:latin typeface="Garamond" panose="02020404030301010803" pitchFamily="18" charset="0"/>
              </a:rPr>
              <a:t>, </a:t>
            </a:r>
            <a:r>
              <a:rPr lang="ru-RU" sz="2400" dirty="0">
                <a:latin typeface="Garamond" panose="02020404030301010803" pitchFamily="18" charset="0"/>
              </a:rPr>
              <a:t>или </a:t>
            </a:r>
            <a:r>
              <a:rPr lang="ru-RU" sz="2400" b="1" dirty="0">
                <a:latin typeface="Garamond" panose="02020404030301010803" pitchFamily="18" charset="0"/>
              </a:rPr>
              <a:t>обыкновенная </a:t>
            </a:r>
            <a:r>
              <a:rPr lang="ru-RU" sz="2400" b="1" dirty="0" err="1" smtClean="0">
                <a:latin typeface="Garamond" panose="02020404030301010803" pitchFamily="18" charset="0"/>
              </a:rPr>
              <a:t>реме́нь-ры́ба</a:t>
            </a:r>
            <a:r>
              <a:rPr lang="ru-RU" sz="2400" dirty="0" smtClean="0">
                <a:latin typeface="Garamond" panose="02020404030301010803" pitchFamily="18" charset="0"/>
              </a:rPr>
              <a:t>, </a:t>
            </a:r>
            <a:r>
              <a:rPr lang="ru-RU" sz="2400" dirty="0">
                <a:latin typeface="Garamond" panose="02020404030301010803" pitchFamily="18" charset="0"/>
              </a:rPr>
              <a:t>или </a:t>
            </a:r>
            <a:r>
              <a:rPr lang="ru-RU" sz="2400" b="1" dirty="0" err="1">
                <a:latin typeface="Garamond" panose="02020404030301010803" pitchFamily="18" charset="0"/>
              </a:rPr>
              <a:t>ремнете́л</a:t>
            </a:r>
            <a:r>
              <a:rPr lang="ru-RU" sz="2400" dirty="0">
                <a:latin typeface="Garamond" panose="02020404030301010803" pitchFamily="18" charset="0"/>
              </a:rPr>
              <a:t> (</a:t>
            </a:r>
            <a:r>
              <a:rPr lang="ru-RU" sz="2400" dirty="0">
                <a:latin typeface="Garamond" panose="02020404030301010803" pitchFamily="18" charset="0"/>
                <a:hlinkClick r:id="rId3" tooltip="Латинский язык"/>
              </a:rPr>
              <a:t>лат.</a:t>
            </a:r>
            <a:r>
              <a:rPr lang="ru-RU" sz="2400" dirty="0">
                <a:latin typeface="Garamond" panose="02020404030301010803" pitchFamily="18" charset="0"/>
              </a:rPr>
              <a:t> </a:t>
            </a:r>
            <a:r>
              <a:rPr lang="ru-RU" sz="2400" i="1" dirty="0" err="1">
                <a:latin typeface="Garamond" panose="02020404030301010803" pitchFamily="18" charset="0"/>
              </a:rPr>
              <a:t>Regalecus</a:t>
            </a:r>
            <a:r>
              <a:rPr lang="ru-RU" sz="2400" i="1" dirty="0">
                <a:latin typeface="Garamond" panose="02020404030301010803" pitchFamily="18" charset="0"/>
              </a:rPr>
              <a:t> </a:t>
            </a:r>
            <a:r>
              <a:rPr lang="ru-RU" sz="2400" i="1" dirty="0" err="1">
                <a:latin typeface="Garamond" panose="02020404030301010803" pitchFamily="18" charset="0"/>
              </a:rPr>
              <a:t>glesne</a:t>
            </a:r>
            <a:r>
              <a:rPr lang="ru-RU" sz="2400" dirty="0">
                <a:latin typeface="Garamond" panose="02020404030301010803" pitchFamily="18" charset="0"/>
              </a:rPr>
              <a:t>) — </a:t>
            </a:r>
            <a:r>
              <a:rPr lang="ru-RU" sz="2400" dirty="0" err="1">
                <a:latin typeface="Garamond" panose="02020404030301010803" pitchFamily="18" charset="0"/>
              </a:rPr>
              <a:t>морская</a:t>
            </a:r>
            <a:r>
              <a:rPr lang="ru-RU" sz="2400" dirty="0" err="1">
                <a:latin typeface="Garamond" panose="02020404030301010803" pitchFamily="18" charset="0"/>
                <a:hlinkClick r:id="rId4" tooltip="Рыбы"/>
              </a:rPr>
              <a:t>рыба</a:t>
            </a:r>
            <a:r>
              <a:rPr lang="ru-RU" sz="2400" dirty="0">
                <a:latin typeface="Garamond" panose="02020404030301010803" pitchFamily="18" charset="0"/>
              </a:rPr>
              <a:t> из семейства </a:t>
            </a:r>
            <a:r>
              <a:rPr lang="ru-RU" sz="2400" dirty="0" err="1">
                <a:latin typeface="Garamond" panose="02020404030301010803" pitchFamily="18" charset="0"/>
                <a:hlinkClick r:id="rId5" tooltip="Ремнетелые"/>
              </a:rPr>
              <a:t>ремнетелых</a:t>
            </a:r>
            <a:r>
              <a:rPr lang="ru-RU" sz="2400" dirty="0">
                <a:latin typeface="Garamond" panose="02020404030301010803" pitchFamily="18" charset="0"/>
              </a:rPr>
              <a:t> отряда </a:t>
            </a:r>
            <a:r>
              <a:rPr lang="ru-RU" sz="2400" dirty="0" err="1">
                <a:latin typeface="Garamond" panose="02020404030301010803" pitchFamily="18" charset="0"/>
                <a:hlinkClick r:id="rId6" tooltip="Опахообразные"/>
              </a:rPr>
              <a:t>опахообразных</a:t>
            </a:r>
            <a:r>
              <a:rPr lang="ru-RU" sz="2400" dirty="0" err="1">
                <a:latin typeface="Garamond" panose="02020404030301010803" pitchFamily="18" charset="0"/>
              </a:rPr>
              <a:t>.</a:t>
            </a:r>
            <a:r>
              <a:rPr lang="ru-RU" sz="2400" dirty="0" err="1">
                <a:latin typeface="Garamond" panose="02020404030301010803" pitchFamily="18" charset="0"/>
                <a:hlinkClick r:id="rId7" tooltip="Пелагический организм"/>
              </a:rPr>
              <a:t>Пелагическая</a:t>
            </a:r>
            <a:r>
              <a:rPr lang="ru-RU" sz="2400" dirty="0">
                <a:latin typeface="Garamond" panose="02020404030301010803" pitchFamily="18" charset="0"/>
              </a:rPr>
              <a:t> (</a:t>
            </a:r>
            <a:r>
              <a:rPr lang="ru-RU" sz="2400" dirty="0" err="1">
                <a:latin typeface="Garamond" panose="02020404030301010803" pitchFamily="18" charset="0"/>
              </a:rPr>
              <a:t>полуглубоководная</a:t>
            </a:r>
            <a:r>
              <a:rPr lang="ru-RU" sz="2400" dirty="0">
                <a:latin typeface="Garamond" panose="02020404030301010803" pitchFamily="18" charset="0"/>
              </a:rPr>
              <a:t>) рыба, встречающаяся в тёплых, умеренно тёплых и умеренных водах </a:t>
            </a:r>
            <a:r>
              <a:rPr lang="ru-RU" sz="2400" dirty="0" err="1">
                <a:latin typeface="Garamond" panose="02020404030301010803" pitchFamily="18" charset="0"/>
                <a:hlinkClick r:id="rId8" tooltip="Тихий океан"/>
              </a:rPr>
              <a:t>Тихого</a:t>
            </a:r>
            <a:r>
              <a:rPr lang="ru-RU" sz="2400" dirty="0" err="1">
                <a:latin typeface="Garamond" panose="02020404030301010803" pitchFamily="18" charset="0"/>
              </a:rPr>
              <a:t>,</a:t>
            </a:r>
            <a:r>
              <a:rPr lang="ru-RU" sz="2400" dirty="0" err="1">
                <a:latin typeface="Garamond" panose="02020404030301010803" pitchFamily="18" charset="0"/>
                <a:hlinkClick r:id="rId9" tooltip="Атлантический океан"/>
              </a:rPr>
              <a:t>Атлантического</a:t>
            </a:r>
            <a:r>
              <a:rPr lang="ru-RU" sz="2400" dirty="0">
                <a:latin typeface="Garamond" panose="02020404030301010803" pitchFamily="18" charset="0"/>
              </a:rPr>
              <a:t> и </a:t>
            </a:r>
            <a:r>
              <a:rPr lang="ru-RU" sz="2400" dirty="0">
                <a:latin typeface="Garamond" panose="02020404030301010803" pitchFamily="18" charset="0"/>
                <a:hlinkClick r:id="rId10" tooltip="Индийский океан"/>
              </a:rPr>
              <a:t>Индийского океанов</a:t>
            </a:r>
            <a:r>
              <a:rPr lang="ru-RU" sz="2400" dirty="0">
                <a:latin typeface="Garamond" panose="02020404030301010803" pitchFamily="18" charset="0"/>
              </a:rPr>
              <a:t>.</a:t>
            </a:r>
          </a:p>
          <a:p>
            <a:r>
              <a:rPr lang="ru-RU" sz="2400" dirty="0">
                <a:latin typeface="Garamond" panose="02020404030301010803" pitchFamily="18" charset="0"/>
              </a:rPr>
              <a:t>Вид впервые был описан в 1772 году норвежским </a:t>
            </a:r>
            <a:r>
              <a:rPr lang="ru-RU" sz="2400" dirty="0" err="1">
                <a:latin typeface="Garamond" panose="02020404030301010803" pitchFamily="18" charset="0"/>
              </a:rPr>
              <a:t>биологом</a:t>
            </a:r>
            <a:r>
              <a:rPr lang="ru-RU" sz="2400" dirty="0" err="1">
                <a:latin typeface="Garamond" panose="02020404030301010803" pitchFamily="18" charset="0"/>
                <a:hlinkClick r:id="rId11" tooltip="Асканиус, Петер"/>
              </a:rPr>
              <a:t>Петером</a:t>
            </a:r>
            <a:r>
              <a:rPr lang="ru-RU" sz="2400" dirty="0">
                <a:latin typeface="Garamond" panose="02020404030301010803" pitchFamily="18" charset="0"/>
                <a:hlinkClick r:id="rId11" tooltip="Асканиус, Петер"/>
              </a:rPr>
              <a:t> </a:t>
            </a:r>
            <a:r>
              <a:rPr lang="ru-RU" sz="2400" dirty="0" err="1">
                <a:latin typeface="Garamond" panose="02020404030301010803" pitchFamily="18" charset="0"/>
                <a:hlinkClick r:id="rId11" tooltip="Асканиус, Петер"/>
              </a:rPr>
              <a:t>Асканиусом</a:t>
            </a:r>
            <a:r>
              <a:rPr lang="ru-RU" sz="2400" dirty="0">
                <a:latin typeface="Garamond" panose="02020404030301010803" pitchFamily="18" charset="0"/>
              </a:rPr>
              <a:t>. Русское название «сельдяной король», вслед за подобными названиями на норвежском (</a:t>
            </a:r>
            <a:r>
              <a:rPr lang="ru-RU" sz="2400" dirty="0" err="1">
                <a:latin typeface="Garamond" panose="02020404030301010803" pitchFamily="18" charset="0"/>
              </a:rPr>
              <a:t>Sildekonge</a:t>
            </a:r>
            <a:r>
              <a:rPr lang="ru-RU" sz="2400" dirty="0">
                <a:latin typeface="Garamond" panose="02020404030301010803" pitchFamily="18" charset="0"/>
              </a:rPr>
              <a:t>) и шведском (</a:t>
            </a:r>
            <a:r>
              <a:rPr lang="ru-RU" sz="2400" dirty="0" err="1">
                <a:latin typeface="Garamond" panose="02020404030301010803" pitchFamily="18" charset="0"/>
              </a:rPr>
              <a:t>Sillkung</a:t>
            </a:r>
            <a:r>
              <a:rPr lang="ru-RU" sz="2400" dirty="0">
                <a:latin typeface="Garamond" panose="02020404030301010803" pitchFamily="18" charset="0"/>
              </a:rPr>
              <a:t>) языках, рыба получила в связи с тем, что норвежские рыбаки её встречали в косяках </a:t>
            </a:r>
            <a:r>
              <a:rPr lang="ru-RU" sz="2400" dirty="0">
                <a:latin typeface="Garamond" panose="02020404030301010803" pitchFamily="18" charset="0"/>
                <a:hlinkClick r:id="rId12" tooltip="Сельдь"/>
              </a:rPr>
              <a:t>сельди</a:t>
            </a:r>
            <a:r>
              <a:rPr lang="ru-RU" sz="2400" dirty="0">
                <a:latin typeface="Garamond" panose="02020404030301010803" pitchFamily="18" charset="0"/>
              </a:rPr>
              <a:t>, а также благодаря «короне» на голове, образованной удлинёнными первыми лучами спинного плавника</a:t>
            </a:r>
            <a:r>
              <a:rPr lang="ru-RU" sz="2400" dirty="0">
                <a:solidFill>
                  <a:srgbClr val="252525"/>
                </a:solidFill>
                <a:latin typeface="Garamond" panose="02020404030301010803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086" y="1931740"/>
            <a:ext cx="3680914" cy="355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90606"/>
      </p:ext>
    </p:extLst>
  </p:cSld>
  <p:clrMapOvr>
    <a:masterClrMapping/>
  </p:clrMapOvr>
  <p:transition spd="slow" advClick="0" advTm="13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8321" y="2011680"/>
            <a:ext cx="8610600" cy="2788921"/>
          </a:xfrm>
        </p:spPr>
        <p:txBody>
          <a:bodyPr>
            <a:noAutofit/>
          </a:bodyPr>
          <a:lstStyle/>
          <a:p>
            <a:pPr algn="ctr"/>
            <a:r>
              <a:rPr lang="ru-RU" sz="88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СпАСИБО </a:t>
            </a:r>
            <a:r>
              <a:rPr lang="ru-RU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за внимание!</a:t>
            </a:r>
            <a:endParaRPr lang="ru-RU" sz="8800" dirty="0">
              <a:solidFill>
                <a:schemeClr val="accent1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76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Click="0" advTm="3000">
        <p15:prstTrans prst="prestige"/>
        <p:sndAc>
          <p:stSnd>
            <p:snd r:embed="rId2" name="applause.wav"/>
          </p:stSnd>
        </p:sndAc>
      </p:transition>
    </mc:Choice>
    <mc:Fallback xmlns="">
      <p:transition spd="slow" advClick="0" advTm="3000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5614" y="408555"/>
            <a:ext cx="6997372" cy="920942"/>
          </a:xfrm>
          <a:scene3d>
            <a:camera prst="perspectiveRight"/>
            <a:lightRig rig="threePt" dir="t"/>
          </a:scene3d>
        </p:spPr>
        <p:txBody>
          <a:bodyPr/>
          <a:lstStyle/>
          <a:p>
            <a:pPr algn="ctr"/>
            <a:r>
              <a:rPr lang="ru-RU" dirty="0" smtClean="0">
                <a:latin typeface="Garamond" panose="02020404030301010803" pitchFamily="18" charset="0"/>
              </a:rPr>
              <a:t>Автор презентации</a:t>
            </a: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82799" y="2053883"/>
            <a:ext cx="10144654" cy="1800665"/>
          </a:xfrm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ru-RU" sz="3200" i="1" u="sng" dirty="0" smtClean="0">
                <a:latin typeface="Garamond" panose="02020404030301010803" pitchFamily="18" charset="0"/>
              </a:rPr>
              <a:t>Апуник</a:t>
            </a:r>
          </a:p>
          <a:p>
            <a:r>
              <a:rPr lang="ru-RU" sz="3200" dirty="0" smtClean="0">
                <a:latin typeface="Garamond" panose="02020404030301010803" pitchFamily="18" charset="0"/>
              </a:rPr>
              <a:t>Юлия    6</a:t>
            </a:r>
            <a:r>
              <a:rPr lang="en-US" sz="3200" dirty="0" smtClean="0">
                <a:latin typeface="Garamond" panose="02020404030301010803" pitchFamily="18" charset="0"/>
              </a:rPr>
              <a:t>”A”</a:t>
            </a:r>
            <a:r>
              <a:rPr lang="ru-RU" sz="3200" dirty="0" smtClean="0">
                <a:latin typeface="Garamond" panose="02020404030301010803" pitchFamily="18" charset="0"/>
              </a:rPr>
              <a:t> класс    </a:t>
            </a:r>
          </a:p>
          <a:p>
            <a:r>
              <a:rPr lang="en-US" sz="3200" dirty="0" smtClean="0">
                <a:latin typeface="Garamond" panose="02020404030301010803" pitchFamily="18" charset="0"/>
              </a:rPr>
              <a:t>M</a:t>
            </a:r>
            <a:r>
              <a:rPr lang="ru-RU" sz="3200" dirty="0" smtClean="0">
                <a:latin typeface="Garamond" panose="02020404030301010803" pitchFamily="18" charset="0"/>
              </a:rPr>
              <a:t>БОУ СОШ №47 г. Краснодар</a:t>
            </a:r>
          </a:p>
        </p:txBody>
      </p:sp>
    </p:spTree>
    <p:extLst>
      <p:ext uri="{BB962C8B-B14F-4D97-AF65-F5344CB8AC3E}">
        <p14:creationId xmlns:p14="http://schemas.microsoft.com/office/powerpoint/2010/main" val="3196165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4000">
        <p15:prstTrans prst="pageCurlDouble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8821" y="304354"/>
            <a:ext cx="6624703" cy="638629"/>
          </a:xfrm>
        </p:spPr>
        <p:txBody>
          <a:bodyPr numCol="1">
            <a:normAutofit/>
          </a:bodyPr>
          <a:lstStyle/>
          <a:p>
            <a:pPr algn="ctr"/>
            <a:r>
              <a:rPr lang="ru-RU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Garamond" panose="02020404030301010803" pitchFamily="18" charset="0"/>
              </a:rPr>
              <a:t>Сегодняшние планы</a:t>
            </a:r>
            <a:endParaRPr lang="ru-RU" u="sng" dirty="0">
              <a:solidFill>
                <a:schemeClr val="accent5">
                  <a:lumMod val="40000"/>
                  <a:lumOff val="6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59658" y="1117599"/>
            <a:ext cx="12032342" cy="5558971"/>
          </a:xfrm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Кто такая рыба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?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Признаки недоброкачественной рыбы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Какие же рыбы есть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?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Ассортимент рыбной кулинарии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Блюда из рыбы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Немножко мастер класс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Расходы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Легендарная рыба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“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Ремень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”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Спасибо за внимание!</a:t>
            </a:r>
          </a:p>
          <a:p>
            <a:pPr marL="342900" indent="-342900">
              <a:buFont typeface="+mj-lt"/>
              <a:buAutoNum type="arabicParenR"/>
            </a:pP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85871" y="2518117"/>
            <a:ext cx="285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6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6000">
        <p14:vortex dir="u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704" y="212020"/>
            <a:ext cx="5092906" cy="13585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Кто такая рыба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?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570558"/>
            <a:ext cx="7861237" cy="5139732"/>
          </a:xfrm>
        </p:spPr>
        <p:txBody>
          <a:bodyPr>
            <a:normAutofit fontScale="70000" lnSpcReduction="20000"/>
          </a:bodyPr>
          <a:lstStyle/>
          <a:p>
            <a:r>
              <a:rPr lang="ru-RU" sz="3300" b="1" dirty="0">
                <a:latin typeface="Garamond" panose="02020404030301010803" pitchFamily="18" charset="0"/>
              </a:rPr>
              <a:t>Рыбы</a:t>
            </a:r>
            <a:r>
              <a:rPr lang="ru-RU" sz="3300" dirty="0">
                <a:latin typeface="Garamond" panose="02020404030301010803" pitchFamily="18" charset="0"/>
              </a:rPr>
              <a:t> (</a:t>
            </a:r>
            <a:r>
              <a:rPr lang="ru-RU" sz="3300" dirty="0">
                <a:latin typeface="Garamond" panose="02020404030301010803" pitchFamily="18" charset="0"/>
                <a:hlinkClick r:id="rId3" tooltip="Латинский язык"/>
              </a:rPr>
              <a:t>лат.</a:t>
            </a:r>
            <a:r>
              <a:rPr lang="ru-RU" sz="3300" dirty="0">
                <a:latin typeface="Garamond" panose="02020404030301010803" pitchFamily="18" charset="0"/>
              </a:rPr>
              <a:t> </a:t>
            </a:r>
            <a:r>
              <a:rPr lang="ru-RU" sz="3300" i="1" dirty="0" err="1">
                <a:latin typeface="Garamond" panose="02020404030301010803" pitchFamily="18" charset="0"/>
              </a:rPr>
              <a:t>Pisces</a:t>
            </a:r>
            <a:r>
              <a:rPr lang="ru-RU" sz="3300" dirty="0">
                <a:latin typeface="Garamond" panose="02020404030301010803" pitchFamily="18" charset="0"/>
              </a:rPr>
              <a:t>) — надкласс (в соответствии с современными принципами </a:t>
            </a:r>
            <a:r>
              <a:rPr lang="ru-RU" sz="3300" dirty="0" err="1">
                <a:latin typeface="Garamond" panose="02020404030301010803" pitchFamily="18" charset="0"/>
                <a:hlinkClick r:id="rId4" tooltip="Кладистика"/>
              </a:rPr>
              <a:t>кладистики</a:t>
            </a:r>
            <a:r>
              <a:rPr lang="ru-RU" sz="3300" dirty="0">
                <a:latin typeface="Garamond" panose="02020404030301010803" pitchFamily="18" charset="0"/>
              </a:rPr>
              <a:t> —</a:t>
            </a:r>
            <a:r>
              <a:rPr lang="ru-RU" sz="3300" dirty="0" err="1">
                <a:latin typeface="Garamond" panose="02020404030301010803" pitchFamily="18" charset="0"/>
                <a:hlinkClick r:id="rId5" tooltip="Парафилия (биологическая систематика)"/>
              </a:rPr>
              <a:t>парафилетическая</a:t>
            </a:r>
            <a:r>
              <a:rPr lang="ru-RU" sz="3300" dirty="0">
                <a:latin typeface="Garamond" panose="02020404030301010803" pitchFamily="18" charset="0"/>
              </a:rPr>
              <a:t> группа) </a:t>
            </a:r>
            <a:r>
              <a:rPr lang="ru-RU" sz="3300" dirty="0" err="1">
                <a:latin typeface="Garamond" panose="02020404030301010803" pitchFamily="18" charset="0"/>
              </a:rPr>
              <a:t>водных</a:t>
            </a:r>
            <a:r>
              <a:rPr lang="ru-RU" sz="3300" dirty="0" err="1">
                <a:latin typeface="Garamond" panose="02020404030301010803" pitchFamily="18" charset="0"/>
                <a:hlinkClick r:id="rId6" tooltip="Позвоночные"/>
              </a:rPr>
              <a:t>позвоночных</a:t>
            </a:r>
            <a:r>
              <a:rPr lang="ru-RU" sz="3300" dirty="0">
                <a:latin typeface="Garamond" panose="02020404030301010803" pitchFamily="18" charset="0"/>
              </a:rPr>
              <a:t> </a:t>
            </a:r>
            <a:r>
              <a:rPr lang="ru-RU" sz="3300" dirty="0">
                <a:latin typeface="Garamond" panose="02020404030301010803" pitchFamily="18" charset="0"/>
                <a:hlinkClick r:id="rId7" tooltip="Животное"/>
              </a:rPr>
              <a:t>животных</a:t>
            </a:r>
            <a:r>
              <a:rPr lang="ru-RU" sz="3300" dirty="0">
                <a:latin typeface="Garamond" panose="02020404030301010803" pitchFamily="18" charset="0"/>
              </a:rPr>
              <a:t>. Обширная группа </a:t>
            </a:r>
            <a:r>
              <a:rPr lang="ru-RU" sz="3300" dirty="0" err="1">
                <a:latin typeface="Garamond" panose="02020404030301010803" pitchFamily="18" charset="0"/>
              </a:rPr>
              <a:t>челюстноротых</a:t>
            </a:r>
            <a:r>
              <a:rPr lang="ru-RU" sz="3300" dirty="0">
                <a:latin typeface="Garamond" panose="02020404030301010803" pitchFamily="18" charset="0"/>
              </a:rPr>
              <a:t>, для которых характерно </a:t>
            </a:r>
            <a:r>
              <a:rPr lang="ru-RU" sz="3300" dirty="0">
                <a:latin typeface="Garamond" panose="02020404030301010803" pitchFamily="18" charset="0"/>
                <a:hlinkClick r:id="rId8" tooltip="Жабры"/>
              </a:rPr>
              <a:t>жаберное</a:t>
            </a:r>
            <a:r>
              <a:rPr lang="ru-RU" sz="3300" dirty="0">
                <a:latin typeface="Garamond" panose="02020404030301010803" pitchFamily="18" charset="0"/>
              </a:rPr>
              <a:t> дыхание на всех этапах постэмбрионального развития организма. Рыбы распространены как в солёных, так и в пресных водах, от глубоких океанических впадин до горных </a:t>
            </a:r>
            <a:r>
              <a:rPr lang="ru-RU" sz="3300" dirty="0" err="1">
                <a:latin typeface="Garamond" panose="02020404030301010803" pitchFamily="18" charset="0"/>
              </a:rPr>
              <a:t>ручьёв</a:t>
            </a:r>
            <a:r>
              <a:rPr lang="ru-RU" sz="3300" dirty="0">
                <a:latin typeface="Garamond" panose="02020404030301010803" pitchFamily="18" charset="0"/>
              </a:rPr>
              <a:t>. Рыбы играют важную роль в большинстве водных экосистем как составляющая </a:t>
            </a:r>
            <a:r>
              <a:rPr lang="ru-RU" sz="3300" dirty="0">
                <a:latin typeface="Garamond" panose="02020404030301010803" pitchFamily="18" charset="0"/>
                <a:hlinkClick r:id="rId9" tooltip="Пищевая цепь"/>
              </a:rPr>
              <a:t>пищевых цепей</a:t>
            </a:r>
            <a:r>
              <a:rPr lang="ru-RU" sz="3300" dirty="0">
                <a:latin typeface="Garamond" panose="02020404030301010803" pitchFamily="18" charset="0"/>
              </a:rPr>
              <a:t>. Они имеют большое экономическое значение для человека из-за употребления их в пищу.</a:t>
            </a:r>
          </a:p>
          <a:p>
            <a:r>
              <a:rPr lang="ru-RU" sz="3300" dirty="0">
                <a:latin typeface="Garamond" panose="02020404030301010803" pitchFamily="18" charset="0"/>
              </a:rPr>
              <a:t>Размеры современных рыб варьируют от 7,9 мм (</a:t>
            </a:r>
            <a:r>
              <a:rPr lang="ru-RU" sz="3300" i="1" dirty="0" err="1">
                <a:latin typeface="Garamond" panose="02020404030301010803" pitchFamily="18" charset="0"/>
                <a:hlinkClick r:id="rId10" tooltip="Paedocypris progenetica"/>
              </a:rPr>
              <a:t>Paedocypris</a:t>
            </a:r>
            <a:r>
              <a:rPr lang="ru-RU" sz="3300" i="1" dirty="0">
                <a:latin typeface="Garamond" panose="02020404030301010803" pitchFamily="18" charset="0"/>
                <a:hlinkClick r:id="rId10" tooltip="Paedocypris progenetica"/>
              </a:rPr>
              <a:t> </a:t>
            </a:r>
            <a:r>
              <a:rPr lang="ru-RU" sz="3300" i="1" smtClean="0">
                <a:latin typeface="Garamond" panose="02020404030301010803" pitchFamily="18" charset="0"/>
                <a:hlinkClick r:id="rId10" tooltip="Paedocypris progenetica"/>
              </a:rPr>
              <a:t>progenetica</a:t>
            </a:r>
            <a:r>
              <a:rPr lang="ru-RU" sz="3300" smtClean="0">
                <a:latin typeface="Garamond" panose="02020404030301010803" pitchFamily="18" charset="0"/>
              </a:rPr>
              <a:t>) </a:t>
            </a:r>
            <a:r>
              <a:rPr lang="ru-RU" sz="3300" dirty="0">
                <a:latin typeface="Garamond" panose="02020404030301010803" pitchFamily="18" charset="0"/>
              </a:rPr>
              <a:t>до 20 м (</a:t>
            </a:r>
            <a:r>
              <a:rPr lang="ru-RU" sz="3300" dirty="0">
                <a:latin typeface="Garamond" panose="02020404030301010803" pitchFamily="18" charset="0"/>
                <a:hlinkClick r:id="rId11" tooltip="Китовая акула"/>
              </a:rPr>
              <a:t>китовая акула</a:t>
            </a:r>
            <a:r>
              <a:rPr lang="ru-RU" sz="3300" dirty="0">
                <a:latin typeface="Garamond" panose="02020404030301010803" pitchFamily="18" charset="0"/>
              </a:rPr>
              <a:t>).</a:t>
            </a:r>
          </a:p>
          <a:p>
            <a:r>
              <a:rPr lang="ru-RU" sz="3300" dirty="0">
                <a:latin typeface="Garamond" panose="02020404030301010803" pitchFamily="18" charset="0"/>
              </a:rPr>
              <a:t>В мире известно (на 5 августа 2013 г.) 32 834 видов рыб</a:t>
            </a:r>
            <a:r>
              <a:rPr lang="ru-RU" sz="3300" baseline="30000" dirty="0">
                <a:latin typeface="Garamond" panose="02020404030301010803" pitchFamily="18" charset="0"/>
                <a:hlinkClick r:id="rId12"/>
              </a:rPr>
              <a:t>[2]</a:t>
            </a:r>
            <a:r>
              <a:rPr lang="ru-RU" sz="3300" dirty="0">
                <a:latin typeface="Garamond" panose="02020404030301010803" pitchFamily="18" charset="0"/>
              </a:rPr>
              <a:t>. Каждый год описывается около 300—500 новых для науки видов. В </a:t>
            </a:r>
            <a:r>
              <a:rPr lang="ru-RU" sz="3300" dirty="0" err="1">
                <a:latin typeface="Garamond" panose="02020404030301010803" pitchFamily="18" charset="0"/>
                <a:hlinkClick r:id="rId13" tooltip="Россия"/>
              </a:rPr>
              <a:t>России</a:t>
            </a:r>
            <a:r>
              <a:rPr lang="ru-RU" sz="3300" dirty="0" err="1">
                <a:latin typeface="Garamond" panose="02020404030301010803" pitchFamily="18" charset="0"/>
              </a:rPr>
              <a:t>обитает</a:t>
            </a:r>
            <a:r>
              <a:rPr lang="ru-RU" sz="3300" dirty="0">
                <a:latin typeface="Garamond" panose="02020404030301010803" pitchFamily="18" charset="0"/>
              </a:rPr>
              <a:t> около 3000 </a:t>
            </a:r>
            <a:r>
              <a:rPr lang="ru-RU" sz="3300" dirty="0" smtClean="0">
                <a:latin typeface="Garamond" panose="02020404030301010803" pitchFamily="18" charset="0"/>
              </a:rPr>
              <a:t>видов, </a:t>
            </a:r>
            <a:r>
              <a:rPr lang="ru-RU" sz="3300" dirty="0">
                <a:latin typeface="Garamond" panose="02020404030301010803" pitchFamily="18" charset="0"/>
              </a:rPr>
              <a:t>в том числе в пресных водах встречается более 280 </a:t>
            </a:r>
            <a:r>
              <a:rPr lang="ru-RU" sz="3300" dirty="0" smtClean="0">
                <a:latin typeface="Garamond" panose="02020404030301010803" pitchFamily="18" charset="0"/>
              </a:rPr>
              <a:t>видов.</a:t>
            </a:r>
            <a:endParaRPr lang="ru-RU" sz="3300" dirty="0">
              <a:latin typeface="Garamond" panose="02020404030301010803" pitchFamily="18" charset="0"/>
            </a:endParaRPr>
          </a:p>
          <a:p>
            <a:r>
              <a:rPr lang="ru-RU" sz="3300" dirty="0">
                <a:latin typeface="Garamond" panose="02020404030301010803" pitchFamily="18" charset="0"/>
              </a:rPr>
              <a:t>Изучению рыб посвящён раздел зоологии — </a:t>
            </a:r>
            <a:r>
              <a:rPr lang="ru-RU" sz="3300" b="1" dirty="0">
                <a:latin typeface="Garamond" panose="02020404030301010803" pitchFamily="18" charset="0"/>
                <a:hlinkClick r:id="rId14" tooltip="Ихтиология"/>
              </a:rPr>
              <a:t>ихтиология</a:t>
            </a:r>
            <a:r>
              <a:rPr lang="ru-RU" sz="3300" dirty="0">
                <a:latin typeface="Garamond" panose="02020404030301010803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594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991" y="260918"/>
            <a:ext cx="5646057" cy="132118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ПрИЗНАКИ</a:t>
            </a:r>
            <a:r>
              <a:rPr lang="ru-RU" dirty="0" smtClean="0">
                <a:latin typeface="Garamond" panose="02020404030301010803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НЕДОБРОКАЧЕСТВЕННОЙ РЫБЫ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695" y="1350499"/>
            <a:ext cx="4670474" cy="40655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7566" y="1654629"/>
            <a:ext cx="7197634" cy="4078514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Чешуя покрыта липкой слизью</a:t>
            </a:r>
          </a:p>
          <a:p>
            <a:pPr marL="457200" indent="-457200">
              <a:buAutoNum type="arabicParenR"/>
            </a:pPr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Впалые глаза</a:t>
            </a:r>
          </a:p>
          <a:p>
            <a:pPr marL="457200" indent="-457200">
              <a:buAutoNum type="arabicParenR"/>
            </a:pPr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Жабры серого цвета</a:t>
            </a:r>
          </a:p>
          <a:p>
            <a:pPr marL="457200" indent="-457200">
              <a:buAutoNum type="arabicParenR"/>
            </a:pPr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Мясо легко отделяется от костей</a:t>
            </a:r>
          </a:p>
          <a:p>
            <a:pPr marL="457200" indent="-457200">
              <a:buAutoNum type="arabicParenR"/>
            </a:pPr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Брюшко вздуто</a:t>
            </a:r>
          </a:p>
          <a:p>
            <a:pPr marL="457200" indent="-457200">
              <a:buAutoNum type="arabicParenR"/>
            </a:pPr>
            <a:r>
              <a:rPr lang="ru-RU" sz="28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Гнилой запах</a:t>
            </a:r>
            <a:endParaRPr lang="ru-RU" sz="2800" i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18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 advClick="0" advTm="5000">
        <p15:prstTrans prst="origami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20592" y="596651"/>
            <a:ext cx="8610599" cy="1303867"/>
          </a:xfrm>
        </p:spPr>
        <p:txBody>
          <a:bodyPr/>
          <a:lstStyle/>
          <a:p>
            <a:pPr algn="ctr"/>
            <a:r>
              <a:rPr lang="ru-RU" dirty="0" smtClean="0"/>
              <a:t>Какие же рыбы есть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290487"/>
            <a:ext cx="3496590" cy="21713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22" y="2290487"/>
            <a:ext cx="3832410" cy="22534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238" y="2506133"/>
            <a:ext cx="3417761" cy="225343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Рукописный ввод 4"/>
              <p14:cNvContentPartPr/>
              <p14:nvPr/>
            </p14:nvContentPartPr>
            <p14:xfrm>
              <a:off x="5911560" y="2062800"/>
              <a:ext cx="402120" cy="1839960"/>
            </p14:xfrm>
          </p:contentPart>
        </mc:Choice>
        <mc:Fallback xmlns="">
          <p:pic>
            <p:nvPicPr>
              <p:cNvPr id="5" name="Рукописный ввод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02200" y="2053440"/>
                <a:ext cx="420840" cy="18586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46" y="4729970"/>
            <a:ext cx="3391101" cy="17907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11" y="4923692"/>
            <a:ext cx="3417760" cy="1809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69" y="4645391"/>
            <a:ext cx="3788368" cy="18954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82" y="3165372"/>
            <a:ext cx="2655777" cy="31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98585"/>
            <a:ext cx="6873240" cy="8440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Garamond" panose="02020404030301010803" pitchFamily="18" charset="0"/>
              </a:rPr>
              <a:t>АССОРТИМЕНТЫ РЫБНОЙ КУЛИНАРИИ</a:t>
            </a:r>
            <a:endParaRPr lang="ru-RU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8" r="27818"/>
          <a:stretch>
            <a:fillRect/>
          </a:stretch>
        </p:blipFill>
        <p:spPr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1336431"/>
            <a:ext cx="6873240" cy="4882253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ru-RU" sz="4000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Жареная рыба</a:t>
            </a:r>
          </a:p>
          <a:p>
            <a:pPr marL="342900" indent="-342900">
              <a:buAutoNum type="arabicParenR"/>
            </a:pPr>
            <a:r>
              <a:rPr lang="ru-RU" sz="4000" i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Отворная</a:t>
            </a:r>
            <a:endParaRPr lang="ru-RU" sz="4000" i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r>
              <a:rPr lang="ru-RU" sz="4000" i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Запёченая</a:t>
            </a:r>
            <a:endParaRPr lang="ru-RU" sz="4000" i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342900" indent="-342900">
              <a:buAutoNum type="arabicParenR"/>
            </a:pPr>
            <a:r>
              <a:rPr lang="ru-RU" sz="4000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Рыбные котлеты</a:t>
            </a:r>
          </a:p>
          <a:p>
            <a:pPr marL="342900" indent="-342900">
              <a:buAutoNum type="arabicParenR"/>
            </a:pPr>
            <a:r>
              <a:rPr lang="ru-RU" sz="4000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Пельмени</a:t>
            </a:r>
          </a:p>
          <a:p>
            <a:pPr marL="342900" indent="-342900">
              <a:buAutoNum type="arabicParenR"/>
            </a:pPr>
            <a:r>
              <a:rPr lang="ru-RU" sz="4000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Салаты и консервы</a:t>
            </a:r>
            <a:endParaRPr lang="ru-RU" sz="4000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5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6000">
        <p15:prstTrans prst="fracture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926" y="743545"/>
            <a:ext cx="6026198" cy="1344537"/>
          </a:xfrm>
        </p:spPr>
        <p:txBody>
          <a:bodyPr/>
          <a:lstStyle/>
          <a:p>
            <a:pPr algn="ctr"/>
            <a:r>
              <a:rPr lang="ru-RU" i="1" smtClean="0">
                <a:latin typeface="Garamond" panose="02020404030301010803" pitchFamily="18" charset="0"/>
              </a:rPr>
              <a:t>Бюда </a:t>
            </a:r>
            <a:r>
              <a:rPr lang="ru-RU" i="1" dirty="0" smtClean="0">
                <a:latin typeface="Garamond" panose="02020404030301010803" pitchFamily="18" charset="0"/>
              </a:rPr>
              <a:t>из рыбы</a:t>
            </a:r>
            <a:endParaRPr lang="ru-RU" i="1" dirty="0">
              <a:latin typeface="Garamond" panose="020204040303010108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853248"/>
            <a:ext cx="2609850" cy="2971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291" y="2588962"/>
            <a:ext cx="2955653" cy="33756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441" y="2165865"/>
            <a:ext cx="2619375" cy="1743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215" y="4292708"/>
            <a:ext cx="2619375" cy="1743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124" y="2455939"/>
            <a:ext cx="3799999" cy="236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09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5000">
        <p15:prstTrans prst="curtains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6873240" cy="1237956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latin typeface="Garamond" panose="02020404030301010803" pitchFamily="18" charset="0"/>
              </a:rPr>
              <a:t>Немножко мастер класс</a:t>
            </a:r>
            <a:endParaRPr lang="ru-RU" sz="4000" i="1" dirty="0">
              <a:latin typeface="Garamond" panose="02020404030301010803" pitchFamily="18" charset="0"/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8" r="2781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5422" y="1237956"/>
            <a:ext cx="6949440" cy="5275385"/>
          </a:xfrm>
        </p:spPr>
        <p:txBody>
          <a:bodyPr>
            <a:normAutofit/>
          </a:bodyPr>
          <a:lstStyle/>
          <a:p>
            <a:pPr fontAlgn="base"/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</a:rPr>
              <a:t>КРАСНАЯ РЫБА КУСОЧКАМИ, ЖАРЕНАЯ В КЛЯРЕ, ПО-КИТАЙСКИ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herit"/>
              </a:rPr>
              <a:t>1 яйцо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herit"/>
              </a:rPr>
              <a:t>крахмал кукурузный – 2 ложки столовые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inherit"/>
              </a:rPr>
              <a:t>500 грамм филе рыбы красной</a:t>
            </a:r>
          </a:p>
          <a:p>
            <a:pPr fontAlgn="base"/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Приготовление: взбиваем яйцо, добавляем крахмал и соли по вкусу. Рыбу нарезаем на кусочки, затем обмакиваем их в кляр и быстро обжариваем на сильном огне с одной и с другой стороны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0000">
        <p:newsflash/>
      </p:transition>
    </mc:Choice>
    <mc:Fallback xmlns="">
      <p:transition spd="slow" advClick="0" advTm="10000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635</TotalTime>
  <Words>200</Words>
  <Application>Microsoft Office PowerPoint</Application>
  <PresentationFormat>Широкоэкранный</PresentationFormat>
  <Paragraphs>66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inherit</vt:lpstr>
      <vt:lpstr>След самолета</vt:lpstr>
      <vt:lpstr>Разнообразие рыб</vt:lpstr>
      <vt:lpstr>Автор презентации</vt:lpstr>
      <vt:lpstr>Сегодняшние планы</vt:lpstr>
      <vt:lpstr>Кто такая рыба?</vt:lpstr>
      <vt:lpstr>ПрИЗНАКИ НЕДОБРОКАЧЕСТВЕННОЙ РЫБЫ</vt:lpstr>
      <vt:lpstr>Какие же рыбы есть?</vt:lpstr>
      <vt:lpstr>АССОРТИМЕНТЫ РЫБНОЙ КУЛИНАРИИ</vt:lpstr>
      <vt:lpstr>Бюда из рыбы</vt:lpstr>
      <vt:lpstr>Немножко мастер класс</vt:lpstr>
      <vt:lpstr>расходы</vt:lpstr>
      <vt:lpstr>Легендарная рыба ремень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Рыба</dc:title>
  <dc:creator>Пользователь</dc:creator>
  <cp:lastModifiedBy>Пользователь</cp:lastModifiedBy>
  <cp:revision>42</cp:revision>
  <dcterms:created xsi:type="dcterms:W3CDTF">2015-11-13T05:59:13Z</dcterms:created>
  <dcterms:modified xsi:type="dcterms:W3CDTF">2016-10-10T08:38:18Z</dcterms:modified>
</cp:coreProperties>
</file>