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1" r:id="rId4"/>
    <p:sldId id="258" r:id="rId5"/>
    <p:sldId id="259" r:id="rId6"/>
    <p:sldId id="260" r:id="rId7"/>
    <p:sldId id="261" r:id="rId8"/>
    <p:sldId id="262" r:id="rId9"/>
    <p:sldId id="268" r:id="rId10"/>
    <p:sldId id="265" r:id="rId11"/>
    <p:sldId id="263" r:id="rId12"/>
    <p:sldId id="266" r:id="rId13"/>
    <p:sldId id="264" r:id="rId14"/>
    <p:sldId id="267" r:id="rId15"/>
    <p:sldId id="269" r:id="rId16"/>
    <p:sldId id="270"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32" autoAdjust="0"/>
    <p:restoredTop sz="94671" autoAdjust="0"/>
  </p:normalViewPr>
  <p:slideViewPr>
    <p:cSldViewPr>
      <p:cViewPr varScale="1">
        <p:scale>
          <a:sx n="67" d="100"/>
          <a:sy n="67" d="100"/>
        </p:scale>
        <p:origin x="-1338" y="-108"/>
      </p:cViewPr>
      <p:guideLst>
        <p:guide orient="horz" pos="2160"/>
        <p:guide pos="2880"/>
      </p:guideLst>
    </p:cSldViewPr>
  </p:slideViewPr>
  <p:outlineViewPr>
    <p:cViewPr>
      <p:scale>
        <a:sx n="33" d="100"/>
        <a:sy n="33" d="100"/>
      </p:scale>
      <p:origin x="0" y="196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2C8F108C-2436-4C88-A164-065F493D0EF1}" type="datetimeFigureOut">
              <a:rPr lang="ru-RU" smtClean="0"/>
              <a:t>01.11.2016</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364346FD-BBE3-4206-A3D2-0128EAAFA3F7}"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2C8F108C-2436-4C88-A164-065F493D0EF1}" type="datetimeFigureOut">
              <a:rPr lang="ru-RU" smtClean="0"/>
              <a:t>01.11.2016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4346FD-BBE3-4206-A3D2-0128EAAFA3F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2C8F108C-2436-4C88-A164-065F493D0EF1}" type="datetimeFigureOut">
              <a:rPr lang="ru-RU" smtClean="0"/>
              <a:t>01.11.2016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4346FD-BBE3-4206-A3D2-0128EAAFA3F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2C8F108C-2436-4C88-A164-065F493D0EF1}" type="datetimeFigureOut">
              <a:rPr lang="ru-RU" smtClean="0"/>
              <a:t>01.11.2016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4346FD-BBE3-4206-A3D2-0128EAAFA3F7}"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2C8F108C-2436-4C88-A164-065F493D0EF1}" type="datetimeFigureOut">
              <a:rPr lang="ru-RU" smtClean="0"/>
              <a:t>01.11.2016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4346FD-BBE3-4206-A3D2-0128EAAFA3F7}"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2C8F108C-2436-4C88-A164-065F493D0EF1}" type="datetimeFigureOut">
              <a:rPr lang="ru-RU" smtClean="0"/>
              <a:t>01.11.2016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64346FD-BBE3-4206-A3D2-0128EAAFA3F7}"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2C8F108C-2436-4C88-A164-065F493D0EF1}" type="datetimeFigureOut">
              <a:rPr lang="ru-RU" smtClean="0"/>
              <a:t>01.11.2016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64346FD-BBE3-4206-A3D2-0128EAAFA3F7}"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2C8F108C-2436-4C88-A164-065F493D0EF1}" type="datetimeFigureOut">
              <a:rPr lang="ru-RU" smtClean="0"/>
              <a:t>01.11.2016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64346FD-BBE3-4206-A3D2-0128EAAFA3F7}"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8F108C-2436-4C88-A164-065F493D0EF1}" type="datetimeFigureOut">
              <a:rPr lang="ru-RU" smtClean="0"/>
              <a:t>01.11.2016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64346FD-BBE3-4206-A3D2-0128EAAFA3F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2C8F108C-2436-4C88-A164-065F493D0EF1}" type="datetimeFigureOut">
              <a:rPr lang="ru-RU" smtClean="0"/>
              <a:t>01.11.2016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64346FD-BBE3-4206-A3D2-0128EAAFA3F7}"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2C8F108C-2436-4C88-A164-065F493D0EF1}" type="datetimeFigureOut">
              <a:rPr lang="ru-RU" smtClean="0"/>
              <a:t>01.11.2016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364346FD-BBE3-4206-A3D2-0128EAAFA3F7}"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C8F108C-2436-4C88-A164-065F493D0EF1}" type="datetimeFigureOut">
              <a:rPr lang="ru-RU" smtClean="0"/>
              <a:t>01.11.2016</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64346FD-BBE3-4206-A3D2-0128EAAFA3F7}"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4.jpg"/><Relationship Id="rId11" Type="http://schemas.openxmlformats.org/officeDocument/2006/relationships/image" Target="../media/image19.jpg"/><Relationship Id="rId5" Type="http://schemas.openxmlformats.org/officeDocument/2006/relationships/image" Target="../media/image13.jpg"/><Relationship Id="rId10" Type="http://schemas.openxmlformats.org/officeDocument/2006/relationships/image" Target="../media/image18.jpg"/><Relationship Id="rId4" Type="http://schemas.openxmlformats.org/officeDocument/2006/relationships/image" Target="../media/image12.jpg"/><Relationship Id="rId9"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243408"/>
            <a:ext cx="8208912" cy="3816424"/>
          </a:xfrm>
        </p:spPr>
        <p:txBody>
          <a:bodyPr>
            <a:normAutofit/>
          </a:bodyPr>
          <a:lstStyle/>
          <a:p>
            <a:pPr algn="ctr"/>
            <a:r>
              <a:rPr lang="ru-RU" sz="6000" dirty="0" smtClean="0"/>
              <a:t>Тур Хейердал</a:t>
            </a:r>
            <a:br>
              <a:rPr lang="ru-RU" sz="6000" dirty="0" smtClean="0"/>
            </a:br>
            <a:r>
              <a:rPr lang="ru-RU" sz="6000" dirty="0" smtClean="0"/>
              <a:t>(</a:t>
            </a:r>
            <a:r>
              <a:rPr lang="en-US" sz="6000" dirty="0" smtClean="0"/>
              <a:t>Thor Heyerdahl)</a:t>
            </a:r>
            <a:br>
              <a:rPr lang="en-US" sz="6000" dirty="0" smtClean="0"/>
            </a:br>
            <a:r>
              <a:rPr lang="ru-RU" sz="6000" dirty="0">
                <a:effectLst/>
              </a:rPr>
              <a:t>(1914 – 2002</a:t>
            </a:r>
            <a:r>
              <a:rPr lang="ru-RU" sz="6000" dirty="0" smtClean="0">
                <a:effectLst/>
              </a:rPr>
              <a:t>)</a:t>
            </a:r>
            <a:r>
              <a:rPr lang="ru-RU" sz="6000" dirty="0"/>
              <a:t/>
            </a:r>
            <a:br>
              <a:rPr lang="ru-RU" sz="6000" dirty="0"/>
            </a:br>
            <a:endParaRPr lang="ru-RU" dirty="0"/>
          </a:p>
        </p:txBody>
      </p:sp>
      <p:sp>
        <p:nvSpPr>
          <p:cNvPr id="3" name="Подзаголовок 2"/>
          <p:cNvSpPr>
            <a:spLocks noGrp="1"/>
          </p:cNvSpPr>
          <p:nvPr>
            <p:ph type="subTitle" idx="1"/>
          </p:nvPr>
        </p:nvSpPr>
        <p:spPr>
          <a:xfrm>
            <a:off x="971600" y="4869160"/>
            <a:ext cx="7854696" cy="1752600"/>
          </a:xfrm>
        </p:spPr>
        <p:txBody>
          <a:bodyPr>
            <a:noAutofit/>
          </a:bodyPr>
          <a:lstStyle/>
          <a:p>
            <a:r>
              <a:rPr lang="ru-RU" altLang="ru-RU" sz="2800" dirty="0"/>
              <a:t> </a:t>
            </a:r>
            <a:r>
              <a:rPr lang="ru-RU" altLang="ru-RU" sz="4300" dirty="0"/>
              <a:t>ученика 5-Б  </a:t>
            </a:r>
            <a:r>
              <a:rPr lang="ru-RU" altLang="ru-RU" sz="4300" dirty="0" err="1"/>
              <a:t>кл</a:t>
            </a:r>
            <a:r>
              <a:rPr lang="en-US" altLang="ru-RU" sz="4300" dirty="0"/>
              <a:t>.</a:t>
            </a:r>
          </a:p>
          <a:p>
            <a:r>
              <a:rPr lang="en-US" altLang="ru-RU" sz="4300" dirty="0"/>
              <a:t>     </a:t>
            </a:r>
            <a:r>
              <a:rPr lang="ru-RU" altLang="ru-RU" sz="4300" dirty="0"/>
              <a:t>         </a:t>
            </a:r>
            <a:r>
              <a:rPr lang="ru-RU" altLang="ru-RU" sz="4300" dirty="0" err="1" smtClean="0"/>
              <a:t>Шелковникова</a:t>
            </a:r>
            <a:r>
              <a:rPr lang="ru-RU" altLang="ru-RU" sz="4300" dirty="0" smtClean="0"/>
              <a:t> </a:t>
            </a:r>
            <a:r>
              <a:rPr lang="ru-RU" altLang="ru-RU" sz="4300" dirty="0"/>
              <a:t>Данилы</a:t>
            </a:r>
            <a:endParaRPr lang="ru-RU" sz="3900" dirty="0"/>
          </a:p>
        </p:txBody>
      </p:sp>
    </p:spTree>
    <p:extLst>
      <p:ext uri="{BB962C8B-B14F-4D97-AF65-F5344CB8AC3E}">
        <p14:creationId xmlns:p14="http://schemas.microsoft.com/office/powerpoint/2010/main" val="467063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908720"/>
            <a:ext cx="7683676" cy="5102441"/>
          </a:xfrm>
          <a:prstGeom prst="rect">
            <a:avLst/>
          </a:prstGeom>
        </p:spPr>
      </p:pic>
    </p:spTree>
    <p:extLst>
      <p:ext uri="{BB962C8B-B14F-4D97-AF65-F5344CB8AC3E}">
        <p14:creationId xmlns:p14="http://schemas.microsoft.com/office/powerpoint/2010/main" val="897126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251520" y="4725144"/>
            <a:ext cx="8229600" cy="1143000"/>
          </a:xfrm>
        </p:spPr>
        <p:txBody>
          <a:bodyPr>
            <a:noAutofit/>
          </a:bodyPr>
          <a:lstStyle/>
          <a:p>
            <a:pPr marL="0" marR="0" indent="0" defTabSz="914400" rtl="0" eaLnBrk="1" fontAlgn="auto" latinLnBrk="0" hangingPunct="1">
              <a:lnSpc>
                <a:spcPct val="100000"/>
              </a:lnSpc>
              <a:spcBef>
                <a:spcPct val="0"/>
              </a:spcBef>
              <a:spcAft>
                <a:spcPts val="0"/>
              </a:spcAft>
              <a:buClrTx/>
              <a:buSzTx/>
              <a:buFontTx/>
              <a:buNone/>
              <a:tabLst/>
              <a:defRPr/>
            </a:pPr>
            <a:r>
              <a:rPr lang="ru-RU" sz="3200" b="0" i="0" dirty="0" smtClean="0">
                <a:solidFill>
                  <a:srgbClr val="000000"/>
                </a:solidFill>
                <a:effectLst/>
                <a:latin typeface="Times New Roman"/>
              </a:rPr>
              <a:t>Об этих экспедициях Туром Хейердалом была написана книга «Экспедиции на „Ра“» и создан документальный фильм. В своей статье «По следам бога Солнца», опубликованной в каирском журнале </a:t>
            </a:r>
            <a:r>
              <a:rPr lang="ru-RU" sz="3200" b="0" i="0" dirty="0" err="1" smtClean="0">
                <a:solidFill>
                  <a:srgbClr val="000000"/>
                </a:solidFill>
                <a:effectLst/>
                <a:latin typeface="Times New Roman"/>
              </a:rPr>
              <a:t>Egypt</a:t>
            </a:r>
            <a:r>
              <a:rPr lang="ru-RU" sz="3200" b="0" i="0" dirty="0" smtClean="0">
                <a:solidFill>
                  <a:srgbClr val="000000"/>
                </a:solidFill>
                <a:effectLst/>
                <a:latin typeface="Times New Roman"/>
              </a:rPr>
              <a:t> </a:t>
            </a:r>
            <a:r>
              <a:rPr lang="ru-RU" sz="3200" b="0" i="0" dirty="0" err="1" smtClean="0">
                <a:solidFill>
                  <a:srgbClr val="000000"/>
                </a:solidFill>
                <a:effectLst/>
                <a:latin typeface="Times New Roman"/>
              </a:rPr>
              <a:t>Travel</a:t>
            </a:r>
            <a:r>
              <a:rPr lang="ru-RU" sz="3200" b="0" i="0" dirty="0" smtClean="0">
                <a:solidFill>
                  <a:srgbClr val="000000"/>
                </a:solidFill>
                <a:effectLst/>
                <a:latin typeface="Times New Roman"/>
              </a:rPr>
              <a:t> </a:t>
            </a:r>
            <a:r>
              <a:rPr lang="ru-RU" sz="3200" b="0" i="0" dirty="0" err="1" smtClean="0">
                <a:solidFill>
                  <a:srgbClr val="000000"/>
                </a:solidFill>
                <a:effectLst/>
                <a:latin typeface="Times New Roman"/>
              </a:rPr>
              <a:t>Magazine</a:t>
            </a:r>
            <a:r>
              <a:rPr lang="ru-RU" sz="3200" b="0" i="0" dirty="0" smtClean="0">
                <a:solidFill>
                  <a:srgbClr val="000000"/>
                </a:solidFill>
                <a:effectLst/>
                <a:latin typeface="Times New Roman"/>
              </a:rPr>
              <a:t>, Тур Хейердал писал: «</a:t>
            </a:r>
            <a:r>
              <a:rPr lang="ru-RU" sz="3200" b="0" i="1" dirty="0" smtClean="0">
                <a:solidFill>
                  <a:srgbClr val="000000"/>
                </a:solidFill>
                <a:effectLst/>
                <a:latin typeface="Times New Roman"/>
              </a:rPr>
              <a:t>Сходство между ранними цивилизациями Египта и Мексики не ограничивается лишь пирамидами… </a:t>
            </a:r>
            <a:r>
              <a:rPr kumimoji="0" lang="ru-RU" sz="3200" b="0" i="1" kern="1200" dirty="0" smtClean="0">
                <a:ln>
                  <a:noFill/>
                </a:ln>
                <a:solidFill>
                  <a:schemeClr val="tx1"/>
                </a:solidFill>
                <a:effectLst/>
                <a:latin typeface="Times New Roman" panose="02020603050405020304" pitchFamily="18" charset="0"/>
                <a:cs typeface="Times New Roman" panose="02020603050405020304" pitchFamily="18" charset="0"/>
              </a:rPr>
              <a:t>Учёные отмечают сходство фресковой живописи в храмах и усыпальницах, схожие конструкции храмов с искусными мегалитическими колоннадами.»</a:t>
            </a:r>
            <a:endParaRPr lang="ru-RU" sz="3200"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7925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8640"/>
            <a:ext cx="9539856" cy="5632311"/>
          </a:xfrm>
          <a:prstGeom prst="rect">
            <a:avLst/>
          </a:prstGeom>
          <a:noFill/>
        </p:spPr>
        <p:txBody>
          <a:bodyPr wrap="none" rtlCol="0">
            <a:spAutoFit/>
          </a:bodyPr>
          <a:lstStyle/>
          <a:p>
            <a:r>
              <a:rPr lang="ru-RU" sz="3600" dirty="0"/>
              <a:t>В 60-х годах Хейердал встречался с </a:t>
            </a:r>
            <a:endParaRPr lang="ru-RU" sz="3600" dirty="0" smtClean="0"/>
          </a:p>
          <a:p>
            <a:r>
              <a:rPr lang="ru-RU" sz="3600" dirty="0" smtClean="0"/>
              <a:t>Мстиславом </a:t>
            </a:r>
            <a:r>
              <a:rPr lang="ru-RU" sz="3600" dirty="0"/>
              <a:t>Келдышем, приезжая в СССР. </a:t>
            </a:r>
            <a:endParaRPr lang="ru-RU" sz="3600" dirty="0" smtClean="0"/>
          </a:p>
          <a:p>
            <a:r>
              <a:rPr lang="ru-RU" sz="3600" dirty="0" smtClean="0"/>
              <a:t>В </a:t>
            </a:r>
            <a:r>
              <a:rPr lang="ru-RU" sz="3600" dirty="0"/>
              <a:t>разговоре речь зашла о будущих </a:t>
            </a:r>
            <a:endParaRPr lang="ru-RU" sz="3600" dirty="0" smtClean="0"/>
          </a:p>
          <a:p>
            <a:r>
              <a:rPr lang="ru-RU" sz="3600" dirty="0" smtClean="0"/>
              <a:t>экспедициях </a:t>
            </a:r>
            <a:r>
              <a:rPr lang="ru-RU" sz="3600" dirty="0"/>
              <a:t>Хейердала, и Келдыш спросил </a:t>
            </a:r>
            <a:endParaRPr lang="ru-RU" sz="3600" dirty="0" smtClean="0"/>
          </a:p>
          <a:p>
            <a:r>
              <a:rPr lang="ru-RU" sz="3600" dirty="0" smtClean="0"/>
              <a:t>его</a:t>
            </a:r>
            <a:r>
              <a:rPr lang="ru-RU" sz="3600" dirty="0"/>
              <a:t>: "А почему бы вам не взять с собой </a:t>
            </a:r>
            <a:endParaRPr lang="ru-RU" sz="3600" dirty="0" smtClean="0"/>
          </a:p>
          <a:p>
            <a:r>
              <a:rPr lang="ru-RU" sz="3600" dirty="0" smtClean="0"/>
              <a:t>русского</a:t>
            </a:r>
            <a:r>
              <a:rPr lang="ru-RU" sz="3600" dirty="0"/>
              <a:t>?" И, вспомнив о вопросе Келдыша, </a:t>
            </a:r>
            <a:endParaRPr lang="ru-RU" sz="3600" dirty="0" smtClean="0"/>
          </a:p>
          <a:p>
            <a:r>
              <a:rPr lang="ru-RU" sz="3600" dirty="0" smtClean="0"/>
              <a:t>написал </a:t>
            </a:r>
            <a:r>
              <a:rPr lang="ru-RU" sz="3600" dirty="0"/>
              <a:t>советскому академику письмо с </a:t>
            </a:r>
            <a:endParaRPr lang="ru-RU" sz="3600" dirty="0" smtClean="0"/>
          </a:p>
          <a:p>
            <a:r>
              <a:rPr lang="ru-RU" sz="3600" dirty="0" smtClean="0"/>
              <a:t>просьбой </a:t>
            </a:r>
            <a:r>
              <a:rPr lang="ru-RU" sz="3600" dirty="0"/>
              <a:t>найти ему русского врача, </a:t>
            </a:r>
            <a:endParaRPr lang="ru-RU" sz="3600" dirty="0" smtClean="0"/>
          </a:p>
          <a:p>
            <a:r>
              <a:rPr lang="ru-RU" sz="3600" dirty="0" smtClean="0"/>
              <a:t>владеющего </a:t>
            </a:r>
            <a:r>
              <a:rPr lang="ru-RU" sz="3600" dirty="0"/>
              <a:t>английским языком и </a:t>
            </a:r>
            <a:endParaRPr lang="ru-RU" sz="3600" dirty="0" smtClean="0"/>
          </a:p>
          <a:p>
            <a:r>
              <a:rPr lang="ru-RU" sz="3600" dirty="0" smtClean="0"/>
              <a:t>обладающего чувством юмора. </a:t>
            </a:r>
            <a:endParaRPr lang="ru-RU" sz="3600" dirty="0"/>
          </a:p>
        </p:txBody>
      </p:sp>
    </p:spTree>
    <p:extLst>
      <p:ext uri="{BB962C8B-B14F-4D97-AF65-F5344CB8AC3E}">
        <p14:creationId xmlns:p14="http://schemas.microsoft.com/office/powerpoint/2010/main" val="965623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88640"/>
            <a:ext cx="9435083" cy="5078313"/>
          </a:xfrm>
          <a:prstGeom prst="rect">
            <a:avLst/>
          </a:prstGeom>
          <a:noFill/>
        </p:spPr>
        <p:txBody>
          <a:bodyPr wrap="none" rtlCol="0">
            <a:spAutoFit/>
          </a:bodyPr>
          <a:lstStyle/>
          <a:p>
            <a:r>
              <a:rPr lang="ru-RU" sz="3600" dirty="0"/>
              <a:t>Весной 1969 года из порта </a:t>
            </a:r>
            <a:r>
              <a:rPr lang="ru-RU" sz="3600" dirty="0" err="1"/>
              <a:t>Сафи</a:t>
            </a:r>
            <a:r>
              <a:rPr lang="ru-RU" sz="3600" dirty="0"/>
              <a:t>, Марокко, </a:t>
            </a:r>
          </a:p>
          <a:p>
            <a:r>
              <a:rPr lang="ru-RU" sz="3600" dirty="0" smtClean="0"/>
              <a:t>вышла </a:t>
            </a:r>
            <a:r>
              <a:rPr lang="ru-RU" sz="3600" dirty="0"/>
              <a:t>папирусная лодка «Ра» под </a:t>
            </a:r>
            <a:endParaRPr lang="ru-RU" sz="3600" dirty="0" smtClean="0"/>
          </a:p>
          <a:p>
            <a:r>
              <a:rPr lang="ru-RU" sz="3600" dirty="0" smtClean="0"/>
              <a:t>командованием </a:t>
            </a:r>
            <a:r>
              <a:rPr lang="ru-RU" sz="3600" dirty="0"/>
              <a:t>норвежского </a:t>
            </a:r>
            <a:endParaRPr lang="ru-RU" sz="3600" dirty="0" smtClean="0"/>
          </a:p>
          <a:p>
            <a:r>
              <a:rPr lang="ru-RU" sz="3600" dirty="0" smtClean="0"/>
              <a:t>путешественника </a:t>
            </a:r>
            <a:r>
              <a:rPr lang="ru-RU" sz="3600" dirty="0"/>
              <a:t>Тура Хейердала. Перед </a:t>
            </a:r>
            <a:endParaRPr lang="ru-RU" sz="3600" dirty="0" smtClean="0"/>
          </a:p>
          <a:p>
            <a:r>
              <a:rPr lang="ru-RU" sz="3600" dirty="0" smtClean="0"/>
              <a:t>экипажем</a:t>
            </a:r>
            <a:r>
              <a:rPr lang="ru-RU" sz="3600" dirty="0"/>
              <a:t>, состоящим из 7 человек, в числе </a:t>
            </a:r>
            <a:endParaRPr lang="ru-RU" sz="3600" dirty="0" smtClean="0"/>
          </a:p>
          <a:p>
            <a:r>
              <a:rPr lang="ru-RU" sz="3600" dirty="0" smtClean="0"/>
              <a:t>которых </a:t>
            </a:r>
            <a:r>
              <a:rPr lang="ru-RU" sz="3600" dirty="0"/>
              <a:t>был и наш соотечественник Юрий </a:t>
            </a:r>
            <a:endParaRPr lang="ru-RU" sz="3600" dirty="0" smtClean="0"/>
          </a:p>
          <a:p>
            <a:r>
              <a:rPr lang="ru-RU" sz="3600" dirty="0" smtClean="0"/>
              <a:t>Сенкевич</a:t>
            </a:r>
            <a:r>
              <a:rPr lang="ru-RU" sz="3600" dirty="0"/>
              <a:t>, стояла задача переплыть </a:t>
            </a:r>
            <a:endParaRPr lang="ru-RU" sz="3600" dirty="0" smtClean="0"/>
          </a:p>
          <a:p>
            <a:r>
              <a:rPr lang="ru-RU" sz="3600" dirty="0" err="1" smtClean="0"/>
              <a:t>Антлантический</a:t>
            </a:r>
            <a:r>
              <a:rPr lang="ru-RU" sz="3600" dirty="0" smtClean="0"/>
              <a:t> </a:t>
            </a:r>
            <a:r>
              <a:rPr lang="ru-RU" sz="3600" dirty="0"/>
              <a:t>океан. </a:t>
            </a:r>
            <a:r>
              <a:rPr lang="ru-RU" sz="3600" dirty="0" smtClean="0"/>
              <a:t/>
            </a:r>
            <a:br>
              <a:rPr lang="ru-RU" sz="3600" dirty="0" smtClean="0"/>
            </a:br>
            <a:r>
              <a:rPr lang="ru-RU" sz="3600" dirty="0" smtClean="0"/>
              <a:t>   </a:t>
            </a:r>
            <a:endParaRPr lang="ru-RU" sz="3600" dirty="0"/>
          </a:p>
        </p:txBody>
      </p:sp>
    </p:spTree>
    <p:extLst>
      <p:ext uri="{BB962C8B-B14F-4D97-AF65-F5344CB8AC3E}">
        <p14:creationId xmlns:p14="http://schemas.microsoft.com/office/powerpoint/2010/main" val="2292118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8640"/>
            <a:ext cx="9517477" cy="5632311"/>
          </a:xfrm>
          <a:prstGeom prst="rect">
            <a:avLst/>
          </a:prstGeom>
          <a:noFill/>
        </p:spPr>
        <p:txBody>
          <a:bodyPr wrap="none" rtlCol="0">
            <a:spAutoFit/>
          </a:bodyPr>
          <a:lstStyle/>
          <a:p>
            <a:r>
              <a:rPr lang="ru-RU" sz="3600" dirty="0" smtClean="0"/>
              <a:t>Выбор пал на молодого врача, недавно </a:t>
            </a:r>
          </a:p>
          <a:p>
            <a:r>
              <a:rPr lang="ru-RU" sz="3600" dirty="0" smtClean="0"/>
              <a:t>вернувшегося из Антарктиды со станции </a:t>
            </a:r>
          </a:p>
          <a:p>
            <a:r>
              <a:rPr lang="ru-RU" sz="3600" dirty="0" smtClean="0"/>
              <a:t>"Восток" после годовой зимовки, Юрия </a:t>
            </a:r>
          </a:p>
          <a:p>
            <a:r>
              <a:rPr lang="ru-RU" sz="3600" dirty="0" smtClean="0"/>
              <a:t>Сенкевича. Так Сенкевич оказался в составе </a:t>
            </a:r>
          </a:p>
          <a:p>
            <a:r>
              <a:rPr lang="ru-RU" sz="3600" dirty="0" smtClean="0"/>
              <a:t>интернационального экипажа: Тур </a:t>
            </a:r>
          </a:p>
          <a:p>
            <a:r>
              <a:rPr lang="ru-RU" sz="3600" dirty="0" smtClean="0"/>
              <a:t>Хейердал (Норвегия), Абдула </a:t>
            </a:r>
            <a:r>
              <a:rPr lang="ru-RU" sz="3600" dirty="0" err="1" smtClean="0"/>
              <a:t>Джибрин</a:t>
            </a:r>
            <a:r>
              <a:rPr lang="ru-RU" sz="3600" dirty="0" smtClean="0"/>
              <a:t> </a:t>
            </a:r>
          </a:p>
          <a:p>
            <a:r>
              <a:rPr lang="ru-RU" sz="3600" dirty="0" smtClean="0"/>
              <a:t>(Чад), </a:t>
            </a:r>
            <a:r>
              <a:rPr lang="ru-RU" sz="3600" dirty="0" err="1" smtClean="0"/>
              <a:t>Норман</a:t>
            </a:r>
            <a:r>
              <a:rPr lang="ru-RU" sz="3600" dirty="0" smtClean="0"/>
              <a:t> Бейкер (США), Сантьяго </a:t>
            </a:r>
          </a:p>
          <a:p>
            <a:r>
              <a:rPr lang="ru-RU" sz="3600" dirty="0" err="1" smtClean="0"/>
              <a:t>Хеновес</a:t>
            </a:r>
            <a:r>
              <a:rPr lang="ru-RU" sz="3600" dirty="0" smtClean="0"/>
              <a:t> (Мексика), Джордж </a:t>
            </a:r>
            <a:r>
              <a:rPr lang="ru-RU" sz="3600" dirty="0" err="1" smtClean="0"/>
              <a:t>Сориал</a:t>
            </a:r>
            <a:r>
              <a:rPr lang="ru-RU" sz="3600" dirty="0" smtClean="0"/>
              <a:t> </a:t>
            </a:r>
          </a:p>
          <a:p>
            <a:r>
              <a:rPr lang="ru-RU" sz="3600" dirty="0" smtClean="0"/>
              <a:t>(Египет), Карло </a:t>
            </a:r>
            <a:r>
              <a:rPr lang="ru-RU" sz="3600" dirty="0" err="1" smtClean="0"/>
              <a:t>Маури</a:t>
            </a:r>
            <a:r>
              <a:rPr lang="ru-RU" sz="3600" dirty="0" smtClean="0"/>
              <a:t> (Италия) и Юрий </a:t>
            </a:r>
          </a:p>
          <a:p>
            <a:r>
              <a:rPr lang="ru-RU" sz="3600" dirty="0" smtClean="0"/>
              <a:t>Сенкевич (СССР) </a:t>
            </a:r>
            <a:endParaRPr lang="ru-RU" sz="36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62"/>
            <a:ext cx="9144000" cy="6863162"/>
          </a:xfrm>
          <a:prstGeom prst="rect">
            <a:avLst/>
          </a:prstGeom>
        </p:spPr>
      </p:pic>
    </p:spTree>
    <p:extLst>
      <p:ext uri="{BB962C8B-B14F-4D97-AF65-F5344CB8AC3E}">
        <p14:creationId xmlns:p14="http://schemas.microsoft.com/office/powerpoint/2010/main" val="354601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724696" cy="2862322"/>
          </a:xfrm>
          <a:prstGeom prst="rect">
            <a:avLst/>
          </a:prstGeom>
          <a:noFill/>
        </p:spPr>
        <p:txBody>
          <a:bodyPr wrap="none" rtlCol="0">
            <a:spAutoFit/>
          </a:bodyPr>
          <a:lstStyle/>
          <a:p>
            <a:r>
              <a:rPr lang="ru-RU" sz="3600" dirty="0" smtClean="0"/>
              <a:t>Путешествия Тура Хейердала не </a:t>
            </a:r>
          </a:p>
          <a:p>
            <a:r>
              <a:rPr lang="ru-RU" sz="3600" dirty="0" smtClean="0"/>
              <a:t>ограничивались только Атлантикой. Он </a:t>
            </a:r>
          </a:p>
          <a:p>
            <a:r>
              <a:rPr lang="ru-RU" sz="3600" dirty="0" smtClean="0"/>
              <a:t>так же побывал на острове «Пасха», </a:t>
            </a:r>
          </a:p>
          <a:p>
            <a:r>
              <a:rPr lang="ru-RU" sz="3600" dirty="0" smtClean="0"/>
              <a:t>Тенерифе, Канаде, Азове, Мальдивских </a:t>
            </a:r>
          </a:p>
          <a:p>
            <a:r>
              <a:rPr lang="ru-RU" sz="3600" dirty="0" smtClean="0"/>
              <a:t>островах и во многих других странах.</a:t>
            </a:r>
            <a:endParaRPr lang="ru-RU" sz="3600" dirty="0"/>
          </a:p>
        </p:txBody>
      </p:sp>
    </p:spTree>
    <p:extLst>
      <p:ext uri="{BB962C8B-B14F-4D97-AF65-F5344CB8AC3E}">
        <p14:creationId xmlns:p14="http://schemas.microsoft.com/office/powerpoint/2010/main" val="4136771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7931224" cy="5301208"/>
          </a:xfrm>
          <a:prstGeom prst="rect">
            <a:avLst/>
          </a:prstGeom>
        </p:spPr>
      </p:pic>
      <p:sp>
        <p:nvSpPr>
          <p:cNvPr id="4" name="Заголовок 3"/>
          <p:cNvSpPr>
            <a:spLocks noGrp="1"/>
          </p:cNvSpPr>
          <p:nvPr>
            <p:ph type="title" idx="4294967295"/>
          </p:nvPr>
        </p:nvSpPr>
        <p:spPr>
          <a:xfrm>
            <a:off x="308012" y="4149080"/>
            <a:ext cx="8229600" cy="2708920"/>
          </a:xfrm>
          <a:solidFill>
            <a:schemeClr val="bg1"/>
          </a:solidFill>
        </p:spPr>
        <p:txBody>
          <a:bodyPr>
            <a:noAutofit/>
          </a:bodyPr>
          <a:lstStyle/>
          <a:p>
            <a:r>
              <a:rPr lang="ru-RU" sz="1800" b="0" i="0" dirty="0" smtClean="0">
                <a:solidFill>
                  <a:srgbClr val="000000"/>
                </a:solidFill>
                <a:effectLst/>
                <a:latin typeface="Arial"/>
              </a:rPr>
              <a:t>Смерть Тура Хейердала наступила 18 апреля 2002 года. Восемь дней спустя состоялись похороны Хейердала. Путешественник скончался в своем имении, там же находится и могила Тура Хейердала. Причиной смерти Хейердала стала опухоль головного мозга. Еще при жизни путешественника на его родине был установлен памятник Хейердалу. Памяти Хейердала был назван фрегат «</a:t>
            </a:r>
            <a:r>
              <a:rPr lang="ru-RU" sz="1800" b="0" i="0" dirty="0" err="1" smtClean="0">
                <a:solidFill>
                  <a:srgbClr val="000000"/>
                </a:solidFill>
                <a:effectLst/>
                <a:latin typeface="Arial"/>
              </a:rPr>
              <a:t>Thor</a:t>
            </a:r>
            <a:r>
              <a:rPr lang="ru-RU" sz="1800" b="0" i="0" dirty="0" smtClean="0">
                <a:solidFill>
                  <a:srgbClr val="000000"/>
                </a:solidFill>
                <a:effectLst/>
                <a:latin typeface="Arial"/>
              </a:rPr>
              <a:t> </a:t>
            </a:r>
            <a:r>
              <a:rPr lang="ru-RU" sz="1800" b="0" i="0" dirty="0" err="1" smtClean="0">
                <a:solidFill>
                  <a:srgbClr val="000000"/>
                </a:solidFill>
                <a:effectLst/>
                <a:latin typeface="Arial"/>
              </a:rPr>
              <a:t>Heyerdahl</a:t>
            </a:r>
            <a:r>
              <a:rPr lang="ru-RU" sz="1800" b="0" i="0" dirty="0" smtClean="0">
                <a:solidFill>
                  <a:srgbClr val="000000"/>
                </a:solidFill>
                <a:effectLst/>
                <a:latin typeface="Arial"/>
              </a:rPr>
              <a:t>», вошедший 18 января 2011 года в состав ВМС Норвегии. В доме Хейердала сегодня находится его музей, в котором собраны суда и предметы, использовавшиеся путешественником во время экспедиций — в том числе и плот «Кон-Тики», лодки Хейердала «Ра» и «Ра II» и другие</a:t>
            </a:r>
            <a:r>
              <a:rPr lang="ru-RU" sz="1600" b="0" i="0" dirty="0" smtClean="0">
                <a:solidFill>
                  <a:srgbClr val="000000"/>
                </a:solidFill>
                <a:effectLst/>
                <a:latin typeface="Arial"/>
              </a:rPr>
              <a:t>.</a:t>
            </a:r>
            <a:endParaRPr lang="ru-RU" sz="1600" dirty="0"/>
          </a:p>
        </p:txBody>
      </p:sp>
    </p:spTree>
    <p:extLst>
      <p:ext uri="{BB962C8B-B14F-4D97-AF65-F5344CB8AC3E}">
        <p14:creationId xmlns:p14="http://schemas.microsoft.com/office/powerpoint/2010/main" val="440900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1840" y="248341"/>
            <a:ext cx="1993687" cy="646331"/>
          </a:xfrm>
          <a:prstGeom prst="rect">
            <a:avLst/>
          </a:prstGeom>
          <a:noFill/>
        </p:spPr>
        <p:txBody>
          <a:bodyPr wrap="none" rtlCol="0">
            <a:spAutoFit/>
          </a:bodyPr>
          <a:lstStyle/>
          <a:p>
            <a:r>
              <a:rPr lang="ru-RU" sz="3600" dirty="0" smtClean="0"/>
              <a:t>Находки</a:t>
            </a:r>
            <a:endParaRPr lang="ru-RU" sz="3600"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90" y="1019770"/>
            <a:ext cx="9084678" cy="5838230"/>
          </a:xfrm>
          <a:prstGeom prst="rect">
            <a:avLst/>
          </a:prstGeom>
        </p:spPr>
      </p:pic>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9770"/>
            <a:ext cx="9143999" cy="5838230"/>
          </a:xfrm>
          <a:prstGeom prst="rect">
            <a:avLst/>
          </a:prstGeom>
        </p:spPr>
      </p:pic>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019770"/>
            <a:ext cx="9163089" cy="5836792"/>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90" y="1019771"/>
            <a:ext cx="9143998" cy="5909840"/>
          </a:xfrm>
          <a:prstGeom prst="rect">
            <a:avLst/>
          </a:prstGeom>
        </p:spPr>
      </p:pic>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1019772"/>
            <a:ext cx="9143999" cy="5845670"/>
          </a:xfrm>
          <a:prstGeom prst="rect">
            <a:avLst/>
          </a:prstGeom>
        </p:spPr>
      </p:pic>
      <p:pic>
        <p:nvPicPr>
          <p:cNvPr id="8" name="Рисунок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90" y="1019771"/>
            <a:ext cx="9163090" cy="5909840"/>
          </a:xfrm>
          <a:prstGeom prst="rect">
            <a:avLst/>
          </a:prstGeom>
        </p:spPr>
      </p:pic>
      <p:pic>
        <p:nvPicPr>
          <p:cNvPr id="6" name="Рисунок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372" y="1019772"/>
            <a:ext cx="9114139" cy="5836790"/>
          </a:xfrm>
          <a:prstGeom prst="rect">
            <a:avLst/>
          </a:prstGeom>
        </p:spPr>
      </p:pic>
      <p:pic>
        <p:nvPicPr>
          <p:cNvPr id="7" name="Рисунок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035797"/>
            <a:ext cx="9144000" cy="5833343"/>
          </a:xfrm>
          <a:prstGeom prst="rect">
            <a:avLst/>
          </a:prstGeom>
        </p:spPr>
      </p:pic>
      <p:pic>
        <p:nvPicPr>
          <p:cNvPr id="5" name="Рисунок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090" y="1035797"/>
            <a:ext cx="9143997" cy="5893814"/>
          </a:xfrm>
          <a:prstGeom prst="rect">
            <a:avLst/>
          </a:prstGeom>
        </p:spPr>
      </p:pic>
      <p:pic>
        <p:nvPicPr>
          <p:cNvPr id="4" name="Рисунок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089" y="1035797"/>
            <a:ext cx="9159200" cy="5893814"/>
          </a:xfrm>
          <a:prstGeom prst="rect">
            <a:avLst/>
          </a:prstGeom>
        </p:spPr>
      </p:pic>
    </p:spTree>
    <p:extLst>
      <p:ext uri="{BB962C8B-B14F-4D97-AF65-F5344CB8AC3E}">
        <p14:creationId xmlns:p14="http://schemas.microsoft.com/office/powerpoint/2010/main" val="381858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4" y="116632"/>
            <a:ext cx="8962838" cy="1200329"/>
          </a:xfrm>
          <a:prstGeom prst="rect">
            <a:avLst/>
          </a:prstGeom>
          <a:noFill/>
        </p:spPr>
        <p:txBody>
          <a:bodyPr wrap="none" rtlCol="0">
            <a:spAutoFit/>
          </a:bodyPr>
          <a:lstStyle/>
          <a:p>
            <a:r>
              <a:rPr lang="ru-RU" sz="3600" dirty="0" smtClean="0"/>
              <a:t>При создании презентации были </a:t>
            </a:r>
          </a:p>
          <a:p>
            <a:r>
              <a:rPr lang="ru-RU" sz="3600" dirty="0" smtClean="0"/>
              <a:t>использованы материалы из интернета. </a:t>
            </a:r>
            <a:endParaRPr lang="ru-RU" sz="3600" dirty="0"/>
          </a:p>
        </p:txBody>
      </p:sp>
      <p:sp>
        <p:nvSpPr>
          <p:cNvPr id="3" name="TextBox 2"/>
          <p:cNvSpPr txBox="1"/>
          <p:nvPr/>
        </p:nvSpPr>
        <p:spPr>
          <a:xfrm rot="1088721">
            <a:off x="2167405" y="2852437"/>
            <a:ext cx="5186805" cy="646331"/>
          </a:xfrm>
          <a:prstGeom prst="rect">
            <a:avLst/>
          </a:prstGeom>
          <a:noFill/>
        </p:spPr>
        <p:txBody>
          <a:bodyPr wrap="none" rtlCol="0">
            <a:spAutoFit/>
          </a:bodyPr>
          <a:lstStyle/>
          <a:p>
            <a:r>
              <a:rPr lang="ru-RU" sz="3600" dirty="0" smtClean="0"/>
              <a:t>Спасибо за внимание </a:t>
            </a:r>
            <a:r>
              <a:rPr lang="ru-RU" sz="3600" dirty="0" smtClean="0">
                <a:sym typeface="Wingdings" panose="05000000000000000000" pitchFamily="2" charset="2"/>
              </a:rPr>
              <a:t></a:t>
            </a:r>
            <a:endParaRPr lang="ru-RU" dirty="0"/>
          </a:p>
        </p:txBody>
      </p:sp>
    </p:spTree>
    <p:extLst>
      <p:ext uri="{BB962C8B-B14F-4D97-AF65-F5344CB8AC3E}">
        <p14:creationId xmlns:p14="http://schemas.microsoft.com/office/powerpoint/2010/main" val="1114591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9" y="476672"/>
            <a:ext cx="3600399" cy="5661248"/>
          </a:xfrm>
          <a:prstGeom prst="rect">
            <a:avLst/>
          </a:prstGeom>
        </p:spPr>
      </p:pic>
      <p:sp>
        <p:nvSpPr>
          <p:cNvPr id="3" name="TextBox 2"/>
          <p:cNvSpPr txBox="1"/>
          <p:nvPr/>
        </p:nvSpPr>
        <p:spPr>
          <a:xfrm>
            <a:off x="3923928" y="136277"/>
            <a:ext cx="5544616" cy="6001643"/>
          </a:xfrm>
          <a:prstGeom prst="rect">
            <a:avLst/>
          </a:prstGeom>
          <a:noFill/>
        </p:spPr>
        <p:txBody>
          <a:bodyPr wrap="square" rtlCol="0">
            <a:spAutoFit/>
          </a:bodyPr>
          <a:lstStyle/>
          <a:p>
            <a:r>
              <a:rPr lang="ru-RU" sz="3200" dirty="0" smtClean="0"/>
              <a:t>Знаменитый норвежский</a:t>
            </a:r>
          </a:p>
          <a:p>
            <a:r>
              <a:rPr lang="ru-RU" sz="3200" dirty="0" err="1"/>
              <a:t>п</a:t>
            </a:r>
            <a:r>
              <a:rPr lang="ru-RU" sz="3200" dirty="0" err="1" smtClean="0"/>
              <a:t>утешественик</a:t>
            </a:r>
            <a:r>
              <a:rPr lang="ru-RU" sz="3200" dirty="0" smtClean="0"/>
              <a:t> и</a:t>
            </a:r>
          </a:p>
          <a:p>
            <a:r>
              <a:rPr lang="ru-RU" sz="3200" dirty="0" smtClean="0"/>
              <a:t>учёный-антрополог.</a:t>
            </a:r>
          </a:p>
          <a:p>
            <a:r>
              <a:rPr lang="ru-RU" sz="3200" dirty="0" smtClean="0"/>
              <a:t>Тур Хейердал родился </a:t>
            </a:r>
          </a:p>
          <a:p>
            <a:r>
              <a:rPr lang="ru-RU" sz="3200" dirty="0"/>
              <a:t> </a:t>
            </a:r>
            <a:r>
              <a:rPr lang="ru-RU" sz="3200" dirty="0" smtClean="0"/>
              <a:t>6 октября 1914 г. в норвежском городке </a:t>
            </a:r>
          </a:p>
          <a:p>
            <a:r>
              <a:rPr lang="ru-RU" sz="3200" dirty="0"/>
              <a:t> </a:t>
            </a:r>
            <a:r>
              <a:rPr lang="ru-RU" sz="3200" dirty="0" err="1" smtClean="0"/>
              <a:t>Ларвик</a:t>
            </a:r>
            <a:r>
              <a:rPr lang="ru-RU" sz="3200" dirty="0" smtClean="0"/>
              <a:t>, в самой обыкновенной семье.</a:t>
            </a:r>
          </a:p>
          <a:p>
            <a:r>
              <a:rPr lang="ru-RU" sz="3200" dirty="0" smtClean="0"/>
              <a:t>С </a:t>
            </a:r>
            <a:r>
              <a:rPr lang="ru-RU" sz="3200" dirty="0" err="1" smtClean="0"/>
              <a:t>детсва</a:t>
            </a:r>
            <a:r>
              <a:rPr lang="ru-RU" sz="3200" dirty="0" smtClean="0"/>
              <a:t> он </a:t>
            </a:r>
            <a:r>
              <a:rPr lang="ru-RU" sz="3200" dirty="0" err="1" smtClean="0"/>
              <a:t>интерисовался</a:t>
            </a:r>
            <a:r>
              <a:rPr lang="ru-RU" sz="3200" dirty="0" smtClean="0"/>
              <a:t> зоологией мечтал о путешествиях и </a:t>
            </a:r>
            <a:r>
              <a:rPr lang="ru-RU" sz="3200" dirty="0" err="1" smtClean="0"/>
              <a:t>дальных</a:t>
            </a:r>
            <a:r>
              <a:rPr lang="ru-RU" sz="3200" dirty="0" smtClean="0"/>
              <a:t> странах.</a:t>
            </a:r>
            <a:endParaRPr lang="ru-RU" sz="3600" dirty="0"/>
          </a:p>
        </p:txBody>
      </p:sp>
    </p:spTree>
    <p:extLst>
      <p:ext uri="{BB962C8B-B14F-4D97-AF65-F5344CB8AC3E}">
        <p14:creationId xmlns:p14="http://schemas.microsoft.com/office/powerpoint/2010/main" val="3658293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55932"/>
            <a:ext cx="5368970" cy="646331"/>
          </a:xfrm>
          <a:prstGeom prst="rect">
            <a:avLst/>
          </a:prstGeom>
          <a:noFill/>
        </p:spPr>
        <p:txBody>
          <a:bodyPr wrap="none" rtlCol="0">
            <a:spAutoFit/>
          </a:bodyPr>
          <a:lstStyle/>
          <a:p>
            <a:r>
              <a:rPr lang="ru-RU" sz="3600" dirty="0" smtClean="0"/>
              <a:t>Биографические данные</a:t>
            </a:r>
            <a:endParaRPr lang="ru-RU" sz="3600" dirty="0"/>
          </a:p>
        </p:txBody>
      </p:sp>
      <p:sp>
        <p:nvSpPr>
          <p:cNvPr id="3" name="TextBox 2"/>
          <p:cNvSpPr txBox="1"/>
          <p:nvPr/>
        </p:nvSpPr>
        <p:spPr>
          <a:xfrm>
            <a:off x="107504" y="1052736"/>
            <a:ext cx="9163919" cy="5632311"/>
          </a:xfrm>
          <a:prstGeom prst="rect">
            <a:avLst/>
          </a:prstGeom>
          <a:noFill/>
        </p:spPr>
        <p:txBody>
          <a:bodyPr wrap="none" rtlCol="0">
            <a:spAutoFit/>
          </a:bodyPr>
          <a:lstStyle/>
          <a:p>
            <a:r>
              <a:rPr lang="ru-RU" sz="3600" dirty="0"/>
              <a:t>В детстве он страшно боялся воды. </a:t>
            </a:r>
            <a:endParaRPr lang="ru-RU" sz="3600" dirty="0" smtClean="0"/>
          </a:p>
          <a:p>
            <a:r>
              <a:rPr lang="ru-RU" sz="3600" dirty="0" smtClean="0"/>
              <a:t>Скажи </a:t>
            </a:r>
            <a:r>
              <a:rPr lang="ru-RU" sz="3600" dirty="0"/>
              <a:t>ему кто тогда, что однажды он </a:t>
            </a:r>
            <a:endParaRPr lang="ru-RU" sz="3600" dirty="0" smtClean="0"/>
          </a:p>
          <a:p>
            <a:r>
              <a:rPr lang="ru-RU" sz="3600" dirty="0" smtClean="0"/>
              <a:t>будет </a:t>
            </a:r>
            <a:r>
              <a:rPr lang="ru-RU" sz="3600" dirty="0"/>
              <a:t>плавать в Тихом океане на </a:t>
            </a:r>
            <a:endParaRPr lang="ru-RU" sz="3600" dirty="0" smtClean="0"/>
          </a:p>
          <a:p>
            <a:r>
              <a:rPr lang="ru-RU" sz="3600" dirty="0" smtClean="0"/>
              <a:t>деревянном </a:t>
            </a:r>
            <a:r>
              <a:rPr lang="ru-RU" sz="3600" dirty="0"/>
              <a:t>плоту, Тур бы сильно </a:t>
            </a:r>
            <a:endParaRPr lang="ru-RU" sz="3600" dirty="0" smtClean="0"/>
          </a:p>
          <a:p>
            <a:r>
              <a:rPr lang="ru-RU" sz="3600" dirty="0" smtClean="0"/>
              <a:t>удивился</a:t>
            </a:r>
            <a:r>
              <a:rPr lang="ru-RU" sz="3600" dirty="0"/>
              <a:t>. Тем не менее так оно и </a:t>
            </a:r>
            <a:endParaRPr lang="ru-RU" sz="3600" dirty="0" smtClean="0"/>
          </a:p>
          <a:p>
            <a:r>
              <a:rPr lang="ru-RU" sz="3600" dirty="0" smtClean="0"/>
              <a:t>произошло</a:t>
            </a:r>
            <a:r>
              <a:rPr lang="ru-RU" sz="3600" dirty="0"/>
              <a:t>. Биография Тура Хейердала </a:t>
            </a:r>
            <a:r>
              <a:rPr lang="ru-RU" sz="3600" dirty="0" smtClean="0"/>
              <a:t>— </a:t>
            </a:r>
          </a:p>
          <a:p>
            <a:r>
              <a:rPr lang="ru-RU" sz="3600" dirty="0" smtClean="0"/>
              <a:t>история </a:t>
            </a:r>
            <a:r>
              <a:rPr lang="ru-RU" sz="3600" dirty="0"/>
              <a:t>путешественника, ученого, </a:t>
            </a:r>
            <a:endParaRPr lang="ru-RU" sz="3600" dirty="0" smtClean="0"/>
          </a:p>
          <a:p>
            <a:r>
              <a:rPr lang="ru-RU" sz="3600" dirty="0" smtClean="0"/>
              <a:t>писателя </a:t>
            </a:r>
            <a:r>
              <a:rPr lang="ru-RU" sz="3600" dirty="0"/>
              <a:t>и, наконец, человека, никогда не </a:t>
            </a:r>
            <a:endParaRPr lang="ru-RU" sz="3600" dirty="0" smtClean="0"/>
          </a:p>
          <a:p>
            <a:r>
              <a:rPr lang="ru-RU" sz="3600" dirty="0" smtClean="0"/>
              <a:t>отступавшего </a:t>
            </a:r>
            <a:r>
              <a:rPr lang="ru-RU" sz="3600" dirty="0"/>
              <a:t>от своих высоких </a:t>
            </a:r>
            <a:endParaRPr lang="ru-RU" sz="3600" dirty="0" smtClean="0"/>
          </a:p>
          <a:p>
            <a:r>
              <a:rPr lang="ru-RU" sz="3600" dirty="0" smtClean="0"/>
              <a:t>принципов.</a:t>
            </a:r>
            <a:endParaRPr lang="ru-RU" sz="3600" dirty="0"/>
          </a:p>
        </p:txBody>
      </p:sp>
    </p:spTree>
    <p:extLst>
      <p:ext uri="{BB962C8B-B14F-4D97-AF65-F5344CB8AC3E}">
        <p14:creationId xmlns:p14="http://schemas.microsoft.com/office/powerpoint/2010/main" val="1556960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3" y="0"/>
            <a:ext cx="9151933" cy="6858000"/>
          </a:xfrm>
          <a:prstGeom prst="rect">
            <a:avLst/>
          </a:prstGeom>
        </p:spPr>
      </p:pic>
      <p:sp>
        <p:nvSpPr>
          <p:cNvPr id="3" name="TextBox 2"/>
          <p:cNvSpPr txBox="1"/>
          <p:nvPr/>
        </p:nvSpPr>
        <p:spPr>
          <a:xfrm>
            <a:off x="-7933" y="24981"/>
            <a:ext cx="8630504" cy="1384995"/>
          </a:xfrm>
          <a:prstGeom prst="rect">
            <a:avLst/>
          </a:prstGeom>
          <a:solidFill>
            <a:schemeClr val="bg1"/>
          </a:solidFill>
        </p:spPr>
        <p:txBody>
          <a:bodyPr wrap="none" rtlCol="0">
            <a:spAutoFit/>
          </a:bodyPr>
          <a:lstStyle/>
          <a:p>
            <a:r>
              <a:rPr lang="ru-RU" sz="2800" dirty="0" smtClean="0"/>
              <a:t>В 1969 г. совершилось первое путешествия на лодке </a:t>
            </a:r>
          </a:p>
          <a:p>
            <a:r>
              <a:rPr lang="ru-RU" sz="2800" dirty="0" smtClean="0"/>
              <a:t>«Ра» Туром Хейердалом с его экипажем через </a:t>
            </a:r>
          </a:p>
          <a:p>
            <a:r>
              <a:rPr lang="ru-RU" sz="2800" dirty="0" smtClean="0"/>
              <a:t>Атлантику.</a:t>
            </a:r>
          </a:p>
        </p:txBody>
      </p:sp>
    </p:spTree>
    <p:extLst>
      <p:ext uri="{BB962C8B-B14F-4D97-AF65-F5344CB8AC3E}">
        <p14:creationId xmlns:p14="http://schemas.microsoft.com/office/powerpoint/2010/main" val="3634332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6563" y="260647"/>
            <a:ext cx="9086783" cy="6740307"/>
          </a:xfrm>
          <a:prstGeom prst="rect">
            <a:avLst/>
          </a:prstGeom>
          <a:noFill/>
        </p:spPr>
        <p:txBody>
          <a:bodyPr wrap="none" rtlCol="0">
            <a:spAutoFit/>
          </a:bodyPr>
          <a:lstStyle/>
          <a:p>
            <a:r>
              <a:rPr lang="ru-RU" sz="3600" dirty="0"/>
              <a:t>В 1969 и 1970 годах Тур Хейердал </a:t>
            </a:r>
            <a:r>
              <a:rPr lang="ru-RU" sz="3600" dirty="0" smtClean="0"/>
              <a:t>построил</a:t>
            </a:r>
          </a:p>
          <a:p>
            <a:r>
              <a:rPr lang="ru-RU" sz="3600" dirty="0" smtClean="0"/>
              <a:t>две </a:t>
            </a:r>
            <a:r>
              <a:rPr lang="ru-RU" sz="3600" dirty="0"/>
              <a:t>лодки из папируса и попытался </a:t>
            </a:r>
            <a:endParaRPr lang="ru-RU" sz="3600" dirty="0" smtClean="0"/>
          </a:p>
          <a:p>
            <a:r>
              <a:rPr lang="ru-RU" sz="3600" dirty="0" smtClean="0"/>
              <a:t>пересечь </a:t>
            </a:r>
            <a:r>
              <a:rPr lang="ru-RU" sz="3600" dirty="0"/>
              <a:t>Атлантический океан, выбрав </a:t>
            </a:r>
            <a:endParaRPr lang="ru-RU" sz="3600" dirty="0" smtClean="0"/>
          </a:p>
          <a:p>
            <a:r>
              <a:rPr lang="ru-RU" sz="3600" dirty="0" smtClean="0"/>
              <a:t>отправной </a:t>
            </a:r>
            <a:r>
              <a:rPr lang="ru-RU" sz="3600" dirty="0"/>
              <a:t>точкой своего плавания берег </a:t>
            </a:r>
            <a:endParaRPr lang="ru-RU" sz="3600" dirty="0" smtClean="0"/>
          </a:p>
          <a:p>
            <a:r>
              <a:rPr lang="ru-RU" sz="3600" dirty="0" smtClean="0"/>
              <a:t>Марокко </a:t>
            </a:r>
            <a:r>
              <a:rPr lang="ru-RU" sz="3600" dirty="0"/>
              <a:t>в Африке. Целью эксперимента </a:t>
            </a:r>
            <a:endParaRPr lang="ru-RU" sz="3600" dirty="0" smtClean="0"/>
          </a:p>
          <a:p>
            <a:r>
              <a:rPr lang="ru-RU" sz="3600" dirty="0" smtClean="0"/>
              <a:t>была </a:t>
            </a:r>
            <a:r>
              <a:rPr lang="ru-RU" sz="3600" dirty="0"/>
              <a:t>демонстрация того, что древние </a:t>
            </a:r>
            <a:endParaRPr lang="ru-RU" sz="3600" dirty="0" smtClean="0"/>
          </a:p>
          <a:p>
            <a:r>
              <a:rPr lang="ru-RU" sz="3600" dirty="0" smtClean="0"/>
              <a:t>мореплаватели </a:t>
            </a:r>
            <a:r>
              <a:rPr lang="ru-RU" sz="3600" dirty="0"/>
              <a:t>могли совершать </a:t>
            </a:r>
            <a:endParaRPr lang="ru-RU" sz="3600" dirty="0" smtClean="0"/>
          </a:p>
          <a:p>
            <a:r>
              <a:rPr lang="ru-RU" sz="3600" dirty="0" smtClean="0"/>
              <a:t>трансатлантические </a:t>
            </a:r>
            <a:r>
              <a:rPr lang="ru-RU" sz="3600" dirty="0"/>
              <a:t>переходы </a:t>
            </a:r>
            <a:r>
              <a:rPr lang="ru-RU" sz="3600" dirty="0" smtClean="0"/>
              <a:t>на</a:t>
            </a:r>
          </a:p>
          <a:p>
            <a:r>
              <a:rPr lang="ru-RU" sz="3600" dirty="0" smtClean="0"/>
              <a:t>парусных </a:t>
            </a:r>
            <a:r>
              <a:rPr lang="ru-RU" sz="3600" dirty="0"/>
              <a:t>судах, используя при этом </a:t>
            </a:r>
            <a:endParaRPr lang="ru-RU" sz="3600" dirty="0" smtClean="0"/>
          </a:p>
          <a:p>
            <a:r>
              <a:rPr lang="ru-RU" sz="3600" dirty="0" err="1" smtClean="0"/>
              <a:t>Канарское</a:t>
            </a:r>
            <a:r>
              <a:rPr lang="ru-RU" sz="3600" dirty="0" smtClean="0"/>
              <a:t> </a:t>
            </a:r>
            <a:r>
              <a:rPr lang="ru-RU" sz="3600" dirty="0"/>
              <a:t>течение. Первая лодка, </a:t>
            </a:r>
            <a:endParaRPr lang="ru-RU" sz="3600" dirty="0" smtClean="0"/>
          </a:p>
          <a:p>
            <a:r>
              <a:rPr lang="ru-RU" sz="3600" dirty="0" smtClean="0"/>
              <a:t>названная </a:t>
            </a:r>
            <a:r>
              <a:rPr lang="ru-RU" sz="3600" dirty="0"/>
              <a:t>«Ра», спроектированная по </a:t>
            </a:r>
            <a:endParaRPr lang="ru-RU" sz="3600" dirty="0" smtClean="0"/>
          </a:p>
          <a:p>
            <a:r>
              <a:rPr lang="ru-RU" sz="3600" dirty="0" smtClean="0"/>
              <a:t>рисункам </a:t>
            </a:r>
            <a:r>
              <a:rPr lang="ru-RU" sz="3600" dirty="0"/>
              <a:t>и макетам </a:t>
            </a:r>
            <a:r>
              <a:rPr lang="ru-RU" sz="3600" dirty="0" smtClean="0"/>
              <a:t>лодок</a:t>
            </a:r>
            <a:endParaRPr lang="ru-RU" sz="3600" dirty="0"/>
          </a:p>
        </p:txBody>
      </p:sp>
    </p:spTree>
    <p:extLst>
      <p:ext uri="{BB962C8B-B14F-4D97-AF65-F5344CB8AC3E}">
        <p14:creationId xmlns:p14="http://schemas.microsoft.com/office/powerpoint/2010/main" val="3205368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589" y="0"/>
            <a:ext cx="9305176" cy="5909310"/>
          </a:xfrm>
          <a:prstGeom prst="rect">
            <a:avLst/>
          </a:prstGeom>
          <a:noFill/>
        </p:spPr>
        <p:txBody>
          <a:bodyPr wrap="none" rtlCol="0">
            <a:spAutoFit/>
          </a:bodyPr>
          <a:lstStyle/>
          <a:p>
            <a:r>
              <a:rPr lang="ru-RU" sz="3600" dirty="0" smtClean="0"/>
              <a:t>Древнего Египта, была построена </a:t>
            </a:r>
          </a:p>
          <a:p>
            <a:r>
              <a:rPr lang="ru-RU" sz="3600" dirty="0" smtClean="0"/>
              <a:t>специалистами с озера Чад (Республика </a:t>
            </a:r>
          </a:p>
          <a:p>
            <a:r>
              <a:rPr lang="ru-RU" sz="3600" dirty="0" smtClean="0"/>
              <a:t>Чад) из папируса, добытого на озере </a:t>
            </a:r>
            <a:r>
              <a:rPr lang="ru-RU" sz="3600" dirty="0" err="1" smtClean="0"/>
              <a:t>Тана</a:t>
            </a:r>
            <a:r>
              <a:rPr lang="ru-RU" sz="3600" dirty="0" smtClean="0"/>
              <a:t> </a:t>
            </a:r>
          </a:p>
          <a:p>
            <a:r>
              <a:rPr lang="ru-RU" sz="3600" dirty="0" smtClean="0"/>
              <a:t>в Эфиопии, и вышла в Атлантический </a:t>
            </a:r>
          </a:p>
          <a:p>
            <a:r>
              <a:rPr lang="ru-RU" sz="3600" dirty="0" smtClean="0"/>
              <a:t>океан с побережья Марокко. По </a:t>
            </a:r>
          </a:p>
          <a:p>
            <a:r>
              <a:rPr lang="ru-RU" sz="3600" dirty="0" smtClean="0"/>
              <a:t>прошествии нескольких недель «Ра» стал </a:t>
            </a:r>
          </a:p>
          <a:p>
            <a:r>
              <a:rPr lang="ru-RU" sz="3600" dirty="0" smtClean="0"/>
              <a:t>сгибаться из-за конструктивных </a:t>
            </a:r>
          </a:p>
          <a:p>
            <a:r>
              <a:rPr lang="ru-RU" sz="3600" dirty="0" smtClean="0"/>
              <a:t>недостатков, погружаться кормой в воду и, </a:t>
            </a:r>
          </a:p>
          <a:p>
            <a:r>
              <a:rPr lang="ru-RU" sz="3600" dirty="0" smtClean="0"/>
              <a:t>в конце концов, разломился на части. </a:t>
            </a:r>
          </a:p>
          <a:p>
            <a:r>
              <a:rPr lang="ru-RU" sz="3600" dirty="0" smtClean="0"/>
              <a:t>Команда была вынуждена оставить судно.</a:t>
            </a:r>
            <a:endParaRPr lang="ru-RU" dirty="0" smtClean="0"/>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9716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1"/>
            <a:ext cx="9462912" cy="6740307"/>
          </a:xfrm>
          <a:prstGeom prst="rect">
            <a:avLst/>
          </a:prstGeom>
          <a:noFill/>
        </p:spPr>
        <p:txBody>
          <a:bodyPr wrap="none" rtlCol="0">
            <a:spAutoFit/>
          </a:bodyPr>
          <a:lstStyle/>
          <a:p>
            <a:r>
              <a:rPr lang="ru-RU" sz="3600" dirty="0"/>
              <a:t>На следующий год другая лодка, «Ра-II», </a:t>
            </a:r>
            <a:endParaRPr lang="ru-RU" sz="3600" dirty="0" smtClean="0"/>
          </a:p>
          <a:p>
            <a:r>
              <a:rPr lang="ru-RU" sz="3600" dirty="0" smtClean="0"/>
              <a:t>доработанная </a:t>
            </a:r>
            <a:r>
              <a:rPr lang="ru-RU" sz="3600" dirty="0"/>
              <a:t>с учётом опыта предыдущего </a:t>
            </a:r>
            <a:endParaRPr lang="ru-RU" sz="3600" dirty="0" smtClean="0"/>
          </a:p>
          <a:p>
            <a:r>
              <a:rPr lang="ru-RU" sz="3600" dirty="0" smtClean="0"/>
              <a:t>плавания</a:t>
            </a:r>
            <a:r>
              <a:rPr lang="ru-RU" sz="3600" dirty="0"/>
              <a:t>, была построена мастерами с </a:t>
            </a:r>
            <a:endParaRPr lang="ru-RU" sz="3600" dirty="0" smtClean="0"/>
          </a:p>
          <a:p>
            <a:r>
              <a:rPr lang="ru-RU" sz="3600" dirty="0" smtClean="0"/>
              <a:t>озера </a:t>
            </a:r>
            <a:r>
              <a:rPr lang="ru-RU" sz="3600" dirty="0"/>
              <a:t>Титикака в Боливии и также из </a:t>
            </a:r>
            <a:endParaRPr lang="ru-RU" sz="3600" dirty="0" smtClean="0"/>
          </a:p>
          <a:p>
            <a:r>
              <a:rPr lang="ru-RU" sz="3600" dirty="0" smtClean="0"/>
              <a:t>Марокко </a:t>
            </a:r>
            <a:r>
              <a:rPr lang="ru-RU" sz="3600" dirty="0"/>
              <a:t>отправилась в плавание, на этот </a:t>
            </a:r>
            <a:endParaRPr lang="ru-RU" sz="3600" dirty="0" smtClean="0"/>
          </a:p>
          <a:p>
            <a:r>
              <a:rPr lang="ru-RU" sz="3600" dirty="0" smtClean="0"/>
              <a:t>раз </a:t>
            </a:r>
            <a:r>
              <a:rPr lang="ru-RU" sz="3600" dirty="0"/>
              <a:t>увенчавшееся полным успехом - лодка </a:t>
            </a:r>
            <a:endParaRPr lang="ru-RU" sz="3600" dirty="0" smtClean="0"/>
          </a:p>
          <a:p>
            <a:r>
              <a:rPr lang="ru-RU" sz="3600" dirty="0" smtClean="0"/>
              <a:t>достигла </a:t>
            </a:r>
            <a:r>
              <a:rPr lang="ru-RU" sz="3600" dirty="0"/>
              <a:t>Барбадоса, продемонстрировав </a:t>
            </a:r>
            <a:endParaRPr lang="ru-RU" sz="3600" dirty="0" smtClean="0"/>
          </a:p>
          <a:p>
            <a:r>
              <a:rPr lang="ru-RU" sz="3600" dirty="0" smtClean="0"/>
              <a:t>тем </a:t>
            </a:r>
            <a:r>
              <a:rPr lang="ru-RU" sz="3600" dirty="0"/>
              <a:t>самым, что древние мореплаватели </a:t>
            </a:r>
            <a:endParaRPr lang="ru-RU" sz="3600" dirty="0" smtClean="0"/>
          </a:p>
          <a:p>
            <a:r>
              <a:rPr lang="ru-RU" sz="3600" dirty="0" smtClean="0"/>
              <a:t>могли </a:t>
            </a:r>
            <a:r>
              <a:rPr lang="ru-RU" sz="3600" dirty="0"/>
              <a:t>совершать трансатлантические </a:t>
            </a:r>
            <a:endParaRPr lang="ru-RU" sz="3600" dirty="0" smtClean="0"/>
          </a:p>
          <a:p>
            <a:r>
              <a:rPr lang="ru-RU" sz="3600" dirty="0" smtClean="0"/>
              <a:t>переходы</a:t>
            </a:r>
            <a:r>
              <a:rPr lang="ru-RU" sz="3600" dirty="0"/>
              <a:t>. Несмотря на то что целью </a:t>
            </a:r>
            <a:endParaRPr lang="ru-RU" sz="3600" dirty="0" smtClean="0"/>
          </a:p>
          <a:p>
            <a:r>
              <a:rPr lang="ru-RU" sz="3600" dirty="0" smtClean="0"/>
              <a:t>плавания </a:t>
            </a:r>
            <a:r>
              <a:rPr lang="ru-RU" sz="3600" dirty="0"/>
              <a:t>«Ра» было всего лишь </a:t>
            </a:r>
            <a:endParaRPr lang="ru-RU" sz="3600" dirty="0" smtClean="0"/>
          </a:p>
          <a:p>
            <a:r>
              <a:rPr lang="ru-RU" sz="3600" dirty="0" smtClean="0"/>
              <a:t>подтвердить </a:t>
            </a:r>
            <a:r>
              <a:rPr lang="ru-RU" sz="3600" dirty="0"/>
              <a:t>мореходные качества </a:t>
            </a:r>
            <a:r>
              <a:rPr lang="ru-RU" sz="3600" dirty="0" smtClean="0"/>
              <a:t>древних</a:t>
            </a:r>
            <a:endParaRPr lang="ru-RU" sz="3600" dirty="0"/>
          </a:p>
        </p:txBody>
      </p:sp>
    </p:spTree>
    <p:extLst>
      <p:ext uri="{BB962C8B-B14F-4D97-AF65-F5344CB8AC3E}">
        <p14:creationId xmlns:p14="http://schemas.microsoft.com/office/powerpoint/2010/main" val="2695600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85"/>
            <a:ext cx="9400459" cy="4247317"/>
          </a:xfrm>
          <a:prstGeom prst="rect">
            <a:avLst/>
          </a:prstGeom>
          <a:noFill/>
        </p:spPr>
        <p:txBody>
          <a:bodyPr wrap="none" rtlCol="0">
            <a:spAutoFit/>
          </a:bodyPr>
          <a:lstStyle/>
          <a:p>
            <a:r>
              <a:rPr lang="ru-RU" sz="3600" dirty="0" smtClean="0"/>
              <a:t> судов, построенных из лёгкого камыша, </a:t>
            </a:r>
          </a:p>
          <a:p>
            <a:r>
              <a:rPr lang="ru-RU" sz="3600" dirty="0" smtClean="0"/>
              <a:t>успех экспедиции «Ра-II» был расценён как </a:t>
            </a:r>
          </a:p>
          <a:p>
            <a:r>
              <a:rPr lang="ru-RU" sz="3600" dirty="0" smtClean="0"/>
              <a:t>свидетельство того, что ещё в </a:t>
            </a:r>
          </a:p>
          <a:p>
            <a:r>
              <a:rPr lang="ru-RU" sz="3600" dirty="0" smtClean="0"/>
              <a:t>доисторические времена египетские </a:t>
            </a:r>
          </a:p>
          <a:p>
            <a:r>
              <a:rPr lang="ru-RU" sz="3600" dirty="0" smtClean="0"/>
              <a:t>мореплаватели, намеренно или случайно, </a:t>
            </a:r>
          </a:p>
          <a:p>
            <a:r>
              <a:rPr lang="ru-RU" sz="3600" dirty="0" smtClean="0"/>
              <a:t>могли совершать путешествия в Новый </a:t>
            </a:r>
          </a:p>
          <a:p>
            <a:r>
              <a:rPr lang="ru-RU" sz="3600" dirty="0" smtClean="0"/>
              <a:t>Свет. </a:t>
            </a:r>
          </a:p>
          <a:p>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46" y="-1886"/>
            <a:ext cx="9125154" cy="6859885"/>
          </a:xfrm>
          <a:prstGeom prst="rect">
            <a:avLst/>
          </a:prstGeom>
        </p:spPr>
      </p:pic>
    </p:spTree>
    <p:extLst>
      <p:ext uri="{BB962C8B-B14F-4D97-AF65-F5344CB8AC3E}">
        <p14:creationId xmlns:p14="http://schemas.microsoft.com/office/powerpoint/2010/main" val="71291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972" y="0"/>
            <a:ext cx="7580444" cy="5264963"/>
          </a:xfrm>
          <a:prstGeom prst="rect">
            <a:avLst/>
          </a:prstGeom>
        </p:spPr>
      </p:pic>
      <p:sp>
        <p:nvSpPr>
          <p:cNvPr id="3" name="TextBox 2"/>
          <p:cNvSpPr txBox="1"/>
          <p:nvPr/>
        </p:nvSpPr>
        <p:spPr>
          <a:xfrm>
            <a:off x="-23133" y="5373216"/>
            <a:ext cx="9319474" cy="1384995"/>
          </a:xfrm>
          <a:prstGeom prst="rect">
            <a:avLst/>
          </a:prstGeom>
          <a:noFill/>
        </p:spPr>
        <p:txBody>
          <a:bodyPr wrap="none" rtlCol="0">
            <a:spAutoFit/>
          </a:bodyPr>
          <a:lstStyle/>
          <a:p>
            <a:r>
              <a:rPr lang="ru-RU" sz="2800" dirty="0" smtClean="0"/>
              <a:t>Найденные путешественниками фрески подтверждают,</a:t>
            </a:r>
          </a:p>
          <a:p>
            <a:r>
              <a:rPr lang="ru-RU" sz="2800" dirty="0" smtClean="0"/>
              <a:t> что древние египтяне путешествовали на папирусных</a:t>
            </a:r>
          </a:p>
          <a:p>
            <a:r>
              <a:rPr lang="ru-RU" sz="2800" dirty="0" smtClean="0"/>
              <a:t>лодках.</a:t>
            </a:r>
            <a:endParaRPr lang="ru-RU" sz="3600" dirty="0"/>
          </a:p>
        </p:txBody>
      </p:sp>
    </p:spTree>
    <p:extLst>
      <p:ext uri="{BB962C8B-B14F-4D97-AF65-F5344CB8AC3E}">
        <p14:creationId xmlns:p14="http://schemas.microsoft.com/office/powerpoint/2010/main" val="18375991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181</TotalTime>
  <Words>786</Words>
  <Application>Microsoft Office PowerPoint</Application>
  <PresentationFormat>Экран (4:3)</PresentationFormat>
  <Paragraphs>107</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Поток</vt:lpstr>
      <vt:lpstr>Тур Хейердал (Thor Heyerdahl) (1914 – 2002)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Об этих экспедициях Туром Хейердалом была написана книга «Экспедиции на „Ра“» и создан документальный фильм. В своей статье «По следам бога Солнца», опубликованной в каирском журнале Egypt Travel Magazine, Тур Хейердал писал: «Сходство между ранними цивилизациями Египта и Мексики не ограничивается лишь пирамидами… Учёные отмечают сходство фресковой живописи в храмах и усыпальницах, схожие конструкции храмов с искусными мегалитическими колоннадами.»</vt:lpstr>
      <vt:lpstr>Презентация PowerPoint</vt:lpstr>
      <vt:lpstr>Презентация PowerPoint</vt:lpstr>
      <vt:lpstr>Презентация PowerPoint</vt:lpstr>
      <vt:lpstr>Презентация PowerPoint</vt:lpstr>
      <vt:lpstr>Смерть Тура Хейердала наступила 18 апреля 2002 года. Восемь дней спустя состоялись похороны Хейердала. Путешественник скончался в своем имении, там же находится и могила Тура Хейердала. Причиной смерти Хейердала стала опухоль головного мозга. Еще при жизни путешественника на его родине был установлен памятник Хейердалу. Памяти Хейердала был назван фрегат «Thor Heyerdahl», вошедший 18 января 2011 года в состав ВМС Норвегии. В доме Хейердала сегодня находится его музей, в котором собраны суда и предметы, использовавшиеся путешественником во время экспедиций — в том числе и плот «Кон-Тики», лодки Хейердала «Ра» и «Ра II» и другие.</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Тур Хейердал (Thor Heyerdahl) (1914 – 2002)</dc:title>
  <dc:creator>Danila</dc:creator>
  <cp:lastModifiedBy>Danila</cp:lastModifiedBy>
  <cp:revision>18</cp:revision>
  <dcterms:created xsi:type="dcterms:W3CDTF">2016-11-01T14:27:51Z</dcterms:created>
  <dcterms:modified xsi:type="dcterms:W3CDTF">2016-11-01T17:28:51Z</dcterms:modified>
</cp:coreProperties>
</file>