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286" r:id="rId5"/>
    <p:sldId id="284" r:id="rId6"/>
    <p:sldId id="285" r:id="rId7"/>
    <p:sldId id="257" r:id="rId8"/>
    <p:sldId id="287" r:id="rId9"/>
    <p:sldId id="288" r:id="rId10"/>
    <p:sldId id="289" r:id="rId11"/>
    <p:sldId id="290" r:id="rId12"/>
    <p:sldId id="291" r:id="rId13"/>
    <p:sldId id="294" r:id="rId14"/>
    <p:sldId id="292" r:id="rId15"/>
    <p:sldId id="293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5" r:id="rId24"/>
    <p:sldId id="302" r:id="rId25"/>
    <p:sldId id="258" r:id="rId26"/>
    <p:sldId id="259" r:id="rId27"/>
    <p:sldId id="260" r:id="rId28"/>
    <p:sldId id="261" r:id="rId29"/>
    <p:sldId id="262" r:id="rId30"/>
    <p:sldId id="263" r:id="rId31"/>
    <p:sldId id="269" r:id="rId32"/>
    <p:sldId id="270" r:id="rId33"/>
    <p:sldId id="264" r:id="rId34"/>
    <p:sldId id="268" r:id="rId35"/>
    <p:sldId id="271" r:id="rId36"/>
    <p:sldId id="272" r:id="rId37"/>
    <p:sldId id="273" r:id="rId38"/>
    <p:sldId id="274" r:id="rId39"/>
    <p:sldId id="265" r:id="rId40"/>
    <p:sldId id="266" r:id="rId41"/>
    <p:sldId id="267" r:id="rId42"/>
    <p:sldId id="278" r:id="rId43"/>
    <p:sldId id="275" r:id="rId44"/>
    <p:sldId id="276" r:id="rId45"/>
    <p:sldId id="277" r:id="rId46"/>
    <p:sldId id="279" r:id="rId47"/>
    <p:sldId id="280" r:id="rId4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rono.ru/land/landwe/velluki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1%8C%D1%8E-%D0%99%D0%BE%D1%80%D0%BA" TargetMode="External"/><Relationship Id="rId2" Type="http://schemas.openxmlformats.org/officeDocument/2006/relationships/hyperlink" Target="https://ru.wikipedia.org/wiki/%D0%A8%D1%82%D0%B0%D0%B1-%D0%BA%D0%B2%D0%B0%D1%80%D1%82%D0%B8%D1%80%D0%B0_%D0%9E%D0%9E%D0%9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iki/%D0%9C%D0%B5%D0%BC%D0%BE%D1%80%D0%B8%D0%B0%D0%BB_%D1%8D%D0%BA%D0%B8%D0%BF%D0%B0%D0%B6%D1%83_%D0%B0%D1%82%D0%BE%D0%BC%D0%BD%D0%BE%D0%B3%D0%BE_%D0%BF%D0%BE%D0%B4%D0%B2%D0%BE%D0%B4%D0%BD%D0%BE%D0%B3%D0%BE_%D0%BA%D1%80%D0%B5%D0%B9%D1%81%D0%B5%D1%80%D0%B0_%C2%AB%D0%9A%D1%83%D1%80%D1%81%D0%BA%C2%B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y-time.ru/events/detail.php?ID=1013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liveinternet.ru/users/naldegda/post332466871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01" TargetMode="External"/><Relationship Id="rId2" Type="http://schemas.openxmlformats.org/officeDocument/2006/relationships/hyperlink" Target="https://ru.wikipedia.org/wiki/192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eople.su/9530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90_%D0%B3%D0%BE%D0%B4" TargetMode="External"/><Relationship Id="rId2" Type="http://schemas.openxmlformats.org/officeDocument/2006/relationships/hyperlink" Target="https://ru.wikipedia.org/wiki/1970_%D0%B3%D0%BE%D0%B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1%80%D0%B5%D0%B2%D0%B5%D0%BD%D1%81%D0%BA%D0%B0%D1%8F_%D0%BF%D1%80%D0%BE%D0%B7%D0%B0" TargetMode="External"/><Relationship Id="rId2" Type="http://schemas.openxmlformats.org/officeDocument/2006/relationships/hyperlink" Target="https://ru.wikipedia.org/wiki/%D0%A0%D1%83%D1%81%D1%81%D0%BA%D0%B8%D0%B9_%D1%8F%D0%B7%D1%8B%D0%B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ru.wikipedia.org/wiki/%D0%9F%D0%B5%D1%80%D0%B2%D1%8B%D0%B9_%D0%BA%D0%B0%D0%BD%D0%B0%D0%BB_(%D0%A0%D0%BE%D1%81%D1%81%D0%B8%D1%8F)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6%D0%B5%D0%BD%D0%B0%D1%80%D0%B8%D1%81%D1%82" TargetMode="External"/><Relationship Id="rId2" Type="http://schemas.openxmlformats.org/officeDocument/2006/relationships/hyperlink" Target="https://ru.wikipedia.org/wiki/%D0%9A%D0%B8%D0%BD%D0%BE%D1%80%D0%B5%D0%B6%D0%B8%D1%81%D1%81%D1%91%D1%8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hyperlink" Target="https://ru.wikipedia.org/wiki/1980_%D0%B3%D0%BE%D0%B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ru.wikipedia.org/wiki/%D0%AD%D0%BA%D0%B7%D0%B8%D1%81%D1%82%D0%B5%D0%BD%D1%86%D0%B8%D0%B0%D0%BB%D1%8C%D0%BD%D0%B0%D1%8F_%D0%B4%D1%80%D0%B0%D0%BC%D0%B0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ru.wikipedia.org/wiki/%D0%93%D0%BB%D0%B0%D0%B7%D1%83%D0%BD%D0%BE%D0%B2,_%D0%98%D0%BB%D1%8C%D1%8F_%D0%A1%D0%B5%D1%80%D0%B3%D0%B5%D0%B5%D0%B2%D0%B8%D1%8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s://ru.wikipedia.org/wiki/%D0%93%D0%BB%D0%B0%D0%B7%D1%83%D0%BD%D0%BE%D0%B2,_%D0%98%D0%BB%D1%8C%D1%8F_%D0%A1%D0%B5%D1%80%D0%B3%D0%B5%D0%B5%D0%B2%D0%B8%D1%87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artin.net/index.php?q=painters/shilov-aleksandr-maksovich/mashenka-shilova-198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1%D0%B5%D0%B4%D0%B8%D0%BD%D0%BE%D0%B5_%D0%BE%D0%B7%D0%B5%D1%80%D0%BE" TargetMode="External"/><Relationship Id="rId13" Type="http://schemas.openxmlformats.org/officeDocument/2006/relationships/hyperlink" Target="https://ru.wikipedia.org/wiki/%D0%9A%D0%BE%D0%BD%D1%91%D0%BA-%D0%93%D0%BE%D1%80%D0%B1%D1%83%D0%BD%D0%BE%D0%BA_(%D0%B1%D0%B0%D0%BB%D0%B5%D1%82_%D0%A9%D0%B5%D0%B4%D1%80%D0%B8%D0%BD%D0%B0)" TargetMode="External"/><Relationship Id="rId18" Type="http://schemas.openxmlformats.org/officeDocument/2006/relationships/hyperlink" Target="https://ru.wikipedia.org/wiki/%D0%9A%D0%B0%D1%80%D0%BC%D0%B5%D0%BD_(%D0%B1%D0%B0%D0%BB%D0%B5%D1%82)" TargetMode="External"/><Relationship Id="rId3" Type="http://schemas.openxmlformats.org/officeDocument/2006/relationships/hyperlink" Target="https://ru.wikipedia.org/wiki/%D0%9F%D0%BB%D0%B8%D1%81%D0%B5%D1%86%D0%BA%D0%B8%D0%B5_%E2%80%94_%D0%9C%D0%B5%D1%81%D1%81%D0%B5%D1%80%D0%B5%D1%80" TargetMode="External"/><Relationship Id="rId7" Type="http://schemas.openxmlformats.org/officeDocument/2006/relationships/hyperlink" Target="https://ru.wikipedia.org/wiki/%D0%94%D0%BE%D0%BD_%D0%9A%D0%B8%D1%85%D0%BE%D1%82_(%D0%B1%D0%B0%D0%BB%D0%B5%D1%82)" TargetMode="External"/><Relationship Id="rId12" Type="http://schemas.openxmlformats.org/officeDocument/2006/relationships/hyperlink" Target="https://ru.wikipedia.org/wiki/%D0%93%D0%BB%D0%B0%D0%B7%D1%83%D0%BD%D0%BE%D0%B2,_%D0%90%D0%BB%D0%B5%D0%BA%D1%81%D0%B0%D0%BD%D0%B4%D1%80_%D0%9A%D0%BE%D0%BD%D1%81%D1%82%D0%B0%D0%BD%D1%82%D0%B8%D0%BD%D0%BE%D0%B2%D0%B8%D1%87" TargetMode="External"/><Relationship Id="rId17" Type="http://schemas.openxmlformats.org/officeDocument/2006/relationships/hyperlink" Target="https://ru.wikipedia.org/wiki/%D0%A1%D0%BF%D0%B0%D1%80%D1%82%D0%B0%D0%BA_(%D0%B1%D0%B0%D0%BB%D0%B5%D1%82)" TargetMode="External"/><Relationship Id="rId2" Type="http://schemas.openxmlformats.org/officeDocument/2006/relationships/hyperlink" Target="https://ru.wikipedia.org/wiki/%D0%91%D0%B0%D0%BB%D0%B5%D1%82" TargetMode="External"/><Relationship Id="rId16" Type="http://schemas.openxmlformats.org/officeDocument/2006/relationships/hyperlink" Target="https://ru.wikipedia.org/wiki/%D0%9B%D0%B5%D0%B3%D0%B5%D0%BD%D0%B4%D0%B0_%D0%BE_%D0%BB%D1%8E%D0%B1%D0%B2%D0%B8_(%D0%9C%D0%B5%D0%BB%D0%B8%D0%BA%D0%BE%D0%B2)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F%D0%BB%D0%B8%D1%81%D0%B5%D1%86%D0%BA%D0%B0%D1%8F,_%D0%9C%D0%B0%D0%B9%D1%8F_%D0%9C%D0%B8%D1%85%D0%B0%D0%B9%D0%BB%D0%BE%D0%B2%D0%BD%D0%B0" TargetMode="External"/><Relationship Id="rId11" Type="http://schemas.openxmlformats.org/officeDocument/2006/relationships/hyperlink" Target="https://ru.wikipedia.org/wiki/%D0%A0%D0%B0%D0%B9%D0%BC%D0%BE%D0%BD%D0%B4%D0%B0" TargetMode="External"/><Relationship Id="rId5" Type="http://schemas.openxmlformats.org/officeDocument/2006/relationships/hyperlink" Target="https://ru.wikipedia.org/wiki/%D0%91%D0%BE%D0%BB%D1%8C%D1%88%D0%BE%D0%B9_%D1%82%D0%B5%D0%B0%D1%82%D1%80" TargetMode="External"/><Relationship Id="rId15" Type="http://schemas.openxmlformats.org/officeDocument/2006/relationships/hyperlink" Target="https://ru.wikipedia.org/wiki/%D0%9A%D0%B0%D0%BC%D0%B5%D0%BD%D0%BD%D1%8B%D0%B9_%D1%86%D0%B2%D0%B5%D1%82%D0%BE%D0%BA_(%D0%B1%D0%B0%D0%BB%D0%B5%D1%82)" TargetMode="External"/><Relationship Id="rId10" Type="http://schemas.openxmlformats.org/officeDocument/2006/relationships/hyperlink" Target="https://ru.wikipedia.org/wiki/%D0%A8%D1%83%D1%80%D0%B0%D0%BB%D0%B5_(%D0%B1%D0%B0%D0%BB%D0%B5%D1%82)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s://ru.wikipedia.org/wiki/%D0%9F%D1%80%D0%B8%D0%BC%D0%B0-%D0%B1%D0%B0%D0%BB%D0%B5%D1%80%D0%B8%D0%BD%D0%B0" TargetMode="External"/><Relationship Id="rId9" Type="http://schemas.openxmlformats.org/officeDocument/2006/relationships/hyperlink" Target="https://ru.wikipedia.org/wiki/%D0%A0%D0%BE%D0%BC%D0%B5%D0%BE_%D0%B8_%D0%94%D0%B6%D1%83%D0%BB%D1%8C%D0%B5%D1%82%D1%82%D0%B0_(%D0%9F%D1%80%D0%BE%D0%BA%D0%BE%D1%84%D1%8C%D0%B5%D0%B2)" TargetMode="External"/><Relationship Id="rId14" Type="http://schemas.openxmlformats.org/officeDocument/2006/relationships/hyperlink" Target="https://ru.wikipedia.org/wiki/%D0%A1%D0%BF%D1%8F%D1%89%D0%B0%D1%8F_%D0%BA%D1%80%D0%B0%D1%81%D0%B0%D0%B2%D0%B8%D1%86%D0%B0_(%D0%B1%D0%B0%D0%BB%D0%B5%D1%82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u.wikipedia.org/wiki/%D0%A1%D0%B5%D0%B2%D0%B0%D1%81%D1%82%D0%BE%D0%BF%D0%BE%D0%BB%D1%8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A0%D0%BE%D0%B4%D0%B8%D0%BD%D0%B0-%D0%BC%D0%B0%D1%82%D1%8C_(%D0%92%D0%BE%D0%BB%D0%B3%D0%BE%D0%B3%D1%80%D0%B0%D0%B4)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Эмигрировали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писатели: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П. Аксенов,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И.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Солженицин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В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Е. Максимов, А.А. Зиновьев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В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П. Некрасов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Н. Войнович,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поэт     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А. Бродский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кинорежиссер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А. Тарковский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театральный режиссер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П. Любимов,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виолончелист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Л.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Растропович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оперная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певеца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 Вишневская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304801"/>
            <a:ext cx="4040188" cy="99060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Памятник Александру Матросову в </a:t>
            </a:r>
            <a:r>
              <a:rPr lang="ru-RU" i="1" dirty="0" smtClean="0">
                <a:hlinkClick r:id="rId2"/>
              </a:rPr>
              <a:t>Великих Луках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102225" y="304800"/>
            <a:ext cx="4041775" cy="1143000"/>
          </a:xfrm>
        </p:spPr>
        <p:txBody>
          <a:bodyPr/>
          <a:lstStyle/>
          <a:p>
            <a:r>
              <a:rPr lang="ru-RU" dirty="0" smtClean="0"/>
              <a:t>Памятник Ватутину, Киев</a:t>
            </a:r>
            <a:endParaRPr lang="ru-RU" dirty="0"/>
          </a:p>
        </p:txBody>
      </p:sp>
      <p:pic>
        <p:nvPicPr>
          <p:cNvPr id="28674" name="Picture 2" descr="C:\Users\PC\Downloads\matrosov-luk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4000500" cy="5562600"/>
          </a:xfrm>
          <a:prstGeom prst="rect">
            <a:avLst/>
          </a:prstGeom>
          <a:noFill/>
        </p:spPr>
      </p:pic>
      <p:pic>
        <p:nvPicPr>
          <p:cNvPr id="28675" name="Picture 3" descr="C:\Users\PC\Downloads\ContentImageHandler.ashx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1" y="1828800"/>
            <a:ext cx="4648200" cy="383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«Перекуём мечи на орала», скульптура возле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tooltip="Штаб-квартира ООН"/>
              </a:rPr>
              <a:t>штаб-квартиры ООН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tooltip="Нью-Йорк"/>
              </a:rPr>
              <a:t>Нью-Йорк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PC\Downloads\Swords-Plowshare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0"/>
            <a:ext cx="8382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tooltip="Мемориал экипажу атомного подводного крейсера «Курск»"/>
              </a:rPr>
              <a:t>Мемориал экипажу атомного подводного крейсера «Курск»</a:t>
            </a:r>
            <a:r>
              <a:rPr lang="ru-RU" dirty="0" smtClean="0"/>
              <a:t> Л. Е. </a:t>
            </a:r>
            <a:r>
              <a:rPr lang="ru-RU" dirty="0" err="1" smtClean="0"/>
              <a:t>Кербель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PC\Downloads\220px-Pam_Kur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hlinkClick r:id="rId2"/>
              </a:rPr>
              <a:t>Бондарчук Сергей Федорович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PC\Downloads\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343400" cy="5486400"/>
          </a:xfrm>
          <a:prstGeom prst="rect">
            <a:avLst/>
          </a:prstGeom>
          <a:noFill/>
        </p:spPr>
      </p:pic>
      <p:pic>
        <p:nvPicPr>
          <p:cNvPr id="33795" name="Picture 3" descr="C:\Users\PC\Downloads\91127119_1978otecsergij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97516" y="609600"/>
            <a:ext cx="4346483" cy="551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52601"/>
            <a:ext cx="4498975" cy="38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441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4040188" cy="639762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Они сражались за Родину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PC\Downloads\1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4268788" cy="3962400"/>
          </a:xfrm>
          <a:prstGeom prst="rect">
            <a:avLst/>
          </a:prstGeom>
          <a:noFill/>
        </p:spPr>
      </p:pic>
      <p:pic>
        <p:nvPicPr>
          <p:cNvPr id="32771" name="Picture 3" descr="C:\Users\PC\Downloads\1960899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686" y="1447800"/>
            <a:ext cx="3961713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Ю́рий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Никола́евич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О́зеров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tooltip="1921"/>
              </a:rPr>
              <a:t>1921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tooltip="2001"/>
              </a:rPr>
              <a:t>2001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 — советский российский кинорежиссёр, сценарист, педагог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</a:t>
            </a:r>
            <a:r>
              <a:rPr lang="ru-RU" b="1" dirty="0" err="1" smtClean="0"/>
              <a:t>Освобожде́ние</a:t>
            </a:r>
            <a:r>
              <a:rPr lang="ru-RU" dirty="0" smtClean="0"/>
              <a:t>» — </a:t>
            </a:r>
            <a:r>
              <a:rPr lang="ru-RU" dirty="0" err="1" smtClean="0"/>
              <a:t>киноэпопея</a:t>
            </a:r>
            <a:r>
              <a:rPr lang="ru-RU" dirty="0" smtClean="0"/>
              <a:t> из пяти фильмов о Великой Отечественной войне, снятая совместно несколькими странами в 1968—1972 годах, режиссёра Юрия Озерова по сценарию Юрия Бондарева и Оскара Курганова.</a:t>
            </a:r>
            <a:endParaRPr lang="ru-RU" dirty="0"/>
          </a:p>
        </p:txBody>
      </p:sp>
      <p:pic>
        <p:nvPicPr>
          <p:cNvPr id="34818" name="Picture 2" descr="C:\Users\PC\Downloads\rdzfyEUN-person-mediu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381000"/>
            <a:ext cx="4040188" cy="639763"/>
          </a:xfrm>
        </p:spPr>
        <p:txBody>
          <a:bodyPr>
            <a:noAutofit/>
          </a:bodyPr>
          <a:lstStyle/>
          <a:p>
            <a:r>
              <a:rPr lang="vi-VN" sz="2000" dirty="0" smtClean="0"/>
              <a:t>Станисла́в Ио́сифович Росто́цкий</a:t>
            </a:r>
            <a:r>
              <a:rPr lang="ru-RU" sz="2000" dirty="0" smtClean="0"/>
              <a:t>  -советский российский кинорежиссёр, актёр, сценарист, педагог.</a:t>
            </a:r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5102225" y="228600"/>
            <a:ext cx="4041775" cy="2133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Андрей Мартынов в  кино — с 1972 года, первая же роль старшины Федота Васкова в фильме </a:t>
            </a:r>
            <a:r>
              <a:rPr lang="ru-RU" dirty="0" smtClean="0">
                <a:hlinkClick r:id="rId2" tooltip="Ростоцкий, Станислав &#10;Иосифович"/>
              </a:rPr>
              <a:t>С. И. </a:t>
            </a:r>
            <a:r>
              <a:rPr lang="ru-RU" dirty="0" err="1" smtClean="0">
                <a:hlinkClick r:id="rId2" tooltip="Ростоцкий, Станислав &#10;Иосифович"/>
              </a:rPr>
              <a:t>Ростоцкого</a:t>
            </a:r>
            <a:r>
              <a:rPr lang="ru-RU" dirty="0" smtClean="0"/>
              <a:t> «А зори здесь тихие» принесла ему всенародную известность. </a:t>
            </a:r>
            <a:endParaRPr lang="ru-RU" dirty="0"/>
          </a:p>
        </p:txBody>
      </p:sp>
      <p:pic>
        <p:nvPicPr>
          <p:cNvPr id="35842" name="Picture 2" descr="C:\Users\PC\Downloads\Станислав_Ростоцкий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114800" cy="4343400"/>
          </a:xfrm>
          <a:prstGeom prst="rect">
            <a:avLst/>
          </a:prstGeom>
          <a:noFill/>
        </p:spPr>
      </p:pic>
      <p:pic>
        <p:nvPicPr>
          <p:cNvPr id="35843" name="Picture 3" descr="C:\Users\PC\Downloads\img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133600"/>
            <a:ext cx="3733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PC\Downloads\md_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267200" cy="5562600"/>
          </a:xfrm>
          <a:prstGeom prst="rect">
            <a:avLst/>
          </a:prstGeom>
          <a:noFill/>
        </p:spPr>
      </p:pic>
      <p:pic>
        <p:nvPicPr>
          <p:cNvPr id="36867" name="Picture 3" descr="C:\Users\PC\Downloads\imgprevie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1" y="1066800"/>
            <a:ext cx="4191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Рязанов, Эльдар Александрович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7890" name="Picture 2" descr="C:\Users\PC\Downloads\15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495800" cy="3777456"/>
          </a:xfrm>
          <a:prstGeom prst="rect">
            <a:avLst/>
          </a:prstGeom>
          <a:noFill/>
        </p:spPr>
      </p:pic>
      <p:pic>
        <p:nvPicPr>
          <p:cNvPr id="37892" name="Picture 4" descr="C:\Users\PC\Downloads\Eldar_Ryazan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3886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Михаил Афанасьевич Булгаков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Подлинное потрясение в обществе  вызвала первая публикация в середине 1970-х гг. великого романа М. А. </a:t>
            </a:r>
            <a:r>
              <a:rPr lang="ru-RU" dirty="0" err="1" smtClean="0"/>
              <a:t>Балгакова</a:t>
            </a:r>
            <a:r>
              <a:rPr lang="ru-RU" dirty="0" smtClean="0"/>
              <a:t> «Мастер и Маргарита»</a:t>
            </a:r>
            <a:endParaRPr lang="ru-RU" dirty="0"/>
          </a:p>
        </p:txBody>
      </p:sp>
      <p:pic>
        <p:nvPicPr>
          <p:cNvPr id="43010" name="Picture 2" descr="C:\Users\PC\Downloads\250px-Bułhako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4114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PC\Download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441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4040188" cy="639762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Гайдай, Леонид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Иович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PC\Downloads\dad0784e33f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09600"/>
            <a:ext cx="4419600" cy="5715000"/>
          </a:xfrm>
          <a:prstGeom prst="rect">
            <a:avLst/>
          </a:prstGeom>
          <a:noFill/>
        </p:spPr>
      </p:pic>
      <p:pic>
        <p:nvPicPr>
          <p:cNvPr id="39939" name="Picture 3" descr="C:\Users\PC\Downloads\Леонид_Гайда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4191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PC\Downloads\00437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838200"/>
            <a:ext cx="4419599" cy="5791200"/>
          </a:xfrm>
          <a:prstGeom prst="rect">
            <a:avLst/>
          </a:prstGeom>
          <a:noFill/>
        </p:spPr>
      </p:pic>
      <p:pic>
        <p:nvPicPr>
          <p:cNvPr id="40963" name="Picture 3" descr="C:\Users\PC\Downloads\img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26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Лента  В. В. Меньшова «Москва слезам не верит» получила  престижную </a:t>
            </a:r>
            <a:r>
              <a:rPr lang="ru-RU" smtClean="0"/>
              <a:t>премию «</a:t>
            </a:r>
            <a:r>
              <a:rPr lang="ru-RU" dirty="0" err="1" smtClean="0"/>
              <a:t>О</a:t>
            </a:r>
            <a:r>
              <a:rPr lang="ru-RU" smtClean="0"/>
              <a:t>скар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5059" name="Picture 3" descr="C:\Users\PC\Downloads\46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49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Арка́дий Исаа́кович Ра́йкин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Крупнейшим мастером сатирического жанра был А. Райкин, в своих миниатюрах   бичевавший пороки общества. Основатель     театра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Сатирикон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PC\Downloads\Arkady_Raikin_PSE_Russia_2011_C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1371600"/>
            <a:ext cx="3930552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Гласность- свобода мнений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«Больше гласности,  больше социализма!»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«Гласность нам нужна, как воздух!»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Перестройка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1986г. Андрей Дмитриевич Сахаров возвратился из ссылки. Широко известный как один из создателей водородного оружия, правозащитник и лауреат Нобелевской премии (1975г), ученый был неутолимым поборником нравственности в политике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\Downloads\43268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3188" y="1600200"/>
            <a:ext cx="376662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Дмитрий Сергеевич Лихачёв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протяжении всех лет своей деятельности являлся активным защитником культуры, пропагандистом нравственности и духовности, советский и российский филолог, культуролог, искусствовед, академик РАН </a:t>
            </a:r>
            <a:endParaRPr lang="ru-RU" dirty="0"/>
          </a:p>
        </p:txBody>
      </p:sp>
      <p:pic>
        <p:nvPicPr>
          <p:cNvPr id="2050" name="Picture 2" descr="C:\Users\PC\Downloads\b_1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4267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Фильм режиссера Т. Абуладзе «</a:t>
            </a:r>
            <a:r>
              <a:rPr lang="ru-RU" sz="2400" dirty="0" err="1" smtClean="0"/>
              <a:t>Покояние</a:t>
            </a:r>
            <a:r>
              <a:rPr lang="ru-RU" sz="2400" dirty="0" smtClean="0"/>
              <a:t>» (1986г.) – притча о всемирном зле, воплощенном в узнаваемом  образе диктатора, без преувеличения потряс общество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C\Downloads\53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2648744" cy="4419600"/>
          </a:xfrm>
          <a:prstGeom prst="rect">
            <a:avLst/>
          </a:prstGeom>
          <a:noFill/>
        </p:spPr>
      </p:pic>
      <p:pic>
        <p:nvPicPr>
          <p:cNvPr id="3075" name="Picture 3" descr="C:\Users\PC\Downloads\336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9001" y="2806628"/>
            <a:ext cx="5257800" cy="359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Экранизация повести Булгакова «Собачье сердце»( режиссер В.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Бортко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1988г)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C\Downloads\img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Константин Михайлович Симонов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C:\Users\PC\Downloads\Bundesarchiv_Bild_183-F1019-0039-001,_Berlin,_Konstantin_Simono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358" y="1600200"/>
            <a:ext cx="3666283" cy="4525963"/>
          </a:xfrm>
          <a:prstGeom prst="rect">
            <a:avLst/>
          </a:prstGeom>
          <a:noFill/>
        </p:spPr>
      </p:pic>
      <p:pic>
        <p:nvPicPr>
          <p:cNvPr id="44035" name="Picture 3" descr="C:\Users\PC\Downloads\12356-zhivyie-i-mertvyie-kniga-1-audiokniga_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4038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Экранизация фильма «Холодное лето 53-го» (режиссер А.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Прошкин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1987г.)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C\Downloads\200px-Holod_leto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13768"/>
            <a:ext cx="3290094" cy="4415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304800"/>
            <a:ext cx="4041775" cy="5821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фильме снимались: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Мордюкова,  Ролан Быков,  Василий Шукшин. Фильм сделан в 1967 году по мотивам одного из ранних рассказов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В.Гроссмана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 городе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Бердычеве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который Максим Горький считал одним из самых лучших рассказов о гражданской войне.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PC\Downloads\01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6482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638800" y="457200"/>
            <a:ext cx="3276600" cy="5668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«Но это фильм не о многодетной семье, а антивоенная картина о гражданской войне как о трагедии для человека и его существовании», — возражал Аскольдов. В 1986 году Конфликтная комиссия СК СССР приняла решение восстановить картину в авторском оригинале и выпустить её на экран. Но в силу бюрократических проволочек «Комиссара» показали лишь в июле 1987 года.</a:t>
            </a:r>
            <a:endParaRPr lang="ru-RU" dirty="0"/>
          </a:p>
        </p:txBody>
      </p:sp>
      <p:pic>
        <p:nvPicPr>
          <p:cNvPr id="9218" name="Picture 2" descr="C:\Users\PC\Downloads\049-500x2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5638800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10200" y="914400"/>
            <a:ext cx="3276600" cy="52117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 повествует о горькой странице в истории России — о временах культа личности, о страшных испытаниях, выпавших на долю жертв сталинской тирании.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C\Downloads\22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419100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Ч. Айтматов впервые обратился к проблемам наркомании, о которых в советском обществе не принято  было говорить.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Чингиз</a:t>
            </a:r>
            <a:r>
              <a:rPr lang="ru-RU" dirty="0" smtClean="0"/>
              <a:t> </a:t>
            </a:r>
            <a:r>
              <a:rPr lang="ru-RU" dirty="0" err="1" smtClean="0"/>
              <a:t>Торекулович</a:t>
            </a:r>
            <a:r>
              <a:rPr lang="ru-RU" dirty="0" smtClean="0"/>
              <a:t> Айтматов </a:t>
            </a:r>
            <a:endParaRPr lang="ru-RU" dirty="0"/>
          </a:p>
        </p:txBody>
      </p:sp>
      <p:pic>
        <p:nvPicPr>
          <p:cNvPr id="7170" name="Picture 2" descr="C:\Users\PC\Downloads\1374577628_pla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3026568"/>
            <a:ext cx="2729706" cy="3374231"/>
          </a:xfrm>
          <a:prstGeom prst="rect">
            <a:avLst/>
          </a:prstGeom>
          <a:noFill/>
        </p:spPr>
      </p:pic>
      <p:pic>
        <p:nvPicPr>
          <p:cNvPr id="7171" name="Picture 3" descr="C:\Users\PC\Downloads\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1" y="2438400"/>
            <a:ext cx="3733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8200" y="0"/>
            <a:ext cx="4267200" cy="6629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/>
              <a:t>        «</a:t>
            </a:r>
            <a:r>
              <a:rPr lang="ru-RU" sz="1800" b="1" dirty="0" err="1" smtClean="0"/>
              <a:t>Архипела́г</a:t>
            </a:r>
            <a:r>
              <a:rPr lang="ru-RU" sz="1800" b="1" dirty="0" smtClean="0"/>
              <a:t> ГУЛА́Г»</a:t>
            </a:r>
            <a:r>
              <a:rPr lang="ru-RU" sz="1800" dirty="0" smtClean="0"/>
              <a:t> — художественно-историческое произведение Александра Солженицына о репрессиях в СССР в период с 1918 по 1956 годы. Основано на письмах, воспоминаниях и устных рассказах 257 заключённых и личном опыте автора. В советских средствах массовой информации началась массированная кампания </a:t>
            </a:r>
            <a:r>
              <a:rPr lang="ru-RU" sz="1800" dirty="0" err="1" smtClean="0"/>
              <a:t>очернения</a:t>
            </a:r>
            <a:r>
              <a:rPr lang="ru-RU" sz="1800" dirty="0" smtClean="0"/>
              <a:t> Солженицына как предателя родины с ярлыком «литературного </a:t>
            </a:r>
            <a:r>
              <a:rPr lang="ru-RU" sz="1800" dirty="0" err="1" smtClean="0"/>
              <a:t>власовца</a:t>
            </a:r>
            <a:r>
              <a:rPr lang="ru-RU" sz="1800" dirty="0" smtClean="0"/>
              <a:t>». 5 сентября Солженицын узнал о случившемся и распорядился начать печатание «Архипелага» на Западе . Тогда же он отправил руководству СССР «Письмо вождям Советского Союза», в котором призвал отказаться от коммунистической идеологии и сделать шаги по превращению СССР в русское национальное государство. </a:t>
            </a:r>
            <a:endParaRPr lang="ru-RU" sz="1800" dirty="0"/>
          </a:p>
        </p:txBody>
      </p:sp>
      <p:pic>
        <p:nvPicPr>
          <p:cNvPr id="11266" name="Picture 2" descr="C:\Users\PC\Downloads\Архипелаг_ГУЛАГ02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267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19600" y="228600"/>
            <a:ext cx="4724400" cy="6629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КГБ через бывшую жену Солженицына предложил писателю официальное опубликование повести «Раковый корпус» в СССР в обмен на отказ от публикации «Архипелага </a:t>
            </a:r>
            <a:r>
              <a:rPr lang="ru-RU" sz="1800" dirty="0" err="1" smtClean="0"/>
              <a:t>ГУЛАГа</a:t>
            </a:r>
            <a:r>
              <a:rPr lang="ru-RU" sz="1800" dirty="0" smtClean="0"/>
              <a:t>» за границей. Однако Солженицын, сказав, что не возражает против печатания «Ракового корпуса» в СССР, не выразил и желания связывать себя негласной договорённостью с властями. Вопреки распространённому мнению, присуждение Солженицыну Нобелевской премии по литературе в </a:t>
            </a:r>
            <a:r>
              <a:rPr lang="ru-RU" sz="1800" dirty="0" smtClean="0">
                <a:hlinkClick r:id="rId2" tooltip="1970&#10; год"/>
              </a:rPr>
              <a:t>1970 году</a:t>
            </a:r>
            <a:r>
              <a:rPr lang="ru-RU" sz="1800" dirty="0" smtClean="0"/>
              <a:t> никак не связано с «Архипелагом ГУЛАГ», который к тому моменту не только не был опубликован, но и оставался тайной даже для многих близких Солженицыну людей. Формулировка, с которой присуждена премия, звучит так: «За нравственную силу, с которой он следовал непреложным традициям русской литературы»</a:t>
            </a:r>
            <a:r>
              <a:rPr lang="ru-RU" sz="1800" baseline="30000" dirty="0" smtClean="0"/>
              <a:t>.</a:t>
            </a:r>
            <a:r>
              <a:rPr lang="ru-RU" sz="1800" dirty="0" smtClean="0"/>
              <a:t>   В СССР «Архипелаг» был полностью опубликован только в </a:t>
            </a:r>
            <a:r>
              <a:rPr lang="ru-RU" sz="1800" dirty="0" smtClean="0">
                <a:hlinkClick r:id="rId3" tooltip="1990&#10; год"/>
              </a:rPr>
              <a:t>1990 году</a:t>
            </a:r>
            <a:r>
              <a:rPr lang="ru-RU" sz="1800" dirty="0" smtClean="0"/>
              <a:t> </a:t>
            </a:r>
          </a:p>
          <a:p>
            <a:pPr algn="just"/>
            <a:endParaRPr lang="ru-RU" sz="1800" dirty="0"/>
          </a:p>
        </p:txBody>
      </p:sp>
      <p:pic>
        <p:nvPicPr>
          <p:cNvPr id="12290" name="Picture 2" descr="C:\Users\PC\Downloads\250px-Alexander_Solzhenitsyn_in_Moscow,_December_199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3886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Валентин Григорьевич Распутин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hlinkClick r:id="rId2" tooltip="Русский язык"/>
              </a:rPr>
              <a:t>русский</a:t>
            </a:r>
            <a:r>
              <a:rPr lang="ru-RU" dirty="0" smtClean="0"/>
              <a:t> писатель (представитель так называемой </a:t>
            </a:r>
            <a:r>
              <a:rPr lang="ru-RU" dirty="0" smtClean="0">
                <a:hlinkClick r:id="rId3" tooltip="Деревенская проза"/>
              </a:rPr>
              <a:t>деревенской прозы</a:t>
            </a:r>
            <a:r>
              <a:rPr lang="ru-RU" dirty="0" smtClean="0"/>
              <a:t>), публицист, общественный деятель.</a:t>
            </a:r>
            <a:endParaRPr lang="ru-RU" dirty="0"/>
          </a:p>
        </p:txBody>
      </p:sp>
      <p:pic>
        <p:nvPicPr>
          <p:cNvPr id="13314" name="Picture 2" descr="C:\Users\PC\Downloads\300px-Валентин_Распут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1780381"/>
            <a:ext cx="38100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«Живи и помни»</a:t>
            </a:r>
            <a:r>
              <a:rPr lang="ru-RU" dirty="0" smtClean="0"/>
              <a:t> — художественный фильм ( 2008г) Александра </a:t>
            </a:r>
            <a:r>
              <a:rPr lang="ru-RU" dirty="0" err="1" smtClean="0"/>
              <a:t>Прошкина</a:t>
            </a:r>
            <a:r>
              <a:rPr lang="ru-RU" dirty="0" smtClean="0"/>
              <a:t>. Экранизация одноимённой повести Валентина Распутина.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388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562600" y="381000"/>
            <a:ext cx="3581400" cy="57451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Взгляд</a:t>
            </a:r>
            <a:r>
              <a:rPr lang="ru-RU" dirty="0" smtClean="0"/>
              <a:t> — популярная телепрограмма Центрального телевидения (ЦТ) и </a:t>
            </a:r>
            <a:r>
              <a:rPr lang="ru-RU" dirty="0" smtClean="0">
                <a:hlinkClick r:id="rId2" tooltip="Первый канал (Россия)"/>
              </a:rPr>
              <a:t>Первого канала</a:t>
            </a:r>
            <a:r>
              <a:rPr lang="ru-RU" dirty="0" smtClean="0"/>
              <a:t> (</a:t>
            </a:r>
            <a:r>
              <a:rPr lang="ru-RU" dirty="0" smtClean="0">
                <a:hlinkClick r:id="rId2" tooltip="Первый канал (Россия)"/>
              </a:rPr>
              <a:t>ОРТ</a:t>
            </a:r>
            <a:r>
              <a:rPr lang="ru-RU" dirty="0" smtClean="0"/>
              <a:t>), одна из программ «изменивших представление россиян о телевидении». Главная передача телекомпании ВИD. Официально выходила в эфир с 1987 года по  2001 год. Ведущие первых выпусков программы: Олег </a:t>
            </a:r>
            <a:r>
              <a:rPr lang="ru-RU" dirty="0" err="1" smtClean="0"/>
              <a:t>Вакуловский</a:t>
            </a:r>
            <a:r>
              <a:rPr lang="ru-RU" dirty="0" smtClean="0"/>
              <a:t>, Дмитрий Захаров, </a:t>
            </a:r>
            <a:r>
              <a:rPr lang="ru-RU" b="1" dirty="0" smtClean="0"/>
              <a:t>Владислав Листьев </a:t>
            </a:r>
            <a:r>
              <a:rPr lang="ru-RU" dirty="0" smtClean="0"/>
              <a:t>и Александр Любимов.</a:t>
            </a:r>
            <a:endParaRPr lang="ru-RU" dirty="0"/>
          </a:p>
        </p:txBody>
      </p:sp>
      <p:pic>
        <p:nvPicPr>
          <p:cNvPr id="10242" name="Picture 2" descr="C:\Users\PC\Downloads\Взгляд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"/>
            <a:ext cx="3657600" cy="2438400"/>
          </a:xfrm>
          <a:prstGeom prst="rect">
            <a:avLst/>
          </a:prstGeom>
          <a:noFill/>
        </p:spPr>
      </p:pic>
      <p:pic>
        <p:nvPicPr>
          <p:cNvPr id="10243" name="Picture 3" descr="C:\Users\PC\Downloads\vlad-listev_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43200"/>
            <a:ext cx="2895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PC\Downloads\index.php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66800"/>
            <a:ext cx="4191000" cy="5410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381000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Шилов Александр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Максович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русский художник – реалист, писавший портреты и пейзажи в сложившемся традиционно русском стиле. Его направление в живописи - это реализм.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733800" cy="1143000"/>
          </a:xfrm>
        </p:spPr>
        <p:txBody>
          <a:bodyPr>
            <a:normAutofit/>
          </a:bodyPr>
          <a:lstStyle/>
          <a:p>
            <a:r>
              <a:rPr lang="vi-VN" sz="2800" b="1" dirty="0" smtClean="0"/>
              <a:t>Андре́й Арсе́ньевич Тарко́вский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381000"/>
            <a:ext cx="4041775" cy="5745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советский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Кинорежиссёр"/>
              </a:rPr>
              <a:t>кинорежиссёр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Сценарист"/>
              </a:rPr>
              <a:t>сценарист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1980&#10; год"/>
              </a:rPr>
              <a:t>1980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работавший в Западной Европе. С полок были сняты более сотни ранее запрещенных  к показу фильмов  таких известных мастеров как Тарковского, А. Г. Герман, А. С. Михалков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Кончаловский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PC\Downloads\250px-Andrei_Tarkovsky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3657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962401" y="304800"/>
            <a:ext cx="4953000" cy="5821363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9800" b="1" dirty="0" smtClean="0"/>
              <a:t>     </a:t>
            </a:r>
            <a:r>
              <a:rPr lang="ru-RU" sz="9800" b="1" dirty="0" err="1" smtClean="0"/>
              <a:t>Андре́й</a:t>
            </a:r>
            <a:r>
              <a:rPr lang="ru-RU" sz="9800" b="1" dirty="0" smtClean="0"/>
              <a:t> </a:t>
            </a:r>
            <a:r>
              <a:rPr lang="ru-RU" sz="9800" b="1" dirty="0" err="1" smtClean="0"/>
              <a:t>Серге́евич</a:t>
            </a:r>
            <a:r>
              <a:rPr lang="ru-RU" sz="9800" b="1" dirty="0" smtClean="0"/>
              <a:t>  </a:t>
            </a:r>
            <a:r>
              <a:rPr lang="ru-RU" sz="9800" b="1" dirty="0" err="1" smtClean="0"/>
              <a:t>Кончало́вский</a:t>
            </a:r>
            <a:r>
              <a:rPr lang="ru-RU" sz="9800" dirty="0" smtClean="0"/>
              <a:t> (</a:t>
            </a:r>
            <a:r>
              <a:rPr lang="ru-RU" sz="9800" b="1" dirty="0" err="1" smtClean="0"/>
              <a:t>Михалко́в-Кончало́вский</a:t>
            </a:r>
            <a:r>
              <a:rPr lang="ru-RU" sz="9800" b="1" dirty="0" smtClean="0"/>
              <a:t>  </a:t>
            </a:r>
            <a:r>
              <a:rPr lang="ru-RU" sz="9800" dirty="0" smtClean="0"/>
              <a:t>— советский, российский и американский режиссёр, сценарист, общественный и политический </a:t>
            </a:r>
            <a:r>
              <a:rPr lang="ru-RU" sz="9800" dirty="0" err="1" smtClean="0"/>
              <a:t>деятель.На</a:t>
            </a:r>
            <a:r>
              <a:rPr lang="ru-RU" sz="9800" dirty="0" smtClean="0"/>
              <a:t> май 2013 года, </a:t>
            </a:r>
            <a:r>
              <a:rPr lang="ru-RU" sz="9800" dirty="0" err="1" smtClean="0"/>
              <a:t>Кончаловский</a:t>
            </a:r>
            <a:r>
              <a:rPr lang="ru-RU" sz="9800" dirty="0" smtClean="0"/>
              <a:t> написал тридцать четыре сценария, в качестве режиссёра снял двадцать семь фильмов, поставил восемь спектаклей, в том числе пять опер. В 2014 году был удостоен главного режиссёрского приза Венецианского кинофестиваля, «Серебряного льва», за постановку </a:t>
            </a:r>
            <a:r>
              <a:rPr lang="ru-RU" sz="9800" dirty="0" smtClean="0">
                <a:hlinkClick r:id="rId2" tooltip="Экзистенциальная драма"/>
              </a:rPr>
              <a:t>экзистенциальной драмы</a:t>
            </a:r>
            <a:r>
              <a:rPr lang="ru-RU" sz="9800" dirty="0" smtClean="0"/>
              <a:t> «Белые ночи почтальона Алексея </a:t>
            </a:r>
            <a:r>
              <a:rPr lang="ru-RU" sz="9800" dirty="0" err="1" smtClean="0"/>
              <a:t>Тряпицына</a:t>
            </a:r>
            <a:r>
              <a:rPr lang="ru-RU" sz="9800" dirty="0" smtClean="0"/>
              <a:t>».</a:t>
            </a:r>
          </a:p>
          <a:p>
            <a:pPr algn="just"/>
            <a:endParaRPr lang="ru-RU" dirty="0"/>
          </a:p>
        </p:txBody>
      </p:sp>
      <p:pic>
        <p:nvPicPr>
          <p:cNvPr id="16386" name="Picture 2" descr="C:\Users\PC\Downloads\Andrei-Konchalovskiy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3962400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Глазунов, Илья Сергеевич"/>
              </a:rPr>
              <a:t>Илья Глазунов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4196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 descr="C:\Users\PC\Downloads\glazunov_rossia_prosn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19200"/>
            <a:ext cx="4267199" cy="5486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0" y="3048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Россия, проснись!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hlinkClick r:id="rId2" tooltip="Глазунов, Илья Сергеевич"/>
              </a:rPr>
              <a:t>Илья Глазунов</a:t>
            </a:r>
            <a:r>
              <a:rPr lang="ru-RU" sz="2000" dirty="0" smtClean="0"/>
              <a:t> </a:t>
            </a:r>
            <a:r>
              <a:rPr lang="ru-RU" sz="2000" b="1" dirty="0" smtClean="0"/>
              <a:t>Вечная Россия</a:t>
            </a:r>
            <a:r>
              <a:rPr lang="ru-RU" sz="2000" dirty="0" smtClean="0"/>
              <a:t>. 1988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304800"/>
            <a:ext cx="3200400" cy="58213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Это полотно И. Глазунов посвятил 1000-летию Крещения Руси. Художник представил историю вечной России в виде нескончаемого народного шествия, крестного хода, берущего начало от Софии Константинопольской и Киевской, храма Покрова на Нерли, древних стен Московского Кремля, в начале которого ярко выделяются образы православных святых, государственных и общественных деятелей, полководцев, писателей, художников, учёных, композиторов, создававших, возвышавших и защищавших Россию.</a:t>
            </a:r>
            <a:endParaRPr lang="ru-RU" dirty="0"/>
          </a:p>
        </p:txBody>
      </p:sp>
      <p:pic>
        <p:nvPicPr>
          <p:cNvPr id="17410" name="Picture 2" descr="C:\Users\PC\Downloads\350px-Вечная_Росс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6248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Вклад народов Советского Союза в мировую культуру и цивилизацию» (выставлена в здании штаб-квартиры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ЮНЕСКО в Париже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Франция).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PC\Downloads\glazunov_vklad_narodov_SS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Великий эксперимент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PC\Downloads\glazunov_velikij_eksperi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58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1261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Илья Глазунов. Воскрешение Лазаря.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1987. Холст, масло.</a:t>
            </a:r>
          </a:p>
          <a:p>
            <a:r>
              <a:rPr lang="ru-RU" i="1" dirty="0" smtClean="0"/>
              <a:t>Стараясь не столько совместить разные "литературные формы", сколько стремясь выразить собственное отношение к Спасителю в Страстную неделю, и в тоже время, стараясь соответствовать религиозно-философской тематике своих произведений, нацеленных на приближение "Золотого Века человечества", предлагаю Вашему вниманию эту небольшую работу о новом взгляде на давно известные "вещи".</a:t>
            </a:r>
            <a:endParaRPr lang="ru-RU" dirty="0"/>
          </a:p>
        </p:txBody>
      </p:sp>
      <p:pic>
        <p:nvPicPr>
          <p:cNvPr id="21506" name="Picture 2" descr="C:\Users\PC\Downloads\glazunov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39624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04800" y="228600"/>
            <a:ext cx="85344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«Художник обязан понять и выразить прежде всего свое время с его расстановкой сил, с его пониманием добра и зла, с его пониманием гармонии мира и назначения искусства. Каждое художественное произведение, несущее правду о человеке, о тьме и свете его духовных исканий,— это подвиг, требующий от художника гражданского мужества» (И.С. Глазунов).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Валентин Распутин коротко и емко сказал: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Тот, кто против Глазунова, тот против России. И наоборот.»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040188" cy="63976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hlinkClick r:id="rId2"/>
              </a:rPr>
              <a:t>Машенька Шилова</a:t>
            </a:r>
            <a:r>
              <a:rPr lang="ru-RU" dirty="0" smtClean="0"/>
              <a:t> (1983) </a:t>
            </a:r>
          </a:p>
          <a:p>
            <a:endParaRPr lang="ru-RU" dirty="0"/>
          </a:p>
        </p:txBody>
      </p:sp>
      <p:pic>
        <p:nvPicPr>
          <p:cNvPr id="23554" name="Picture 2" descr="C:\Users\PC\Downloads\index.ph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228600" y="1447800"/>
            <a:ext cx="3886200" cy="51054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24400" y="3048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Кинорежисер</a:t>
            </a:r>
            <a:r>
              <a:rPr lang="ru-RU" dirty="0" smtClean="0"/>
              <a:t> С. Бондарчук. 1994</a:t>
            </a:r>
          </a:p>
          <a:p>
            <a:endParaRPr lang="ru-RU" dirty="0"/>
          </a:p>
        </p:txBody>
      </p:sp>
      <p:pic>
        <p:nvPicPr>
          <p:cNvPr id="23555" name="Picture 3" descr="C:\Users\PC\Downloads\index.ph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1" y="1371600"/>
            <a:ext cx="4191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304800"/>
            <a:ext cx="4040188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Балерина Людмила </a:t>
            </a:r>
            <a:r>
              <a:rPr lang="ru-RU" dirty="0" err="1" smtClean="0"/>
              <a:t>Семеняка</a:t>
            </a:r>
            <a:r>
              <a:rPr lang="ru-RU" dirty="0" smtClean="0"/>
              <a:t>. 1980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715000" y="304800"/>
            <a:ext cx="3429000" cy="1295400"/>
          </a:xfrm>
        </p:spPr>
        <p:txBody>
          <a:bodyPr/>
          <a:lstStyle/>
          <a:p>
            <a:r>
              <a:rPr lang="ru-RU" dirty="0" smtClean="0"/>
              <a:t>Одна. 1980</a:t>
            </a:r>
          </a:p>
          <a:p>
            <a:endParaRPr lang="ru-RU" dirty="0"/>
          </a:p>
        </p:txBody>
      </p:sp>
      <p:pic>
        <p:nvPicPr>
          <p:cNvPr id="24578" name="Picture 2" descr="C:\Users\PC\Downloads\index.php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724400" cy="5257800"/>
          </a:xfrm>
          <a:prstGeom prst="rect">
            <a:avLst/>
          </a:prstGeom>
          <a:noFill/>
        </p:spPr>
      </p:pic>
      <p:pic>
        <p:nvPicPr>
          <p:cNvPr id="24579" name="Picture 3" descr="C:\Users\PC\Downloads\index.php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1" y="1447800"/>
            <a:ext cx="4038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Ма́йя Миха́йловна Плисе́цкая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артистка </a:t>
            </a:r>
            <a:r>
              <a:rPr lang="ru-RU" dirty="0" smtClean="0">
                <a:hlinkClick r:id="rId2" tooltip="Балет"/>
              </a:rPr>
              <a:t>балета</a:t>
            </a:r>
            <a:r>
              <a:rPr lang="ru-RU" dirty="0" smtClean="0"/>
              <a:t>, представительница театральной династии </a:t>
            </a:r>
            <a:r>
              <a:rPr lang="ru-RU" dirty="0" smtClean="0">
                <a:hlinkClick r:id="rId3" tooltip="Плисецкие — Мессерер"/>
              </a:rPr>
              <a:t>Мессерер — Плисецких</a:t>
            </a:r>
            <a:r>
              <a:rPr lang="ru-RU" dirty="0" smtClean="0"/>
              <a:t>, </a:t>
            </a:r>
            <a:r>
              <a:rPr lang="ru-RU" dirty="0" smtClean="0">
                <a:hlinkClick r:id="rId4" tooltip="Прима-балерина"/>
              </a:rPr>
              <a:t>прима-балерина</a:t>
            </a:r>
            <a:r>
              <a:rPr lang="ru-RU" dirty="0" smtClean="0"/>
              <a:t> </a:t>
            </a:r>
            <a:r>
              <a:rPr lang="ru-RU" dirty="0" smtClean="0">
                <a:hlinkClick r:id="rId5" tooltip="Большой театр"/>
              </a:rPr>
              <a:t>Большого театра СССР</a:t>
            </a:r>
            <a:r>
              <a:rPr lang="ru-RU" dirty="0" smtClean="0"/>
              <a:t> (до 1990 года). Партии в репертуаре Большого театра</a:t>
            </a:r>
            <a:r>
              <a:rPr lang="ru-RU" baseline="30000" dirty="0" smtClean="0">
                <a:hlinkClick r:id="rId6"/>
              </a:rPr>
              <a:t>[⇨]</a:t>
            </a:r>
            <a:r>
              <a:rPr lang="ru-RU" dirty="0" smtClean="0"/>
              <a:t>: </a:t>
            </a:r>
            <a:r>
              <a:rPr lang="ru-RU" dirty="0" err="1" smtClean="0"/>
              <a:t>Китри</a:t>
            </a:r>
            <a:r>
              <a:rPr lang="ru-RU" dirty="0" smtClean="0"/>
              <a:t> в балете «</a:t>
            </a:r>
            <a:r>
              <a:rPr lang="ru-RU" dirty="0" smtClean="0">
                <a:hlinkClick r:id="rId7" tooltip="Дон Кихот (балет)"/>
              </a:rPr>
              <a:t>Дон Кихот</a:t>
            </a:r>
            <a:r>
              <a:rPr lang="ru-RU" dirty="0" smtClean="0"/>
              <a:t>», Одетта и Одиллия в «</a:t>
            </a:r>
            <a:r>
              <a:rPr lang="ru-RU" dirty="0" smtClean="0">
                <a:hlinkClick r:id="rId8" tooltip="Лебединое озеро"/>
              </a:rPr>
              <a:t>Лебедином озере</a:t>
            </a:r>
            <a:r>
              <a:rPr lang="ru-RU" dirty="0" smtClean="0"/>
              <a:t>», Джульетта в «</a:t>
            </a:r>
            <a:r>
              <a:rPr lang="ru-RU" dirty="0" smtClean="0">
                <a:hlinkClick r:id="rId9" tooltip="Ромео и Джульетта (Прокофьев)"/>
              </a:rPr>
              <a:t>Ромео и Джульетте</a:t>
            </a:r>
            <a:r>
              <a:rPr lang="ru-RU" dirty="0" smtClean="0"/>
              <a:t>», </a:t>
            </a:r>
            <a:r>
              <a:rPr lang="ru-RU" dirty="0" err="1" smtClean="0"/>
              <a:t>Сюимбике</a:t>
            </a:r>
            <a:r>
              <a:rPr lang="ru-RU" dirty="0" smtClean="0"/>
              <a:t> в «</a:t>
            </a:r>
            <a:r>
              <a:rPr lang="ru-RU" dirty="0" err="1" smtClean="0">
                <a:hlinkClick r:id="rId10" tooltip="Шурале (балет)"/>
              </a:rPr>
              <a:t>Шурале</a:t>
            </a:r>
            <a:r>
              <a:rPr lang="ru-RU" dirty="0" smtClean="0"/>
              <a:t>», Раймонда в </a:t>
            </a:r>
            <a:r>
              <a:rPr lang="ru-RU" dirty="0" smtClean="0">
                <a:hlinkClick r:id="rId11" tooltip="Раймонда"/>
              </a:rPr>
              <a:t>одноимённом балете</a:t>
            </a:r>
            <a:r>
              <a:rPr lang="ru-RU" dirty="0" smtClean="0"/>
              <a:t> </a:t>
            </a:r>
            <a:r>
              <a:rPr lang="ru-RU" dirty="0" smtClean="0">
                <a:hlinkClick r:id="rId12" tooltip="Глазунов, Александр Константинович"/>
              </a:rPr>
              <a:t>Глазунова</a:t>
            </a:r>
            <a:r>
              <a:rPr lang="ru-RU" dirty="0" smtClean="0"/>
              <a:t>, Царь-девица в «</a:t>
            </a:r>
            <a:r>
              <a:rPr lang="ru-RU" dirty="0" smtClean="0">
                <a:hlinkClick r:id="rId13" tooltip="Конёк-Горбунок (балет Щедрина)"/>
              </a:rPr>
              <a:t>Коньке-Горбунке</a:t>
            </a:r>
            <a:r>
              <a:rPr lang="ru-RU" dirty="0" smtClean="0"/>
              <a:t>», принцесса Аврора в «</a:t>
            </a:r>
            <a:r>
              <a:rPr lang="ru-RU" dirty="0" smtClean="0">
                <a:hlinkClick r:id="rId14" tooltip="Спящая красавица (балет)"/>
              </a:rPr>
              <a:t>Спящей красавице</a:t>
            </a:r>
            <a:r>
              <a:rPr lang="ru-RU" dirty="0" smtClean="0"/>
              <a:t>», Хозяйка Медной горы в «</a:t>
            </a:r>
            <a:r>
              <a:rPr lang="ru-RU" dirty="0" smtClean="0">
                <a:hlinkClick r:id="rId15" tooltip="Каменный цветок (балет)"/>
              </a:rPr>
              <a:t>Каменном цветке</a:t>
            </a:r>
            <a:r>
              <a:rPr lang="ru-RU" dirty="0" smtClean="0"/>
              <a:t>», </a:t>
            </a:r>
            <a:r>
              <a:rPr lang="ru-RU" dirty="0" err="1" smtClean="0"/>
              <a:t>Мехмэнэ-Бану</a:t>
            </a:r>
            <a:r>
              <a:rPr lang="ru-RU" dirty="0" smtClean="0"/>
              <a:t> в «</a:t>
            </a:r>
            <a:r>
              <a:rPr lang="ru-RU" dirty="0" smtClean="0">
                <a:hlinkClick r:id="rId16" tooltip="Легенда о любви (Меликов)"/>
              </a:rPr>
              <a:t>Легенде о любви</a:t>
            </a:r>
            <a:r>
              <a:rPr lang="ru-RU" dirty="0" smtClean="0"/>
              <a:t>», </a:t>
            </a:r>
            <a:r>
              <a:rPr lang="ru-RU" dirty="0" err="1" smtClean="0"/>
              <a:t>Эгина</a:t>
            </a:r>
            <a:r>
              <a:rPr lang="ru-RU" dirty="0" smtClean="0"/>
              <a:t> и Фригия в «</a:t>
            </a:r>
            <a:r>
              <a:rPr lang="ru-RU" dirty="0" smtClean="0">
                <a:hlinkClick r:id="rId17" tooltip="Спартак (балет)"/>
              </a:rPr>
              <a:t>Спартаке</a:t>
            </a:r>
            <a:r>
              <a:rPr lang="ru-RU" dirty="0" smtClean="0"/>
              <a:t>», </a:t>
            </a:r>
            <a:r>
              <a:rPr lang="ru-RU" dirty="0" smtClean="0">
                <a:hlinkClick r:id="rId18" tooltip="Кармен (балет)"/>
              </a:rPr>
              <a:t>«</a:t>
            </a:r>
            <a:r>
              <a:rPr lang="ru-RU" dirty="0" err="1" smtClean="0">
                <a:hlinkClick r:id="rId18" tooltip="Кармен (балет)"/>
              </a:rPr>
              <a:t>Кармен</a:t>
            </a:r>
            <a:r>
              <a:rPr lang="ru-RU" dirty="0" smtClean="0">
                <a:hlinkClick r:id="rId18" tooltip="Кармен (балет)"/>
              </a:rPr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C:\Users\PC\Downloads\Maya_Plisetskaya_20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924207" y="1600200"/>
            <a:ext cx="310458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Николай Васильевич Томский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Памятник П. С. Нахимову в </a:t>
            </a:r>
            <a:r>
              <a:rPr lang="ru-RU" dirty="0" smtClean="0">
                <a:hlinkClick r:id="rId2" tooltip="Севастополь"/>
              </a:rPr>
              <a:t>Севастополе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Памятник Черняховскому в Вильнюсе 1964 г.</a:t>
            </a:r>
            <a:endParaRPr lang="ru-RU" dirty="0"/>
          </a:p>
        </p:txBody>
      </p:sp>
      <p:pic>
        <p:nvPicPr>
          <p:cNvPr id="26626" name="Picture 2" descr="C:\Users\PC\Downloads\SevaNahim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573411" cy="4876800"/>
          </a:xfrm>
          <a:prstGeom prst="rect">
            <a:avLst/>
          </a:prstGeom>
          <a:noFill/>
        </p:spPr>
      </p:pic>
      <p:pic>
        <p:nvPicPr>
          <p:cNvPr id="26627" name="Picture 3" descr="C:\Users\PC\Downloads\Памятник_Черняховскому_в_Вильнюс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05000"/>
            <a:ext cx="3505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Вучетич Евгений Викторович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hlinkClick r:id="rId2" tooltip="Родина-мать (Волгоград)"/>
              </a:rPr>
              <a:t>Родина-мать</a:t>
            </a:r>
            <a:r>
              <a:rPr lang="ru-RU" dirty="0" smtClean="0"/>
              <a:t>», Мамаев курган, Волгоград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Советский воин-освободитель.</a:t>
            </a:r>
            <a:br>
              <a:rPr lang="ru-RU" i="1" dirty="0" smtClean="0"/>
            </a:br>
            <a:r>
              <a:rPr lang="ru-RU" i="1" dirty="0" smtClean="0"/>
              <a:t>Берлин. </a:t>
            </a:r>
            <a:r>
              <a:rPr lang="ru-RU" i="1" dirty="0" err="1" smtClean="0"/>
              <a:t>Трептов</a:t>
            </a:r>
            <a:r>
              <a:rPr lang="ru-RU" i="1" dirty="0" smtClean="0"/>
              <a:t> парк. 1946–1949</a:t>
            </a:r>
            <a:endParaRPr lang="ru-RU" dirty="0"/>
          </a:p>
        </p:txBody>
      </p:sp>
      <p:pic>
        <p:nvPicPr>
          <p:cNvPr id="27650" name="Picture 2" descr="C:\Users\PC\Downloads\200px-Rodina_mat_zov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3109" y="2174875"/>
            <a:ext cx="1808370" cy="3951288"/>
          </a:xfrm>
          <a:prstGeom prst="rect">
            <a:avLst/>
          </a:prstGeom>
          <a:noFill/>
        </p:spPr>
      </p:pic>
      <p:pic>
        <p:nvPicPr>
          <p:cNvPr id="27651" name="Picture 3" descr="C:\Users\PC\Downloads\vuche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65800" y="2421731"/>
            <a:ext cx="1800225" cy="345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1021</Words>
  <PresentationFormat>Экран (4:3)</PresentationFormat>
  <Paragraphs>66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 Эмигрировали: писатели: В. П. Аксенов,  А. И. Солженицин,    В. Е. Максимов, А.А. Зиновьев,       В. П. Некрасов, В. Н. Войнович,  поэт                        И. А. Бродский кинорежиссер       А. А. Тарковский, театральный режиссер                                  Ю. П. Любимов,   виолончелист     М. Л. Растропович, оперная певеца     Г. П. Вишневская. </vt:lpstr>
      <vt:lpstr>Михаил Афанасьевич Булгаков</vt:lpstr>
      <vt:lpstr>Константин Михайлович Симонов</vt:lpstr>
      <vt:lpstr>Слайд 4</vt:lpstr>
      <vt:lpstr>Слайд 5</vt:lpstr>
      <vt:lpstr>Слайд 6</vt:lpstr>
      <vt:lpstr>Ма́йя Миха́йловна Плисе́цкая</vt:lpstr>
      <vt:lpstr>Николай Васильевич Томский</vt:lpstr>
      <vt:lpstr>Вучетич Евгений Викторович  </vt:lpstr>
      <vt:lpstr>Слайд 10</vt:lpstr>
      <vt:lpstr>«Перекуём мечи на орала», скульптура возле штаб-квартиры ООН (Нью-Йорк)</vt:lpstr>
      <vt:lpstr>Мемориал экипажу атомного подводного крейсера «Курск» Л. Е. Кербель</vt:lpstr>
      <vt:lpstr>Слайд 13</vt:lpstr>
      <vt:lpstr>Слайд 14</vt:lpstr>
      <vt:lpstr>Слайд 15</vt:lpstr>
      <vt:lpstr>Ю́рий Никола́евич О́зеров (1921—2001) — советский российский кинорежиссёр, сценарист, педагог</vt:lpstr>
      <vt:lpstr>Слайд 17</vt:lpstr>
      <vt:lpstr>Слайд 18</vt:lpstr>
      <vt:lpstr>Рязанов, Эльдар Александрович </vt:lpstr>
      <vt:lpstr>Слайд 20</vt:lpstr>
      <vt:lpstr>Слайд 21</vt:lpstr>
      <vt:lpstr>Слайд 22</vt:lpstr>
      <vt:lpstr>Слайд 23</vt:lpstr>
      <vt:lpstr>Слайд 24</vt:lpstr>
      <vt:lpstr>Гласность- свобода мнений</vt:lpstr>
      <vt:lpstr>Перестройка</vt:lpstr>
      <vt:lpstr>Дмитрий Сергеевич Лихачёв</vt:lpstr>
      <vt:lpstr>Фильм режиссера Т. Абуладзе «Покояние» (1986г.) – притча о всемирном зле, воплощенном в узнаваемом  образе диктатора, без преувеличения потряс общество</vt:lpstr>
      <vt:lpstr>Экранизация повести Булгакова «Собачье сердце»( режиссер В. Бортко, 1988г)</vt:lpstr>
      <vt:lpstr>Экранизация фильма «Холодное лето 53-го» (режиссер А. Прошкин, 1987г.)</vt:lpstr>
      <vt:lpstr>Слайд 31</vt:lpstr>
      <vt:lpstr>Слайд 32</vt:lpstr>
      <vt:lpstr>Слайд 33</vt:lpstr>
      <vt:lpstr>Ч. Айтматов впервые обратился к проблемам наркомании, о которых в советском обществе не принято  было говорить.</vt:lpstr>
      <vt:lpstr>Слайд 35</vt:lpstr>
      <vt:lpstr>Слайд 36</vt:lpstr>
      <vt:lpstr>Валентин Григорьевич Распутин</vt:lpstr>
      <vt:lpstr>Слайд 38</vt:lpstr>
      <vt:lpstr>Слайд 39</vt:lpstr>
      <vt:lpstr>Андре́й Арсе́ньевич Тарко́вский</vt:lpstr>
      <vt:lpstr>Слайд 41</vt:lpstr>
      <vt:lpstr>Илья Глазунов</vt:lpstr>
      <vt:lpstr>Илья Глазунов Вечная Россия. 1988</vt:lpstr>
      <vt:lpstr>Вклад народов Советского Союза в мировую культуру и цивилизацию» (выставлена в здании штаб-квартиры ЮНЕСКО в Париже, Франция).</vt:lpstr>
      <vt:lpstr>Великий эксперимент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ПК</cp:lastModifiedBy>
  <cp:revision>19</cp:revision>
  <dcterms:created xsi:type="dcterms:W3CDTF">2015-05-25T20:22:53Z</dcterms:created>
  <dcterms:modified xsi:type="dcterms:W3CDTF">2016-11-20T07:22:17Z</dcterms:modified>
</cp:coreProperties>
</file>