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68" r:id="rId1"/>
  </p:sldMasterIdLst>
  <p:sldIdLst>
    <p:sldId id="256" r:id="rId2"/>
    <p:sldId id="277" r:id="rId3"/>
    <p:sldId id="272" r:id="rId4"/>
    <p:sldId id="267" r:id="rId5"/>
    <p:sldId id="273" r:id="rId6"/>
    <p:sldId id="278" r:id="rId7"/>
    <p:sldId id="279" r:id="rId8"/>
    <p:sldId id="286" r:id="rId9"/>
    <p:sldId id="287" r:id="rId10"/>
    <p:sldId id="257" r:id="rId11"/>
    <p:sldId id="280" r:id="rId12"/>
    <p:sldId id="281" r:id="rId13"/>
    <p:sldId id="258" r:id="rId14"/>
    <p:sldId id="274" r:id="rId15"/>
    <p:sldId id="275" r:id="rId16"/>
    <p:sldId id="276" r:id="rId17"/>
    <p:sldId id="260" r:id="rId18"/>
    <p:sldId id="265" r:id="rId19"/>
    <p:sldId id="261" r:id="rId20"/>
    <p:sldId id="262" r:id="rId21"/>
    <p:sldId id="263" r:id="rId22"/>
    <p:sldId id="282" r:id="rId23"/>
    <p:sldId id="283" r:id="rId24"/>
    <p:sldId id="289" r:id="rId25"/>
    <p:sldId id="290" r:id="rId26"/>
    <p:sldId id="284" r:id="rId27"/>
    <p:sldId id="288" r:id="rId28"/>
    <p:sldId id="285"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p:scale>
          <a:sx n="72" d="100"/>
          <a:sy n="72" d="100"/>
        </p:scale>
        <p:origin x="-787"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04.11.2016</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04.11.2016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04.11.2016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04.11.2016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04.11.2016</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04.11.2016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04.11.2016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04.11.2016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04.11.2016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04.11.2016</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04.11.2016</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04.11.2016</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28605"/>
            <a:ext cx="7772400" cy="1000131"/>
          </a:xfrm>
        </p:spPr>
        <p:txBody>
          <a:bodyPr>
            <a:normAutofit/>
          </a:bodyPr>
          <a:lstStyle/>
          <a:p>
            <a:pPr algn="ctr"/>
            <a:r>
              <a:rPr lang="ru-RU" sz="2400" b="1" dirty="0" smtClean="0">
                <a:solidFill>
                  <a:schemeClr val="tx1"/>
                </a:solidFill>
                <a:latin typeface="Monotype Corsiva" pitchFamily="66" charset="0"/>
                <a:cs typeface="Times New Roman" pitchFamily="18" charset="0"/>
              </a:rPr>
              <a:t>КГКП «Карасуский  сельскохозяйственный  колледж» Управления  образования  акимата  </a:t>
            </a:r>
            <a:r>
              <a:rPr lang="ru-RU" sz="2400" b="1" dirty="0" err="1" smtClean="0">
                <a:solidFill>
                  <a:schemeClr val="tx1"/>
                </a:solidFill>
                <a:latin typeface="Monotype Corsiva" pitchFamily="66" charset="0"/>
                <a:cs typeface="Times New Roman" pitchFamily="18" charset="0"/>
              </a:rPr>
              <a:t>Костанайской</a:t>
            </a:r>
            <a:r>
              <a:rPr lang="ru-RU" sz="2400" b="1" dirty="0" smtClean="0">
                <a:solidFill>
                  <a:schemeClr val="tx1"/>
                </a:solidFill>
                <a:latin typeface="Monotype Corsiva" pitchFamily="66" charset="0"/>
                <a:cs typeface="Times New Roman" pitchFamily="18" charset="0"/>
              </a:rPr>
              <a:t>  области</a:t>
            </a:r>
            <a:endParaRPr lang="ru-RU" sz="2400" b="1" dirty="0">
              <a:solidFill>
                <a:schemeClr val="tx1"/>
              </a:solidFill>
              <a:latin typeface="Monotype Corsiva" pitchFamily="66" charset="0"/>
              <a:cs typeface="Times New Roman" pitchFamily="18" charset="0"/>
            </a:endParaRPr>
          </a:p>
        </p:txBody>
      </p:sp>
      <p:sp>
        <p:nvSpPr>
          <p:cNvPr id="3" name="Подзаголовок 2"/>
          <p:cNvSpPr>
            <a:spLocks noGrp="1"/>
          </p:cNvSpPr>
          <p:nvPr>
            <p:ph type="subTitle" idx="1"/>
          </p:nvPr>
        </p:nvSpPr>
        <p:spPr>
          <a:xfrm>
            <a:off x="571472" y="1714488"/>
            <a:ext cx="8286808" cy="5026880"/>
          </a:xfrm>
        </p:spPr>
        <p:txBody>
          <a:bodyPr>
            <a:normAutofit/>
          </a:bodyPr>
          <a:lstStyle/>
          <a:p>
            <a:pPr algn="ctr"/>
            <a:r>
              <a:rPr lang="ru-RU" sz="4000" b="1" dirty="0" smtClean="0">
                <a:latin typeface="Monotype Corsiva" pitchFamily="66" charset="0"/>
                <a:cs typeface="Times New Roman" pitchFamily="18" charset="0"/>
              </a:rPr>
              <a:t>Система работы </a:t>
            </a:r>
          </a:p>
          <a:p>
            <a:pPr algn="ctr"/>
            <a:r>
              <a:rPr lang="ru-RU" sz="4000" b="1" i="1" u="sng" dirty="0" smtClean="0">
                <a:latin typeface="Monotype Corsiva" pitchFamily="66" charset="0"/>
              </a:rPr>
              <a:t>«Школа  начинающего специалиста»</a:t>
            </a:r>
            <a:endParaRPr lang="ru-RU" sz="4000" i="1" u="sng" dirty="0">
              <a:latin typeface="Monotype Corsiva" pitchFamily="66" charset="0"/>
            </a:endParaRPr>
          </a:p>
          <a:p>
            <a:pPr algn="ctr"/>
            <a:endParaRPr lang="ru-RU" b="1" dirty="0" smtClean="0">
              <a:latin typeface="Monotype Corsiva" pitchFamily="66" charset="0"/>
              <a:cs typeface="Times New Roman" pitchFamily="18" charset="0"/>
            </a:endParaRPr>
          </a:p>
          <a:p>
            <a:endParaRPr lang="ru-RU" sz="1400" b="1" dirty="0" smtClean="0">
              <a:latin typeface="Times New Roman" pitchFamily="18" charset="0"/>
              <a:cs typeface="Times New Roman" pitchFamily="18" charset="0"/>
            </a:endParaRPr>
          </a:p>
          <a:p>
            <a:endParaRPr lang="ru-RU" sz="1400" b="1" dirty="0">
              <a:latin typeface="Times New Roman" pitchFamily="18" charset="0"/>
              <a:cs typeface="Times New Roman" pitchFamily="18" charset="0"/>
            </a:endParaRPr>
          </a:p>
          <a:p>
            <a:endParaRPr lang="ru-RU" sz="1600" b="1" dirty="0" smtClean="0">
              <a:latin typeface="Monotype Corsiva" pitchFamily="66" charset="0"/>
              <a:cs typeface="Times New Roman" pitchFamily="18" charset="0"/>
            </a:endParaRPr>
          </a:p>
          <a:p>
            <a:r>
              <a:rPr lang="ru-RU" sz="1600" b="1" dirty="0">
                <a:latin typeface="Monotype Corsiva" pitchFamily="66" charset="0"/>
                <a:cs typeface="Times New Roman" pitchFamily="18" charset="0"/>
              </a:rPr>
              <a:t> </a:t>
            </a:r>
            <a:r>
              <a:rPr lang="ru-RU" sz="2000" b="1" dirty="0" smtClean="0">
                <a:latin typeface="Monotype Corsiva" pitchFamily="66" charset="0"/>
                <a:cs typeface="Times New Roman" pitchFamily="18" charset="0"/>
              </a:rPr>
              <a:t>Подготовила методист -      </a:t>
            </a:r>
          </a:p>
          <a:p>
            <a:r>
              <a:rPr lang="ru-RU" sz="2000" b="1" dirty="0" err="1" smtClean="0">
                <a:latin typeface="Monotype Corsiva" pitchFamily="66" charset="0"/>
                <a:cs typeface="Times New Roman" pitchFamily="18" charset="0"/>
              </a:rPr>
              <a:t>Финк</a:t>
            </a:r>
            <a:r>
              <a:rPr lang="ru-RU" sz="2000" b="1" dirty="0" smtClean="0">
                <a:latin typeface="Monotype Corsiva" pitchFamily="66" charset="0"/>
                <a:cs typeface="Times New Roman" pitchFamily="18" charset="0"/>
              </a:rPr>
              <a:t> Вероника Георгиевна</a:t>
            </a:r>
          </a:p>
          <a:p>
            <a:endParaRPr lang="ru-RU" sz="2000" b="1" dirty="0" smtClean="0">
              <a:latin typeface="Monotype Corsiva" pitchFamily="66" charset="0"/>
              <a:cs typeface="Times New Roman" pitchFamily="18" charset="0"/>
            </a:endParaRPr>
          </a:p>
          <a:p>
            <a:endParaRPr lang="ru-RU" sz="1400" b="1" dirty="0">
              <a:latin typeface="Times New Roman" pitchFamily="18" charset="0"/>
              <a:cs typeface="Times New Roman" pitchFamily="18" charset="0"/>
            </a:endParaRPr>
          </a:p>
          <a:p>
            <a:endParaRPr lang="ru-RU" sz="1400" b="1" dirty="0" smtClean="0">
              <a:latin typeface="Times New Roman" pitchFamily="18" charset="0"/>
              <a:cs typeface="Times New Roman" pitchFamily="18" charset="0"/>
            </a:endParaRPr>
          </a:p>
          <a:p>
            <a:endParaRPr lang="ru-RU" sz="1400" b="1" dirty="0">
              <a:latin typeface="Times New Roman" pitchFamily="18" charset="0"/>
              <a:cs typeface="Times New Roman" pitchFamily="18" charset="0"/>
            </a:endParaRPr>
          </a:p>
          <a:p>
            <a:endParaRPr lang="ru-RU" sz="1400" b="1" dirty="0" smtClean="0">
              <a:latin typeface="Times New Roman" pitchFamily="18" charset="0"/>
              <a:cs typeface="Times New Roman" pitchFamily="18" charset="0"/>
            </a:endParaRPr>
          </a:p>
          <a:p>
            <a:pPr algn="ctr"/>
            <a:endParaRPr lang="ru-RU" sz="1400" b="1" dirty="0" smtClean="0">
              <a:latin typeface="Times New Roman" pitchFamily="18" charset="0"/>
              <a:cs typeface="Times New Roman" pitchFamily="18" charset="0"/>
            </a:endParaRPr>
          </a:p>
          <a:p>
            <a:pPr algn="ctr"/>
            <a:endParaRPr lang="ru-RU" sz="1400" b="1" dirty="0">
              <a:latin typeface="Times New Roman" pitchFamily="18" charset="0"/>
              <a:cs typeface="Times New Roman" pitchFamily="18" charset="0"/>
            </a:endParaRPr>
          </a:p>
          <a:p>
            <a:pPr algn="ctr"/>
            <a:r>
              <a:rPr lang="ru-RU" sz="2000" b="1" dirty="0" smtClean="0">
                <a:latin typeface="Monotype Corsiva" pitchFamily="66" charset="0"/>
                <a:cs typeface="Times New Roman" pitchFamily="18" charset="0"/>
              </a:rPr>
              <a:t>2016 год</a:t>
            </a:r>
            <a:endParaRPr lang="ru-RU" sz="2000" b="1" dirty="0">
              <a:latin typeface="Monotype Corsiva" pitchFamily="66" charset="0"/>
              <a:cs typeface="Times New Roman" pitchFamily="18" charset="0"/>
            </a:endParaRPr>
          </a:p>
        </p:txBody>
      </p:sp>
      <p:pic>
        <p:nvPicPr>
          <p:cNvPr id="1026" name="Picture 2" descr="C:\Users\пользователь\Desktop\Молодому специалисту\КартиНки\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6820" y="3284984"/>
            <a:ext cx="2288247" cy="28371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pPr algn="ctr"/>
            <a:r>
              <a:rPr lang="ru-RU" sz="2400" dirty="0" smtClean="0">
                <a:solidFill>
                  <a:schemeClr val="accent2">
                    <a:lumMod val="75000"/>
                  </a:schemeClr>
                </a:solidFill>
              </a:rPr>
              <a:t/>
            </a:r>
            <a:br>
              <a:rPr lang="ru-RU" sz="2400" dirty="0" smtClean="0">
                <a:solidFill>
                  <a:schemeClr val="accent2">
                    <a:lumMod val="75000"/>
                  </a:schemeClr>
                </a:solidFill>
              </a:rPr>
            </a:br>
            <a:r>
              <a:rPr lang="ru-RU" sz="2400" dirty="0" smtClean="0">
                <a:solidFill>
                  <a:schemeClr val="accent2">
                    <a:lumMod val="75000"/>
                  </a:schemeClr>
                </a:solidFill>
              </a:rPr>
              <a:t/>
            </a:r>
            <a:br>
              <a:rPr lang="ru-RU" sz="2400" dirty="0" smtClean="0">
                <a:solidFill>
                  <a:schemeClr val="accent2">
                    <a:lumMod val="75000"/>
                  </a:schemeClr>
                </a:solidFill>
              </a:rPr>
            </a:br>
            <a:r>
              <a:rPr lang="ru-RU" sz="3100" b="1" u="sng" dirty="0" smtClean="0">
                <a:solidFill>
                  <a:schemeClr val="tx1"/>
                </a:solidFill>
                <a:latin typeface="Times New Roman" pitchFamily="18" charset="0"/>
                <a:cs typeface="Times New Roman" pitchFamily="18" charset="0"/>
              </a:rPr>
              <a:t>Структура  наставничества</a:t>
            </a:r>
            <a:endParaRPr lang="ru-RU" sz="3100" b="1" u="sng"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357158" y="1643050"/>
            <a:ext cx="8229600" cy="4526280"/>
          </a:xfrm>
        </p:spPr>
        <p:txBody>
          <a:bodyPr>
            <a:normAutofit/>
          </a:bodyPr>
          <a:lstStyle/>
          <a:p>
            <a:pPr lvl="8"/>
            <a:endParaRPr lang="ru-RU" sz="2000" dirty="0" smtClean="0">
              <a:latin typeface="Times New Roman" pitchFamily="18" charset="0"/>
              <a:cs typeface="Times New Roman" pitchFamily="18" charset="0"/>
            </a:endParaRPr>
          </a:p>
          <a:p>
            <a:pPr lvl="8" algn="just">
              <a:buNone/>
            </a:pPr>
            <a:r>
              <a:rPr lang="ru-RU" dirty="0" smtClean="0"/>
              <a:t> </a:t>
            </a:r>
          </a:p>
          <a:p>
            <a:pPr lvl="8" algn="just">
              <a:buNone/>
            </a:pPr>
            <a:endParaRPr lang="ru-RU" dirty="0" smtClean="0"/>
          </a:p>
          <a:p>
            <a:pPr lvl="8" algn="just">
              <a:buNone/>
            </a:pPr>
            <a:endParaRPr lang="ru-RU" dirty="0" smtClean="0"/>
          </a:p>
          <a:p>
            <a:endParaRPr lang="ru-RU" dirty="0">
              <a:solidFill>
                <a:schemeClr val="bg1"/>
              </a:solidFill>
            </a:endParaRPr>
          </a:p>
        </p:txBody>
      </p:sp>
      <p:sp>
        <p:nvSpPr>
          <p:cNvPr id="7" name="Прямоугольник 6"/>
          <p:cNvSpPr/>
          <p:nvPr/>
        </p:nvSpPr>
        <p:spPr>
          <a:xfrm>
            <a:off x="3143240" y="3714752"/>
            <a:ext cx="3000396" cy="10001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latin typeface="Times New Roman" pitchFamily="18" charset="0"/>
                <a:cs typeface="Times New Roman" pitchFamily="18" charset="0"/>
              </a:rPr>
              <a:t>Наставничество</a:t>
            </a:r>
            <a:endParaRPr lang="ru-RU" dirty="0">
              <a:latin typeface="Times New Roman" pitchFamily="18" charset="0"/>
              <a:cs typeface="Times New Roman" pitchFamily="18" charset="0"/>
            </a:endParaRPr>
          </a:p>
        </p:txBody>
      </p:sp>
      <p:sp>
        <p:nvSpPr>
          <p:cNvPr id="8" name="Прямоугольник 7"/>
          <p:cNvSpPr/>
          <p:nvPr/>
        </p:nvSpPr>
        <p:spPr>
          <a:xfrm>
            <a:off x="428596" y="1928802"/>
            <a:ext cx="2428892" cy="150019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latin typeface="Times New Roman" pitchFamily="18" charset="0"/>
                <a:cs typeface="Times New Roman" pitchFamily="18" charset="0"/>
              </a:rPr>
              <a:t>Творческая  группа  опытных  учителей</a:t>
            </a:r>
            <a:endParaRPr lang="ru-RU" dirty="0">
              <a:latin typeface="Times New Roman" pitchFamily="18" charset="0"/>
              <a:cs typeface="Times New Roman" pitchFamily="18" charset="0"/>
            </a:endParaRPr>
          </a:p>
        </p:txBody>
      </p:sp>
      <p:sp>
        <p:nvSpPr>
          <p:cNvPr id="9" name="Прямоугольник 8"/>
          <p:cNvSpPr/>
          <p:nvPr/>
        </p:nvSpPr>
        <p:spPr>
          <a:xfrm>
            <a:off x="6286512" y="2071678"/>
            <a:ext cx="2500330" cy="150019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latin typeface="Times New Roman" pitchFamily="18" charset="0"/>
                <a:cs typeface="Times New Roman" pitchFamily="18" charset="0"/>
              </a:rPr>
              <a:t>Учитель -наставник</a:t>
            </a:r>
            <a:endParaRPr lang="ru-RU" dirty="0">
              <a:latin typeface="Times New Roman" pitchFamily="18" charset="0"/>
              <a:cs typeface="Times New Roman" pitchFamily="18" charset="0"/>
            </a:endParaRPr>
          </a:p>
        </p:txBody>
      </p:sp>
      <p:sp>
        <p:nvSpPr>
          <p:cNvPr id="10" name="Прямоугольник 9"/>
          <p:cNvSpPr/>
          <p:nvPr/>
        </p:nvSpPr>
        <p:spPr>
          <a:xfrm>
            <a:off x="714348" y="5072074"/>
            <a:ext cx="2786082" cy="1428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latin typeface="Times New Roman" pitchFamily="18" charset="0"/>
                <a:cs typeface="Times New Roman" pitchFamily="18" charset="0"/>
              </a:rPr>
              <a:t>Руководители школьных  методических</a:t>
            </a:r>
          </a:p>
          <a:p>
            <a:pPr algn="ctr"/>
            <a:r>
              <a:rPr lang="ru-RU" dirty="0" smtClean="0">
                <a:latin typeface="Times New Roman" pitchFamily="18" charset="0"/>
                <a:cs typeface="Times New Roman" pitchFamily="18" charset="0"/>
              </a:rPr>
              <a:t>объединений</a:t>
            </a:r>
            <a:endParaRPr lang="ru-RU" dirty="0">
              <a:latin typeface="Times New Roman" pitchFamily="18" charset="0"/>
              <a:cs typeface="Times New Roman" pitchFamily="18" charset="0"/>
            </a:endParaRPr>
          </a:p>
        </p:txBody>
      </p:sp>
      <p:sp>
        <p:nvSpPr>
          <p:cNvPr id="11" name="Прямоугольник 10"/>
          <p:cNvSpPr/>
          <p:nvPr/>
        </p:nvSpPr>
        <p:spPr>
          <a:xfrm>
            <a:off x="5643570" y="5143512"/>
            <a:ext cx="2928958" cy="150019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latin typeface="Times New Roman" pitchFamily="18" charset="0"/>
                <a:cs typeface="Times New Roman" pitchFamily="18" charset="0"/>
              </a:rPr>
              <a:t>Педагог-психолог</a:t>
            </a:r>
            <a:endParaRPr lang="ru-RU" dirty="0">
              <a:latin typeface="Times New Roman" pitchFamily="18" charset="0"/>
              <a:cs typeface="Times New Roman" pitchFamily="18" charset="0"/>
            </a:endParaRPr>
          </a:p>
        </p:txBody>
      </p:sp>
      <p:sp>
        <p:nvSpPr>
          <p:cNvPr id="12" name="Прямоугольник 11"/>
          <p:cNvSpPr/>
          <p:nvPr/>
        </p:nvSpPr>
        <p:spPr>
          <a:xfrm>
            <a:off x="3500430" y="1714488"/>
            <a:ext cx="2214578" cy="107157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latin typeface="Times New Roman" pitchFamily="18" charset="0"/>
                <a:cs typeface="Times New Roman" pitchFamily="18" charset="0"/>
              </a:rPr>
              <a:t>Администрация</a:t>
            </a:r>
            <a:endParaRPr lang="ru-RU" dirty="0">
              <a:latin typeface="Times New Roman" pitchFamily="18" charset="0"/>
              <a:cs typeface="Times New Roman" pitchFamily="18" charset="0"/>
            </a:endParaRPr>
          </a:p>
        </p:txBody>
      </p:sp>
      <p:sp>
        <p:nvSpPr>
          <p:cNvPr id="13" name="Стрелка вверх 12"/>
          <p:cNvSpPr/>
          <p:nvPr/>
        </p:nvSpPr>
        <p:spPr>
          <a:xfrm>
            <a:off x="4286248" y="2857496"/>
            <a:ext cx="484632" cy="857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Диагональная полоса 13"/>
          <p:cNvSpPr/>
          <p:nvPr/>
        </p:nvSpPr>
        <p:spPr>
          <a:xfrm flipH="1" flipV="1">
            <a:off x="2214546" y="4500570"/>
            <a:ext cx="928694" cy="571504"/>
          </a:xfrm>
          <a:prstGeom prst="diagStripe">
            <a:avLst>
              <a:gd name="adj" fmla="val 579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5" name="Диагональная полоса 14"/>
          <p:cNvSpPr/>
          <p:nvPr/>
        </p:nvSpPr>
        <p:spPr>
          <a:xfrm flipV="1">
            <a:off x="6143636" y="4572008"/>
            <a:ext cx="785818" cy="571504"/>
          </a:xfrm>
          <a:prstGeom prst="diagStripe">
            <a:avLst>
              <a:gd name="adj" fmla="val 698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6" name="Диагональная полоса 15"/>
          <p:cNvSpPr/>
          <p:nvPr/>
        </p:nvSpPr>
        <p:spPr>
          <a:xfrm>
            <a:off x="6143636" y="3571876"/>
            <a:ext cx="500066" cy="55721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7" name="Диагональная полоса 16"/>
          <p:cNvSpPr/>
          <p:nvPr/>
        </p:nvSpPr>
        <p:spPr>
          <a:xfrm flipV="1">
            <a:off x="2857488" y="3071810"/>
            <a:ext cx="785818" cy="642942"/>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u="sng" dirty="0" smtClean="0">
                <a:solidFill>
                  <a:schemeClr val="tx1"/>
                </a:solidFill>
              </a:rPr>
              <a:t>Формы  и  методы  работы  с  молодыми  специалистами</a:t>
            </a:r>
            <a:endParaRPr lang="ru-RU" sz="2800" b="1" u="sng" dirty="0">
              <a:solidFill>
                <a:schemeClr val="tx1"/>
              </a:solidFill>
            </a:endParaRPr>
          </a:p>
        </p:txBody>
      </p:sp>
      <p:sp>
        <p:nvSpPr>
          <p:cNvPr id="3" name="Содержимое 2"/>
          <p:cNvSpPr>
            <a:spLocks noGrp="1"/>
          </p:cNvSpPr>
          <p:nvPr>
            <p:ph idx="1"/>
          </p:nvPr>
        </p:nvSpPr>
        <p:spPr/>
        <p:txBody>
          <a:bodyPr/>
          <a:lstStyle/>
          <a:p>
            <a:endParaRPr lang="ru-RU" dirty="0"/>
          </a:p>
        </p:txBody>
      </p:sp>
      <p:sp>
        <p:nvSpPr>
          <p:cNvPr id="4" name="Прямоугольник 3"/>
          <p:cNvSpPr/>
          <p:nvPr/>
        </p:nvSpPr>
        <p:spPr>
          <a:xfrm>
            <a:off x="500034" y="2714620"/>
            <a:ext cx="2071702" cy="7000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Times New Roman" pitchFamily="18" charset="0"/>
                <a:cs typeface="Times New Roman" pitchFamily="18" charset="0"/>
              </a:rPr>
              <a:t>Конференции</a:t>
            </a:r>
            <a:endParaRPr lang="ru-RU" dirty="0">
              <a:latin typeface="Times New Roman" pitchFamily="18" charset="0"/>
              <a:cs typeface="Times New Roman" pitchFamily="18" charset="0"/>
            </a:endParaRPr>
          </a:p>
        </p:txBody>
      </p:sp>
      <p:sp>
        <p:nvSpPr>
          <p:cNvPr id="5" name="Прямоугольник 4"/>
          <p:cNvSpPr/>
          <p:nvPr/>
        </p:nvSpPr>
        <p:spPr>
          <a:xfrm>
            <a:off x="3571868" y="2857496"/>
            <a:ext cx="2214578" cy="7000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Times New Roman" pitchFamily="18" charset="0"/>
                <a:cs typeface="Times New Roman" pitchFamily="18" charset="0"/>
              </a:rPr>
              <a:t>Методические  объединения</a:t>
            </a:r>
            <a:endParaRPr lang="ru-RU" dirty="0">
              <a:latin typeface="Times New Roman" pitchFamily="18" charset="0"/>
              <a:cs typeface="Times New Roman" pitchFamily="18" charset="0"/>
            </a:endParaRPr>
          </a:p>
        </p:txBody>
      </p:sp>
      <p:sp>
        <p:nvSpPr>
          <p:cNvPr id="6" name="Прямоугольник 5"/>
          <p:cNvSpPr/>
          <p:nvPr/>
        </p:nvSpPr>
        <p:spPr>
          <a:xfrm>
            <a:off x="6143636" y="3929066"/>
            <a:ext cx="2286016" cy="8572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Times New Roman" pitchFamily="18" charset="0"/>
                <a:cs typeface="Times New Roman" pitchFamily="18" charset="0"/>
              </a:rPr>
              <a:t>Посещение  открытых  уроков</a:t>
            </a:r>
            <a:endParaRPr lang="ru-RU" dirty="0">
              <a:latin typeface="Times New Roman" pitchFamily="18" charset="0"/>
              <a:cs typeface="Times New Roman" pitchFamily="18" charset="0"/>
            </a:endParaRPr>
          </a:p>
        </p:txBody>
      </p:sp>
      <p:sp>
        <p:nvSpPr>
          <p:cNvPr id="7" name="Прямоугольник 6"/>
          <p:cNvSpPr/>
          <p:nvPr/>
        </p:nvSpPr>
        <p:spPr>
          <a:xfrm>
            <a:off x="714348" y="5143512"/>
            <a:ext cx="1928826"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Times New Roman" pitchFamily="18" charset="0"/>
                <a:cs typeface="Times New Roman" pitchFamily="18" charset="0"/>
              </a:rPr>
              <a:t>Педагогические  советы</a:t>
            </a:r>
            <a:endParaRPr lang="ru-RU" dirty="0">
              <a:latin typeface="Times New Roman" pitchFamily="18" charset="0"/>
              <a:cs typeface="Times New Roman" pitchFamily="18" charset="0"/>
            </a:endParaRPr>
          </a:p>
        </p:txBody>
      </p:sp>
      <p:sp>
        <p:nvSpPr>
          <p:cNvPr id="8" name="Прямоугольник 7"/>
          <p:cNvSpPr/>
          <p:nvPr/>
        </p:nvSpPr>
        <p:spPr>
          <a:xfrm>
            <a:off x="3643306" y="3929066"/>
            <a:ext cx="2143140" cy="8572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Times New Roman" pitchFamily="18" charset="0"/>
                <a:cs typeface="Times New Roman" pitchFamily="18" charset="0"/>
              </a:rPr>
              <a:t>Творческие  и  динамические  группы</a:t>
            </a:r>
            <a:endParaRPr lang="ru-RU" dirty="0">
              <a:latin typeface="Times New Roman" pitchFamily="18" charset="0"/>
              <a:cs typeface="Times New Roman" pitchFamily="18" charset="0"/>
            </a:endParaRPr>
          </a:p>
        </p:txBody>
      </p:sp>
      <p:sp>
        <p:nvSpPr>
          <p:cNvPr id="9" name="Прямоугольник 8"/>
          <p:cNvSpPr/>
          <p:nvPr/>
        </p:nvSpPr>
        <p:spPr>
          <a:xfrm>
            <a:off x="3643306" y="5072074"/>
            <a:ext cx="2143140"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Times New Roman" pitchFamily="18" charset="0"/>
                <a:cs typeface="Times New Roman" pitchFamily="18" charset="0"/>
              </a:rPr>
              <a:t>Методические   оперативки</a:t>
            </a:r>
            <a:endParaRPr lang="ru-RU" dirty="0">
              <a:latin typeface="Times New Roman" pitchFamily="18" charset="0"/>
              <a:cs typeface="Times New Roman" pitchFamily="18" charset="0"/>
            </a:endParaRPr>
          </a:p>
        </p:txBody>
      </p:sp>
      <p:sp>
        <p:nvSpPr>
          <p:cNvPr id="10" name="Прямоугольник 9"/>
          <p:cNvSpPr/>
          <p:nvPr/>
        </p:nvSpPr>
        <p:spPr>
          <a:xfrm>
            <a:off x="6000760" y="5072074"/>
            <a:ext cx="2357454"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Times New Roman" pitchFamily="18" charset="0"/>
                <a:cs typeface="Times New Roman" pitchFamily="18" charset="0"/>
              </a:rPr>
              <a:t>Отчет  молодого  специалиста</a:t>
            </a:r>
            <a:endParaRPr lang="ru-RU" dirty="0">
              <a:latin typeface="Times New Roman" pitchFamily="18" charset="0"/>
              <a:cs typeface="Times New Roman" pitchFamily="18" charset="0"/>
            </a:endParaRPr>
          </a:p>
        </p:txBody>
      </p:sp>
      <p:sp>
        <p:nvSpPr>
          <p:cNvPr id="11" name="Прямоугольник 10"/>
          <p:cNvSpPr/>
          <p:nvPr/>
        </p:nvSpPr>
        <p:spPr>
          <a:xfrm>
            <a:off x="6143636" y="2857496"/>
            <a:ext cx="2286016" cy="7000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Times New Roman" pitchFamily="18" charset="0"/>
                <a:cs typeface="Times New Roman" pitchFamily="18" charset="0"/>
              </a:rPr>
              <a:t>Самообразование</a:t>
            </a:r>
            <a:endParaRPr lang="ru-RU" dirty="0">
              <a:latin typeface="Times New Roman" pitchFamily="18" charset="0"/>
              <a:cs typeface="Times New Roman" pitchFamily="18" charset="0"/>
            </a:endParaRPr>
          </a:p>
        </p:txBody>
      </p:sp>
      <p:sp>
        <p:nvSpPr>
          <p:cNvPr id="12" name="Прямоугольник 11"/>
          <p:cNvSpPr/>
          <p:nvPr/>
        </p:nvSpPr>
        <p:spPr>
          <a:xfrm>
            <a:off x="642910" y="3714752"/>
            <a:ext cx="2071702"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Times New Roman" pitchFamily="18" charset="0"/>
                <a:cs typeface="Times New Roman" pitchFamily="18" charset="0"/>
              </a:rPr>
              <a:t>Семинары, педагогические  чтения</a:t>
            </a:r>
            <a:endParaRPr lang="ru-RU" dirty="0">
              <a:latin typeface="Times New Roman" pitchFamily="18" charset="0"/>
              <a:cs typeface="Times New Roman" pitchFamily="18" charset="0"/>
            </a:endParaRPr>
          </a:p>
        </p:txBody>
      </p:sp>
      <p:sp>
        <p:nvSpPr>
          <p:cNvPr id="13" name="Скругленный прямоугольник 12"/>
          <p:cNvSpPr/>
          <p:nvPr/>
        </p:nvSpPr>
        <p:spPr>
          <a:xfrm>
            <a:off x="714348" y="1714488"/>
            <a:ext cx="2500330"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Times New Roman" pitchFamily="18" charset="0"/>
                <a:cs typeface="Times New Roman" pitchFamily="18" charset="0"/>
              </a:rPr>
              <a:t>Коллективные</a:t>
            </a:r>
            <a:endParaRPr lang="ru-RU" dirty="0">
              <a:latin typeface="Times New Roman" pitchFamily="18" charset="0"/>
              <a:cs typeface="Times New Roman" pitchFamily="18" charset="0"/>
            </a:endParaRPr>
          </a:p>
        </p:txBody>
      </p:sp>
      <p:sp>
        <p:nvSpPr>
          <p:cNvPr id="14" name="Скругленный прямоугольник 13"/>
          <p:cNvSpPr/>
          <p:nvPr/>
        </p:nvSpPr>
        <p:spPr>
          <a:xfrm>
            <a:off x="3500430" y="1714488"/>
            <a:ext cx="2357454"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Групповые</a:t>
            </a:r>
            <a:endParaRPr lang="ru-RU" dirty="0"/>
          </a:p>
        </p:txBody>
      </p:sp>
      <p:sp>
        <p:nvSpPr>
          <p:cNvPr id="15" name="Скругленный прямоугольник 14"/>
          <p:cNvSpPr/>
          <p:nvPr/>
        </p:nvSpPr>
        <p:spPr>
          <a:xfrm>
            <a:off x="6143636" y="1785926"/>
            <a:ext cx="2214578" cy="64294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Times New Roman" pitchFamily="18" charset="0"/>
                <a:cs typeface="Times New Roman" pitchFamily="18" charset="0"/>
              </a:rPr>
              <a:t>Индивидуальные</a:t>
            </a:r>
            <a:endParaRPr lang="ru-RU" dirty="0">
              <a:latin typeface="Times New Roman" pitchFamily="18" charset="0"/>
              <a:cs typeface="Times New Roman" pitchFamily="18" charset="0"/>
            </a:endParaRPr>
          </a:p>
        </p:txBody>
      </p:sp>
      <p:sp>
        <p:nvSpPr>
          <p:cNvPr id="16" name="Стрелка вниз 15"/>
          <p:cNvSpPr/>
          <p:nvPr/>
        </p:nvSpPr>
        <p:spPr>
          <a:xfrm>
            <a:off x="1500166" y="2428868"/>
            <a:ext cx="484632" cy="4783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низ 16"/>
          <p:cNvSpPr/>
          <p:nvPr/>
        </p:nvSpPr>
        <p:spPr>
          <a:xfrm>
            <a:off x="4500562" y="2500306"/>
            <a:ext cx="48463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низ 17"/>
          <p:cNvSpPr/>
          <p:nvPr/>
        </p:nvSpPr>
        <p:spPr>
          <a:xfrm>
            <a:off x="7000892" y="2428868"/>
            <a:ext cx="48463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кругленный прямоугольник 18"/>
          <p:cNvSpPr/>
          <p:nvPr/>
        </p:nvSpPr>
        <p:spPr>
          <a:xfrm>
            <a:off x="3428992" y="1714488"/>
            <a:ext cx="2357454"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Групповые</a:t>
            </a:r>
            <a:endParaRPr lang="ru-RU" dirty="0"/>
          </a:p>
        </p:txBody>
      </p:sp>
      <p:sp>
        <p:nvSpPr>
          <p:cNvPr id="20" name="Скругленный прямоугольник 19"/>
          <p:cNvSpPr/>
          <p:nvPr/>
        </p:nvSpPr>
        <p:spPr>
          <a:xfrm>
            <a:off x="3428992" y="1714488"/>
            <a:ext cx="2428892" cy="78581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Times New Roman" pitchFamily="18" charset="0"/>
                <a:cs typeface="Times New Roman" pitchFamily="18" charset="0"/>
              </a:rPr>
              <a:t>Групповые</a:t>
            </a: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solidFill>
                  <a:schemeClr val="tx1"/>
                </a:solidFill>
                <a:latin typeface="Times New Roman" pitchFamily="18" charset="0"/>
                <a:cs typeface="Times New Roman" pitchFamily="18" charset="0"/>
              </a:rPr>
              <a:t>Реализация  плана  работы  с  молодыми  специалистами</a:t>
            </a:r>
            <a:endParaRPr lang="ru-RU" sz="2800"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646236"/>
            <a:ext cx="8229600" cy="4568846"/>
          </a:xfrm>
        </p:spPr>
        <p:txBody>
          <a:bodyPr/>
          <a:lstStyle/>
          <a:p>
            <a:endParaRPr lang="ru-RU" dirty="0"/>
          </a:p>
        </p:txBody>
      </p:sp>
      <p:sp>
        <p:nvSpPr>
          <p:cNvPr id="4" name="Скругленный прямоугольник 3"/>
          <p:cNvSpPr/>
          <p:nvPr/>
        </p:nvSpPr>
        <p:spPr>
          <a:xfrm>
            <a:off x="3500430" y="2786058"/>
            <a:ext cx="2500330" cy="128588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b="1" dirty="0" smtClean="0">
                <a:latin typeface="Times New Roman" pitchFamily="18" charset="0"/>
                <a:cs typeface="Times New Roman" pitchFamily="18" charset="0"/>
              </a:rPr>
              <a:t>МОЛОДОЙ  СПЕЦИАЛИСТ</a:t>
            </a:r>
            <a:endParaRPr lang="ru-RU" b="1" dirty="0">
              <a:latin typeface="Times New Roman" pitchFamily="18" charset="0"/>
              <a:cs typeface="Times New Roman" pitchFamily="18" charset="0"/>
            </a:endParaRPr>
          </a:p>
        </p:txBody>
      </p:sp>
      <p:sp>
        <p:nvSpPr>
          <p:cNvPr id="5" name="Скругленный прямоугольник 4"/>
          <p:cNvSpPr/>
          <p:nvPr/>
        </p:nvSpPr>
        <p:spPr>
          <a:xfrm>
            <a:off x="571472" y="1785926"/>
            <a:ext cx="2500330" cy="92869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600" dirty="0" smtClean="0">
                <a:latin typeface="Times New Roman" pitchFamily="18" charset="0"/>
                <a:cs typeface="Times New Roman" pitchFamily="18" charset="0"/>
              </a:rPr>
              <a:t>Изучение  и  знание  нормативных  документов  образования</a:t>
            </a:r>
            <a:endParaRPr lang="ru-RU" sz="1600" dirty="0">
              <a:latin typeface="Times New Roman" pitchFamily="18" charset="0"/>
              <a:cs typeface="Times New Roman" pitchFamily="18" charset="0"/>
            </a:endParaRPr>
          </a:p>
        </p:txBody>
      </p:sp>
      <p:sp>
        <p:nvSpPr>
          <p:cNvPr id="6" name="Скругленный прямоугольник 5"/>
          <p:cNvSpPr/>
          <p:nvPr/>
        </p:nvSpPr>
        <p:spPr>
          <a:xfrm>
            <a:off x="6429388" y="1714488"/>
            <a:ext cx="2143140" cy="107157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600" dirty="0" smtClean="0">
                <a:latin typeface="Times New Roman" pitchFamily="18" charset="0"/>
                <a:cs typeface="Times New Roman" pitchFamily="18" charset="0"/>
              </a:rPr>
              <a:t>Заполнение  диагностического  листа, анкетирование</a:t>
            </a:r>
            <a:endParaRPr lang="ru-RU" sz="1600" dirty="0">
              <a:latin typeface="Times New Roman" pitchFamily="18" charset="0"/>
              <a:cs typeface="Times New Roman" pitchFamily="18" charset="0"/>
            </a:endParaRPr>
          </a:p>
        </p:txBody>
      </p:sp>
      <p:sp>
        <p:nvSpPr>
          <p:cNvPr id="8" name="Скругленный прямоугольник 7"/>
          <p:cNvSpPr/>
          <p:nvPr/>
        </p:nvSpPr>
        <p:spPr>
          <a:xfrm>
            <a:off x="6215074" y="4357694"/>
            <a:ext cx="2357454" cy="78581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dirty="0" smtClean="0">
                <a:latin typeface="Times New Roman" pitchFamily="18" charset="0"/>
                <a:cs typeface="Times New Roman" pitchFamily="18" charset="0"/>
              </a:rPr>
              <a:t>Работа  с  родителями</a:t>
            </a:r>
            <a:endParaRPr lang="ru-RU" dirty="0">
              <a:latin typeface="Times New Roman" pitchFamily="18" charset="0"/>
              <a:cs typeface="Times New Roman" pitchFamily="18" charset="0"/>
            </a:endParaRPr>
          </a:p>
        </p:txBody>
      </p:sp>
      <p:sp>
        <p:nvSpPr>
          <p:cNvPr id="9" name="Скругленный прямоугольник 8"/>
          <p:cNvSpPr/>
          <p:nvPr/>
        </p:nvSpPr>
        <p:spPr>
          <a:xfrm>
            <a:off x="6357950" y="3071810"/>
            <a:ext cx="2214578" cy="10001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600" dirty="0" smtClean="0">
                <a:latin typeface="Times New Roman" pitchFamily="18" charset="0"/>
                <a:cs typeface="Times New Roman" pitchFamily="18" charset="0"/>
              </a:rPr>
              <a:t>Воспитательная  работа </a:t>
            </a:r>
          </a:p>
          <a:p>
            <a:pPr algn="ctr"/>
            <a:r>
              <a:rPr lang="ru-RU" sz="1600" dirty="0" smtClean="0">
                <a:latin typeface="Times New Roman" pitchFamily="18" charset="0"/>
                <a:cs typeface="Times New Roman" pitchFamily="18" charset="0"/>
              </a:rPr>
              <a:t>Работа классного руководителя</a:t>
            </a:r>
            <a:endParaRPr lang="ru-RU" sz="1600" dirty="0">
              <a:latin typeface="Times New Roman" pitchFamily="18" charset="0"/>
              <a:cs typeface="Times New Roman" pitchFamily="18" charset="0"/>
            </a:endParaRPr>
          </a:p>
        </p:txBody>
      </p:sp>
      <p:sp>
        <p:nvSpPr>
          <p:cNvPr id="10" name="Скругленный прямоугольник 9"/>
          <p:cNvSpPr/>
          <p:nvPr/>
        </p:nvSpPr>
        <p:spPr>
          <a:xfrm>
            <a:off x="500034" y="3000372"/>
            <a:ext cx="2643206" cy="11430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dirty="0" smtClean="0">
                <a:latin typeface="Times New Roman" pitchFamily="18" charset="0"/>
                <a:cs typeface="Times New Roman" pitchFamily="18" charset="0"/>
              </a:rPr>
              <a:t>Методика  проведения  урока  по  всем  его  аспектам</a:t>
            </a:r>
            <a:endParaRPr lang="ru-RU" dirty="0">
              <a:latin typeface="Times New Roman" pitchFamily="18" charset="0"/>
              <a:cs typeface="Times New Roman" pitchFamily="18" charset="0"/>
            </a:endParaRPr>
          </a:p>
        </p:txBody>
      </p:sp>
      <p:sp>
        <p:nvSpPr>
          <p:cNvPr id="11" name="Скругленный прямоугольник 10"/>
          <p:cNvSpPr/>
          <p:nvPr/>
        </p:nvSpPr>
        <p:spPr>
          <a:xfrm>
            <a:off x="3286116" y="1785926"/>
            <a:ext cx="292895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latin typeface="Times New Roman" pitchFamily="18" charset="0"/>
                <a:cs typeface="Times New Roman" pitchFamily="18" charset="0"/>
              </a:rPr>
              <a:t>Работа  со  школьной  документацией</a:t>
            </a:r>
            <a:endParaRPr lang="ru-RU" dirty="0">
              <a:latin typeface="Times New Roman" pitchFamily="18" charset="0"/>
              <a:cs typeface="Times New Roman" pitchFamily="18" charset="0"/>
            </a:endParaRPr>
          </a:p>
        </p:txBody>
      </p:sp>
      <p:sp>
        <p:nvSpPr>
          <p:cNvPr id="12" name="Скругленный прямоугольник 11"/>
          <p:cNvSpPr/>
          <p:nvPr/>
        </p:nvSpPr>
        <p:spPr>
          <a:xfrm>
            <a:off x="714348" y="4643446"/>
            <a:ext cx="2428892" cy="7143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dirty="0" smtClean="0">
                <a:latin typeface="Times New Roman" pitchFamily="18" charset="0"/>
                <a:cs typeface="Times New Roman" pitchFamily="18" charset="0"/>
              </a:rPr>
              <a:t>Работа  в учебном  кабинете</a:t>
            </a:r>
            <a:endParaRPr lang="ru-RU" dirty="0">
              <a:latin typeface="Times New Roman" pitchFamily="18" charset="0"/>
              <a:cs typeface="Times New Roman" pitchFamily="18" charset="0"/>
            </a:endParaRPr>
          </a:p>
        </p:txBody>
      </p:sp>
      <p:sp>
        <p:nvSpPr>
          <p:cNvPr id="16" name="Скругленный прямоугольник 15"/>
          <p:cNvSpPr/>
          <p:nvPr/>
        </p:nvSpPr>
        <p:spPr>
          <a:xfrm>
            <a:off x="3428992" y="4572008"/>
            <a:ext cx="2643206" cy="142876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600" b="1" dirty="0" smtClean="0">
                <a:latin typeface="Times New Roman" pitchFamily="18" charset="0"/>
                <a:cs typeface="Times New Roman" pitchFamily="18" charset="0"/>
              </a:rPr>
              <a:t>Работа  с  одаренными учащимися  и  требующими  усиленного педагогического  внимания</a:t>
            </a:r>
            <a:endParaRPr lang="ru-RU" sz="1600" b="1" dirty="0">
              <a:latin typeface="Times New Roman" pitchFamily="18" charset="0"/>
              <a:cs typeface="Times New Roman" pitchFamily="18" charset="0"/>
            </a:endParaRPr>
          </a:p>
        </p:txBody>
      </p:sp>
      <p:sp>
        <p:nvSpPr>
          <p:cNvPr id="17" name="Стрелка вверх 16"/>
          <p:cNvSpPr/>
          <p:nvPr/>
        </p:nvSpPr>
        <p:spPr>
          <a:xfrm>
            <a:off x="4500562" y="2428868"/>
            <a:ext cx="484632" cy="35719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лево 17"/>
          <p:cNvSpPr/>
          <p:nvPr/>
        </p:nvSpPr>
        <p:spPr>
          <a:xfrm>
            <a:off x="3071802" y="3286124"/>
            <a:ext cx="42862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a:off x="6000760" y="3286124"/>
            <a:ext cx="47834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низ 19"/>
          <p:cNvSpPr/>
          <p:nvPr/>
        </p:nvSpPr>
        <p:spPr>
          <a:xfrm>
            <a:off x="4500562" y="4071942"/>
            <a:ext cx="484632" cy="5497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Диагональная полоса 20"/>
          <p:cNvSpPr/>
          <p:nvPr/>
        </p:nvSpPr>
        <p:spPr>
          <a:xfrm>
            <a:off x="6000760" y="2786058"/>
            <a:ext cx="842962" cy="642942"/>
          </a:xfrm>
          <a:prstGeom prst="diagStripe">
            <a:avLst>
              <a:gd name="adj" fmla="val 452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2" name="Диагональная полоса 21"/>
          <p:cNvSpPr/>
          <p:nvPr/>
        </p:nvSpPr>
        <p:spPr>
          <a:xfrm>
            <a:off x="3143240" y="4071942"/>
            <a:ext cx="842962" cy="857256"/>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3" name="Диагональная полоса 22"/>
          <p:cNvSpPr/>
          <p:nvPr/>
        </p:nvSpPr>
        <p:spPr>
          <a:xfrm flipV="1">
            <a:off x="6000760" y="3786190"/>
            <a:ext cx="642942" cy="571504"/>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4" name="Диагональная полоса 23"/>
          <p:cNvSpPr/>
          <p:nvPr/>
        </p:nvSpPr>
        <p:spPr>
          <a:xfrm flipH="1">
            <a:off x="2786050" y="2714620"/>
            <a:ext cx="714380" cy="571504"/>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a:bodyPr>
          <a:lstStyle/>
          <a:p>
            <a:pPr algn="ctr"/>
            <a:r>
              <a:rPr lang="ru-RU" sz="3200" b="1" u="sng" dirty="0" smtClean="0">
                <a:solidFill>
                  <a:schemeClr val="tx1"/>
                </a:solidFill>
                <a:latin typeface="Times New Roman" pitchFamily="18" charset="0"/>
                <a:cs typeface="Times New Roman" pitchFamily="18" charset="0"/>
              </a:rPr>
              <a:t>Алгоритм действий структурных  элементов  наставничества</a:t>
            </a:r>
            <a:endParaRPr lang="ru-RU" sz="3200" b="1" u="sng"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25000" lnSpcReduction="20000"/>
          </a:bodyPr>
          <a:lstStyle/>
          <a:p>
            <a:pPr algn="just">
              <a:lnSpc>
                <a:spcPct val="170000"/>
              </a:lnSpc>
              <a:buNone/>
            </a:pPr>
            <a:r>
              <a:rPr lang="ru-RU" sz="5600" dirty="0" smtClean="0">
                <a:solidFill>
                  <a:schemeClr val="bg1"/>
                </a:solidFill>
              </a:rPr>
              <a:t>	</a:t>
            </a:r>
            <a:r>
              <a:rPr lang="ru-RU" sz="8000" dirty="0" smtClean="0">
                <a:latin typeface="Times New Roman" pitchFamily="18" charset="0"/>
                <a:cs typeface="Times New Roman" pitchFamily="18" charset="0"/>
              </a:rPr>
              <a:t>ДИРЕКТОР ШКОЛЫ</a:t>
            </a:r>
          </a:p>
          <a:p>
            <a:pPr lvl="0"/>
            <a:r>
              <a:rPr lang="ru-RU" sz="6400" dirty="0" smtClean="0">
                <a:latin typeface="Times New Roman" pitchFamily="18" charset="0"/>
                <a:cs typeface="Times New Roman" pitchFamily="18" charset="0"/>
              </a:rPr>
              <a:t>знакомит молодого учителя со школой, педагогическим коллективом </a:t>
            </a:r>
          </a:p>
          <a:p>
            <a:pPr lvl="0"/>
            <a:r>
              <a:rPr lang="ru-RU" sz="6400" dirty="0" smtClean="0">
                <a:latin typeface="Times New Roman" pitchFamily="18" charset="0"/>
                <a:cs typeface="Times New Roman" pitchFamily="18" charset="0"/>
              </a:rPr>
              <a:t>разъясняет ему права и обязанности учителя</a:t>
            </a:r>
          </a:p>
          <a:p>
            <a:pPr lvl="0"/>
            <a:r>
              <a:rPr lang="ru-RU" sz="6400" dirty="0" smtClean="0">
                <a:latin typeface="Times New Roman" pitchFamily="18" charset="0"/>
                <a:cs typeface="Times New Roman" pitchFamily="18" charset="0"/>
              </a:rPr>
              <a:t>определяет должностные обязанности</a:t>
            </a:r>
          </a:p>
          <a:p>
            <a:pPr lvl="0"/>
            <a:r>
              <a:rPr lang="ru-RU" sz="6400" dirty="0" smtClean="0">
                <a:latin typeface="Times New Roman" pitchFamily="18" charset="0"/>
                <a:cs typeface="Times New Roman" pitchFamily="18" charset="0"/>
              </a:rPr>
              <a:t>назначает из лучших учителей наставника </a:t>
            </a:r>
          </a:p>
          <a:p>
            <a:pPr lvl="0"/>
            <a:r>
              <a:rPr lang="ru-RU" sz="6400" dirty="0" smtClean="0">
                <a:latin typeface="Times New Roman" pitchFamily="18" charset="0"/>
                <a:cs typeface="Times New Roman" pitchFamily="18" charset="0"/>
              </a:rPr>
              <a:t>на педагогическом совете торжественно принимает молодого учителя в ряды педагогов школы </a:t>
            </a:r>
          </a:p>
          <a:p>
            <a:r>
              <a:rPr lang="ru-RU" sz="6400" dirty="0" smtClean="0">
                <a:latin typeface="Times New Roman" pitchFamily="18" charset="0"/>
                <a:cs typeface="Times New Roman" pitchFamily="18" charset="0"/>
              </a:rPr>
              <a:t>проводит работу по решению вопросов социально-бытовых проблем</a:t>
            </a:r>
          </a:p>
          <a:p>
            <a:pPr>
              <a:lnSpc>
                <a:spcPct val="120000"/>
              </a:lnSpc>
              <a:buNone/>
            </a:pPr>
            <a:r>
              <a:rPr lang="ru-RU" sz="7200" dirty="0" smtClean="0">
                <a:latin typeface="Times New Roman" pitchFamily="18" charset="0"/>
                <a:cs typeface="Times New Roman" pitchFamily="18" charset="0"/>
              </a:rPr>
              <a:t> ЗАМЕСТИТЕЛЬ  ДИРЕКТОРА  ПО  УЧЕБНОЙ  РАБОТЕ</a:t>
            </a:r>
          </a:p>
          <a:p>
            <a:pPr>
              <a:lnSpc>
                <a:spcPct val="120000"/>
              </a:lnSpc>
              <a:buFont typeface="Courier New" pitchFamily="49" charset="0"/>
              <a:buChar char="o"/>
            </a:pPr>
            <a:r>
              <a:rPr lang="ru-RU" sz="6400" dirty="0" smtClean="0">
                <a:latin typeface="Times New Roman" pitchFamily="18" charset="0"/>
                <a:cs typeface="Times New Roman" pitchFamily="18" charset="0"/>
              </a:rPr>
              <a:t>определяет рабочее место педагога, знакомит с условиями работы, </a:t>
            </a:r>
          </a:p>
          <a:p>
            <a:pPr lvl="0">
              <a:lnSpc>
                <a:spcPct val="120000"/>
              </a:lnSpc>
            </a:pPr>
            <a:r>
              <a:rPr lang="ru-RU" sz="6400" dirty="0" smtClean="0">
                <a:latin typeface="Times New Roman" pitchFamily="18" charset="0"/>
                <a:cs typeface="Times New Roman" pitchFamily="18" charset="0"/>
              </a:rPr>
              <a:t>проводит индивидуальную работу в классах, где будет работать молодой специалист и представляет его учащимся; </a:t>
            </a:r>
          </a:p>
          <a:p>
            <a:pPr lvl="0">
              <a:lnSpc>
                <a:spcPct val="120000"/>
              </a:lnSpc>
            </a:pPr>
            <a:r>
              <a:rPr lang="ru-RU" sz="6400" dirty="0" smtClean="0">
                <a:latin typeface="Times New Roman" pitchFamily="18" charset="0"/>
                <a:cs typeface="Times New Roman" pitchFamily="18" charset="0"/>
              </a:rPr>
              <a:t>расписание уроков составляет таким образом, чтобы молодой учитель имел возможность посещать уроки у своих коллег совместно с наставником </a:t>
            </a:r>
          </a:p>
          <a:p>
            <a:pPr lvl="0">
              <a:lnSpc>
                <a:spcPct val="120000"/>
              </a:lnSpc>
            </a:pPr>
            <a:r>
              <a:rPr lang="ru-RU" sz="6400" dirty="0" smtClean="0">
                <a:latin typeface="Times New Roman" pitchFamily="18" charset="0"/>
                <a:cs typeface="Times New Roman" pitchFamily="18" charset="0"/>
              </a:rPr>
              <a:t>посещает отдельные уроки или воспитательные мероприятия, проводимые молодым специалистом </a:t>
            </a:r>
          </a:p>
          <a:p>
            <a:pPr lvl="0">
              <a:lnSpc>
                <a:spcPct val="120000"/>
              </a:lnSpc>
            </a:pPr>
            <a:r>
              <a:rPr lang="ru-RU" sz="6400" dirty="0" smtClean="0">
                <a:latin typeface="Times New Roman" pitchFamily="18" charset="0"/>
                <a:cs typeface="Times New Roman" pitchFamily="18" charset="0"/>
              </a:rPr>
              <a:t>знакомит с требованиями организации учебного процесса, с системой школьной отчетности.</a:t>
            </a:r>
          </a:p>
          <a:p>
            <a:pPr>
              <a:lnSpc>
                <a:spcPct val="170000"/>
              </a:lnSpc>
              <a:buNone/>
            </a:pPr>
            <a:endParaRPr lang="ru-RU" sz="7200" dirty="0" smtClean="0"/>
          </a:p>
          <a:p>
            <a:pPr>
              <a:lnSpc>
                <a:spcPct val="170000"/>
              </a:lnSpc>
              <a:buNone/>
            </a:pPr>
            <a:r>
              <a:rPr lang="ru-RU" sz="7200" dirty="0" smtClean="0"/>
              <a:t> </a:t>
            </a:r>
          </a:p>
          <a:p>
            <a:pPr>
              <a:buNone/>
            </a:pPr>
            <a:r>
              <a:rPr lang="ru-RU" dirty="0" smtClean="0"/>
              <a:t> </a:t>
            </a:r>
          </a:p>
          <a:p>
            <a:pPr>
              <a:buNone/>
            </a:pPr>
            <a:r>
              <a:rPr lang="ru-RU" dirty="0" smtClean="0"/>
              <a:t> </a:t>
            </a:r>
          </a:p>
          <a:p>
            <a:pPr>
              <a:buNone/>
            </a:pPr>
            <a:r>
              <a:rPr lang="ru-RU" dirty="0" smtClean="0"/>
              <a:t> </a:t>
            </a:r>
          </a:p>
          <a:p>
            <a:pPr>
              <a:buNone/>
            </a:pPr>
            <a:r>
              <a:rPr lang="ru-RU" dirty="0" smtClean="0"/>
              <a:t> </a:t>
            </a:r>
          </a:p>
          <a:p>
            <a:pPr>
              <a:buNone/>
            </a:pPr>
            <a:r>
              <a:rPr lang="ru-RU" dirty="0" smtClean="0"/>
              <a:t> </a:t>
            </a:r>
          </a:p>
          <a:p>
            <a:pPr>
              <a:buNone/>
            </a:pPr>
            <a:r>
              <a:rPr lang="ru-RU" dirty="0" smtClean="0"/>
              <a:t> </a:t>
            </a:r>
          </a:p>
          <a:p>
            <a:pPr>
              <a:buNone/>
            </a:pPr>
            <a:r>
              <a:rPr lang="ru-RU" dirty="0" smtClean="0"/>
              <a:t> </a:t>
            </a:r>
          </a:p>
          <a:p>
            <a:pPr>
              <a:buNone/>
            </a:pPr>
            <a:r>
              <a:rPr lang="ru-RU" dirty="0" smtClean="0"/>
              <a:t> </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u="sng" dirty="0" smtClean="0">
                <a:solidFill>
                  <a:schemeClr val="tx1"/>
                </a:solidFill>
                <a:latin typeface="Times New Roman" pitchFamily="18" charset="0"/>
                <a:cs typeface="Times New Roman" pitchFamily="18" charset="0"/>
              </a:rPr>
              <a:t>Алгоритм действий структурных  элементов  наставничества</a:t>
            </a:r>
            <a:endParaRPr lang="ru-RU" sz="2800" b="1" u="sng"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pPr algn="ctr">
              <a:buNone/>
            </a:pPr>
            <a:r>
              <a:rPr lang="ru-RU" sz="1900" u="sng" dirty="0" smtClean="0">
                <a:latin typeface="Times New Roman" pitchFamily="18" charset="0"/>
                <a:cs typeface="Times New Roman" pitchFamily="18" charset="0"/>
              </a:rPr>
              <a:t>РУКОВОДИТЕЛЬ  ШКОЛЬНОГО МЕТОДИЧЕСКОГО  </a:t>
            </a:r>
          </a:p>
          <a:p>
            <a:pPr algn="ctr">
              <a:buNone/>
            </a:pPr>
            <a:r>
              <a:rPr lang="ru-RU" sz="1900" u="sng" dirty="0" smtClean="0">
                <a:latin typeface="Times New Roman" pitchFamily="18" charset="0"/>
                <a:cs typeface="Times New Roman" pitchFamily="18" charset="0"/>
              </a:rPr>
              <a:t>ОБЪЕДИНЕНИЯ</a:t>
            </a:r>
          </a:p>
          <a:p>
            <a:endParaRPr lang="ru-RU" sz="1600" dirty="0" smtClean="0">
              <a:latin typeface="Times New Roman" pitchFamily="18" charset="0"/>
              <a:cs typeface="Times New Roman" pitchFamily="18" charset="0"/>
            </a:endParaRPr>
          </a:p>
          <a:p>
            <a:pPr lvl="0"/>
            <a:r>
              <a:rPr lang="ru-RU" sz="1600" dirty="0" smtClean="0">
                <a:latin typeface="Times New Roman" pitchFamily="18" charset="0"/>
                <a:cs typeface="Times New Roman" pitchFamily="18" charset="0"/>
              </a:rPr>
              <a:t>вносит в банк данных необходимую информацию о молодом специалисте; </a:t>
            </a:r>
          </a:p>
          <a:p>
            <a:pPr lvl="0"/>
            <a:r>
              <a:rPr lang="ru-RU" sz="1600" dirty="0" smtClean="0">
                <a:latin typeface="Times New Roman" pitchFamily="18" charset="0"/>
                <a:cs typeface="Times New Roman" pitchFamily="18" charset="0"/>
              </a:rPr>
              <a:t>проводит с ним индивидуальные собеседования по  вопросам  методики  преподавания; </a:t>
            </a:r>
          </a:p>
          <a:p>
            <a:pPr lvl="0"/>
            <a:r>
              <a:rPr lang="ru-RU" sz="1600" dirty="0" smtClean="0">
                <a:latin typeface="Times New Roman" pitchFamily="18" charset="0"/>
                <a:cs typeface="Times New Roman" pitchFamily="18" charset="0"/>
              </a:rPr>
              <a:t>знакомит с учителями- предметниками, методической темой, с вариативными планами и учебными программами по которым работают учителя ; </a:t>
            </a:r>
          </a:p>
          <a:p>
            <a:pPr lvl="0"/>
            <a:r>
              <a:rPr lang="ru-RU" sz="1600" dirty="0" smtClean="0">
                <a:latin typeface="Times New Roman" pitchFamily="18" charset="0"/>
                <a:cs typeface="Times New Roman" pitchFamily="18" charset="0"/>
              </a:rPr>
              <a:t> знакомит с планом работы  МО;</a:t>
            </a:r>
          </a:p>
          <a:p>
            <a:pPr lvl="0"/>
            <a:endParaRPr lang="ru-RU" sz="1600" dirty="0" smtClean="0">
              <a:latin typeface="Times New Roman" pitchFamily="18" charset="0"/>
              <a:cs typeface="Times New Roman" pitchFamily="18" charset="0"/>
            </a:endParaRPr>
          </a:p>
          <a:p>
            <a:pPr>
              <a:buNone/>
            </a:pPr>
            <a:r>
              <a:rPr lang="ru-RU" sz="1900" dirty="0" smtClean="0">
                <a:latin typeface="Times New Roman" pitchFamily="18" charset="0"/>
                <a:cs typeface="Times New Roman" pitchFamily="18" charset="0"/>
              </a:rPr>
              <a:t>      </a:t>
            </a:r>
            <a:r>
              <a:rPr lang="ru-RU" sz="1900" b="1" u="sng" dirty="0" smtClean="0">
                <a:latin typeface="Times New Roman" pitchFamily="18" charset="0"/>
                <a:cs typeface="Times New Roman" pitchFamily="18" charset="0"/>
              </a:rPr>
              <a:t>НАСТАВНИК</a:t>
            </a:r>
          </a:p>
          <a:p>
            <a:pPr lvl="0"/>
            <a:r>
              <a:rPr lang="ru-RU" sz="1600" dirty="0" smtClean="0">
                <a:latin typeface="Times New Roman" pitchFamily="18" charset="0"/>
                <a:cs typeface="Times New Roman" pitchFamily="18" charset="0"/>
              </a:rPr>
              <a:t>совместно с молодым специалистом составляет план его профессионального  развития</a:t>
            </a:r>
          </a:p>
          <a:p>
            <a:pPr lvl="0"/>
            <a:r>
              <a:rPr lang="ru-RU" sz="1600" dirty="0" smtClean="0">
                <a:latin typeface="Times New Roman" pitchFamily="18" charset="0"/>
                <a:cs typeface="Times New Roman" pitchFamily="18" charset="0"/>
              </a:rPr>
              <a:t>(план  самообразования);</a:t>
            </a:r>
          </a:p>
          <a:p>
            <a:pPr lvl="0"/>
            <a:r>
              <a:rPr lang="ru-RU" sz="1600" dirty="0" smtClean="0">
                <a:latin typeface="Times New Roman" pitchFamily="18" charset="0"/>
                <a:cs typeface="Times New Roman" pitchFamily="18" charset="0"/>
              </a:rPr>
              <a:t> учит разрабатывать  рабочую  программу  по  предмету, составлять календарно-тематическое планирование, рекомендует необходимую для работы литературу; </a:t>
            </a:r>
          </a:p>
          <a:p>
            <a:pPr lvl="0"/>
            <a:r>
              <a:rPr lang="ru-RU" sz="1600" dirty="0" smtClean="0">
                <a:latin typeface="Times New Roman" pitchFamily="18" charset="0"/>
                <a:cs typeface="Times New Roman" pitchFamily="18" charset="0"/>
              </a:rPr>
              <a:t>вместе с молодым  специалистом      посещает занятия творчески работающих учителей и затем анализирует их; </a:t>
            </a:r>
          </a:p>
          <a:p>
            <a:pPr lvl="0"/>
            <a:r>
              <a:rPr lang="ru-RU" sz="1600" dirty="0" smtClean="0">
                <a:latin typeface="Times New Roman" pitchFamily="18" charset="0"/>
                <a:cs typeface="Times New Roman" pitchFamily="18" charset="0"/>
              </a:rPr>
              <a:t> привлекает  к  разработке   различного рода учебно-методической документации;</a:t>
            </a:r>
          </a:p>
          <a:p>
            <a:pPr lvl="0"/>
            <a:r>
              <a:rPr lang="ru-RU" sz="1600" dirty="0" smtClean="0">
                <a:latin typeface="Times New Roman" pitchFamily="18" charset="0"/>
                <a:cs typeface="Times New Roman" pitchFamily="18" charset="0"/>
              </a:rPr>
              <a:t>знакомит с нормативными документами по организации учебно-воспитательной деятельности, гигиеническими требованиями к условиям обучения школьников</a:t>
            </a:r>
          </a:p>
          <a:p>
            <a:pPr lvl="0"/>
            <a:r>
              <a:rPr lang="ru-RU" sz="1600" dirty="0" smtClean="0">
                <a:latin typeface="Times New Roman" pitchFamily="18" charset="0"/>
                <a:cs typeface="Times New Roman" pitchFamily="18" charset="0"/>
              </a:rPr>
              <a:t>посещает занятия, уроки, внеклассные мероприятия по предмету у  стажера и проводит их  анализ </a:t>
            </a:r>
          </a:p>
          <a:p>
            <a:endParaRPr lang="ru-RU"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u="sng" dirty="0" smtClean="0">
                <a:solidFill>
                  <a:schemeClr val="tx1"/>
                </a:solidFill>
                <a:latin typeface="Times New Roman" pitchFamily="18" charset="0"/>
                <a:cs typeface="Times New Roman" pitchFamily="18" charset="0"/>
              </a:rPr>
              <a:t>Алгоритм действий структурных  элементов  наставничества</a:t>
            </a:r>
            <a:endParaRPr lang="ru-RU" sz="2800" b="1" u="sng"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r>
              <a:rPr lang="ru-RU" sz="1800" dirty="0" smtClean="0">
                <a:latin typeface="Times New Roman" pitchFamily="18" charset="0"/>
                <a:cs typeface="Times New Roman" pitchFamily="18" charset="0"/>
              </a:rPr>
              <a:t>      ТВОРЧЕСКАЯ  ГРУППА  ОПЫТНЫХ  УЧИТЕЛЕЙ</a:t>
            </a:r>
          </a:p>
          <a:p>
            <a:endParaRPr lang="ru-RU" sz="1800" dirty="0" smtClean="0">
              <a:latin typeface="Times New Roman" pitchFamily="18" charset="0"/>
              <a:cs typeface="Times New Roman" pitchFamily="18" charset="0"/>
            </a:endParaRPr>
          </a:p>
          <a:p>
            <a:r>
              <a:rPr lang="ru-RU" sz="1800" dirty="0" smtClean="0">
                <a:latin typeface="Times New Roman" pitchFamily="18" charset="0"/>
                <a:cs typeface="Times New Roman" pitchFamily="18" charset="0"/>
              </a:rPr>
              <a:t>Привлекает  к  участию  в  педагогических  конференциях, конкурсах. педагогических  чтениях, практических  семинарах-тренингах, круглых  столах, педагогических консилиумах</a:t>
            </a:r>
          </a:p>
          <a:p>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        ПЕДАГОГ-ПСИХОЛОГ</a:t>
            </a:r>
          </a:p>
          <a:p>
            <a:endParaRPr lang="ru-RU" sz="1800" dirty="0" smtClean="0">
              <a:latin typeface="Times New Roman" pitchFamily="18" charset="0"/>
              <a:cs typeface="Times New Roman" pitchFamily="18" charset="0"/>
            </a:endParaRPr>
          </a:p>
          <a:p>
            <a:r>
              <a:rPr lang="ru-RU" sz="1800" dirty="0" smtClean="0">
                <a:latin typeface="Times New Roman" pitchFamily="18" charset="0"/>
                <a:cs typeface="Times New Roman" pitchFamily="18" charset="0"/>
              </a:rPr>
              <a:t> проводит индивидуальные  консультации,  психологические  тренинги, самодиагностику, диагностику  изучения  личности  самого  молодого  педагога</a:t>
            </a:r>
            <a:endParaRPr lang="ru-RU" sz="1800" dirty="0">
              <a:latin typeface="Times New Roman" pitchFamily="18" charset="0"/>
              <a:cs typeface="Times New Roman" pitchFamily="18" charset="0"/>
            </a:endParaRPr>
          </a:p>
        </p:txBody>
      </p:sp>
      <p:pic>
        <p:nvPicPr>
          <p:cNvPr id="4" name="Picture 4" descr="58917980_1273605366_j0198594"/>
          <p:cNvPicPr>
            <a:picLocks noChangeAspect="1" noChangeArrowheads="1"/>
          </p:cNvPicPr>
          <p:nvPr/>
        </p:nvPicPr>
        <p:blipFill>
          <a:blip r:embed="rId2" cstate="print"/>
          <a:srcRect/>
          <a:stretch>
            <a:fillRect/>
          </a:stretch>
        </p:blipFill>
        <p:spPr bwMode="auto">
          <a:xfrm>
            <a:off x="5857884" y="4633650"/>
            <a:ext cx="2428892" cy="184458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1143000"/>
          </a:xfrm>
        </p:spPr>
        <p:txBody>
          <a:bodyPr>
            <a:normAutofit/>
          </a:bodyPr>
          <a:lstStyle/>
          <a:p>
            <a:pPr algn="ctr"/>
            <a:r>
              <a:rPr lang="ru-RU" sz="2400" b="1" u="sng" dirty="0" smtClean="0">
                <a:solidFill>
                  <a:schemeClr val="tx1"/>
                </a:solidFill>
                <a:latin typeface="Times New Roman" pitchFamily="18" charset="0"/>
                <a:cs typeface="Times New Roman" pitchFamily="18" charset="0"/>
              </a:rPr>
              <a:t>ПАМЯТКА  МОЛОДОМУ  ПЕДАГОГУ</a:t>
            </a:r>
            <a:r>
              <a:rPr lang="ru-RU" sz="2400" b="1" dirty="0" smtClean="0">
                <a:solidFill>
                  <a:schemeClr val="tx1"/>
                </a:solidFill>
              </a:rPr>
              <a:t/>
            </a:r>
            <a:br>
              <a:rPr lang="ru-RU" sz="2400" b="1" dirty="0" smtClean="0">
                <a:solidFill>
                  <a:schemeClr val="tx1"/>
                </a:solidFill>
              </a:rPr>
            </a:br>
            <a:endParaRPr lang="ru-RU" sz="2400" b="1" dirty="0">
              <a:solidFill>
                <a:schemeClr val="tx1"/>
              </a:solidFill>
            </a:endParaRPr>
          </a:p>
        </p:txBody>
      </p:sp>
      <p:sp>
        <p:nvSpPr>
          <p:cNvPr id="3" name="Содержимое 2"/>
          <p:cNvSpPr>
            <a:spLocks noGrp="1"/>
          </p:cNvSpPr>
          <p:nvPr>
            <p:ph idx="1"/>
          </p:nvPr>
        </p:nvSpPr>
        <p:spPr>
          <a:xfrm>
            <a:off x="571472" y="1124744"/>
            <a:ext cx="8465024" cy="5544616"/>
          </a:xfrm>
        </p:spPr>
        <p:txBody>
          <a:bodyPr>
            <a:noAutofit/>
          </a:bodyPr>
          <a:lstStyle/>
          <a:p>
            <a:pPr hangingPunct="0">
              <a:buNone/>
            </a:pPr>
            <a:r>
              <a:rPr lang="ru-RU" sz="1400" dirty="0" smtClean="0"/>
              <a:t> </a:t>
            </a:r>
          </a:p>
          <a:p>
            <a:pPr algn="just" hangingPunct="0">
              <a:buNone/>
            </a:pPr>
            <a:r>
              <a:rPr lang="ru-RU" sz="1200" dirty="0" smtClean="0">
                <a:latin typeface="Times New Roman" pitchFamily="18" charset="0"/>
                <a:cs typeface="Times New Roman" pitchFamily="18" charset="0"/>
              </a:rPr>
              <a:t>1</a:t>
            </a:r>
            <a:r>
              <a:rPr lang="ru-RU" sz="1500" dirty="0" smtClean="0">
                <a:latin typeface="Times New Roman" pitchFamily="18" charset="0"/>
                <a:cs typeface="Times New Roman" pitchFamily="18" charset="0"/>
              </a:rPr>
              <a:t>. Изучай возможности каждого студента.</a:t>
            </a:r>
          </a:p>
          <a:p>
            <a:pPr algn="just" hangingPunct="0">
              <a:buNone/>
            </a:pPr>
            <a:r>
              <a:rPr lang="ru-RU" sz="1500" dirty="0" smtClean="0">
                <a:latin typeface="Times New Roman" pitchFamily="18" charset="0"/>
                <a:cs typeface="Times New Roman" pitchFamily="18" charset="0"/>
              </a:rPr>
              <a:t>2. Вступая в контакт со студентами, не стоит демонстрировать своё превосходство. От  общих коллективных действий педагога и обучающихся зависит успех урока. Старайся чаще хвалить и поощрять. </a:t>
            </a:r>
          </a:p>
          <a:p>
            <a:pPr algn="just" hangingPunct="0">
              <a:buNone/>
            </a:pPr>
            <a:r>
              <a:rPr lang="ru-RU" sz="1500" dirty="0" smtClean="0">
                <a:latin typeface="Times New Roman" pitchFamily="18" charset="0"/>
                <a:cs typeface="Times New Roman" pitchFamily="18" charset="0"/>
              </a:rPr>
              <a:t>3. Планируя первые уроки, подумай:</a:t>
            </a:r>
          </a:p>
          <a:p>
            <a:pPr algn="just" hangingPunct="0">
              <a:buNone/>
            </a:pPr>
            <a:r>
              <a:rPr lang="ru-RU" sz="1500" dirty="0" smtClean="0">
                <a:latin typeface="Times New Roman" pitchFamily="18" charset="0"/>
                <a:cs typeface="Times New Roman" pitchFamily="18" charset="0"/>
              </a:rPr>
              <a:t>  - что вы будете с ними учить, закреплять, чему вы хотите их научить;</a:t>
            </a:r>
          </a:p>
          <a:p>
            <a:pPr algn="just" hangingPunct="0">
              <a:buNone/>
            </a:pPr>
            <a:r>
              <a:rPr lang="ru-RU" sz="1500" dirty="0" smtClean="0">
                <a:latin typeface="Times New Roman" pitchFamily="18" charset="0"/>
                <a:cs typeface="Times New Roman" pitchFamily="18" charset="0"/>
              </a:rPr>
              <a:t>  - начиная с первого урока, вырабатывай у учащихся определённый стереотип поведения, формируй позитивные навыки;</a:t>
            </a:r>
          </a:p>
          <a:p>
            <a:pPr algn="just" hangingPunct="0">
              <a:buNone/>
            </a:pPr>
            <a:r>
              <a:rPr lang="ru-RU" sz="1500" dirty="0" smtClean="0">
                <a:latin typeface="Times New Roman" pitchFamily="18" charset="0"/>
                <a:cs typeface="Times New Roman" pitchFamily="18" charset="0"/>
              </a:rPr>
              <a:t>  - какие виды работ будут использованы и выполнены учащимися на уроке.</a:t>
            </a:r>
          </a:p>
          <a:p>
            <a:pPr algn="just" hangingPunct="0">
              <a:buNone/>
            </a:pPr>
            <a:r>
              <a:rPr lang="ru-RU" sz="1500" dirty="0" smtClean="0">
                <a:latin typeface="Times New Roman" pitchFamily="18" charset="0"/>
                <a:cs typeface="Times New Roman" pitchFamily="18" charset="0"/>
              </a:rPr>
              <a:t>    Помни: большинство нарушений дисциплины на уроке происходит из-за недостаточной  загруженности обучающихся полезной, интересной работой.</a:t>
            </a:r>
          </a:p>
          <a:p>
            <a:pPr algn="just" hangingPunct="0">
              <a:buNone/>
            </a:pPr>
            <a:r>
              <a:rPr lang="ru-RU" sz="1500" dirty="0" smtClean="0">
                <a:latin typeface="Times New Roman" pitchFamily="18" charset="0"/>
                <a:cs typeface="Times New Roman" pitchFamily="18" charset="0"/>
              </a:rPr>
              <a:t>4.  В учебной работе на уроках используй  разнообразные методы, приёмы, формы и способы обучения, которые активизируют познавательную деятельность</a:t>
            </a:r>
          </a:p>
          <a:p>
            <a:pPr algn="just" hangingPunct="0">
              <a:buNone/>
            </a:pPr>
            <a:r>
              <a:rPr lang="ru-RU" sz="1500" dirty="0" smtClean="0">
                <a:latin typeface="Times New Roman" pitchFamily="18" charset="0"/>
                <a:cs typeface="Times New Roman" pitchFamily="18" charset="0"/>
              </a:rPr>
              <a:t>     (беседа, семинар, эксперимент, самостоятельная работа,  ИКТ)</a:t>
            </a:r>
          </a:p>
          <a:p>
            <a:pPr algn="just" hangingPunct="0">
              <a:buNone/>
            </a:pPr>
            <a:r>
              <a:rPr lang="ru-RU" sz="1500" dirty="0">
                <a:latin typeface="Times New Roman" pitchFamily="18" charset="0"/>
                <a:cs typeface="Times New Roman" pitchFamily="18" charset="0"/>
              </a:rPr>
              <a:t> </a:t>
            </a:r>
            <a:r>
              <a:rPr lang="ru-RU" sz="1500" dirty="0" smtClean="0">
                <a:latin typeface="Times New Roman" pitchFamily="18" charset="0"/>
                <a:cs typeface="Times New Roman" pitchFamily="18" charset="0"/>
              </a:rPr>
              <a:t>     и индивидуальную работу с учащимися.</a:t>
            </a:r>
          </a:p>
          <a:p>
            <a:pPr algn="just" hangingPunct="0">
              <a:buNone/>
            </a:pPr>
            <a:r>
              <a:rPr lang="ru-RU" sz="1500" dirty="0" smtClean="0">
                <a:latin typeface="Times New Roman" pitchFamily="18" charset="0"/>
                <a:cs typeface="Times New Roman" pitchFamily="18" charset="0"/>
              </a:rPr>
              <a:t>5.  Проводи внеклассную работу по предмету в форме  ,</a:t>
            </a:r>
          </a:p>
          <a:p>
            <a:pPr algn="just" hangingPunct="0">
              <a:buNone/>
            </a:pPr>
            <a:r>
              <a:rPr lang="ru-RU" sz="1500" dirty="0" smtClean="0">
                <a:latin typeface="Times New Roman" pitchFamily="18" charset="0"/>
                <a:cs typeface="Times New Roman" pitchFamily="18" charset="0"/>
              </a:rPr>
              <a:t>      экскурсии, диспута, туристического похода.</a:t>
            </a:r>
          </a:p>
          <a:p>
            <a:pPr algn="just" hangingPunct="0">
              <a:buNone/>
            </a:pPr>
            <a:r>
              <a:rPr lang="ru-RU" sz="1500" dirty="0" smtClean="0">
                <a:latin typeface="Times New Roman" pitchFamily="18" charset="0"/>
                <a:cs typeface="Times New Roman" pitchFamily="18" charset="0"/>
              </a:rPr>
              <a:t>6.  Принимай активное участие в оформлении  учебного кабинета.</a:t>
            </a:r>
          </a:p>
          <a:p>
            <a:pPr algn="just" hangingPunct="0">
              <a:buNone/>
            </a:pPr>
            <a:r>
              <a:rPr lang="ru-RU" sz="1500" dirty="0" smtClean="0">
                <a:latin typeface="Times New Roman" pitchFamily="18" charset="0"/>
                <a:cs typeface="Times New Roman" pitchFamily="18" charset="0"/>
              </a:rPr>
              <a:t>7.  Без требовательности педагога на уроке невозможна </a:t>
            </a:r>
          </a:p>
          <a:p>
            <a:pPr algn="just" hangingPunct="0">
              <a:buNone/>
            </a:pPr>
            <a:r>
              <a:rPr lang="ru-RU" sz="1500" dirty="0" smtClean="0">
                <a:latin typeface="Times New Roman" pitchFamily="18" charset="0"/>
                <a:cs typeface="Times New Roman" pitchFamily="18" charset="0"/>
              </a:rPr>
              <a:t>     организация учебной и общественной работы.</a:t>
            </a:r>
          </a:p>
          <a:p>
            <a:pPr algn="just" hangingPunct="0">
              <a:buNone/>
            </a:pPr>
            <a:r>
              <a:rPr lang="ru-RU" sz="1500" dirty="0" smtClean="0">
                <a:latin typeface="Times New Roman" pitchFamily="18" charset="0"/>
                <a:cs typeface="Times New Roman" pitchFamily="18" charset="0"/>
              </a:rPr>
              <a:t>8. Настойчиво овладевай навыками самоанализа. Кто старается</a:t>
            </a:r>
          </a:p>
          <a:p>
            <a:pPr algn="just" hangingPunct="0">
              <a:buNone/>
            </a:pPr>
            <a:r>
              <a:rPr lang="ru-RU" sz="1500" dirty="0">
                <a:latin typeface="Times New Roman" pitchFamily="18" charset="0"/>
                <a:cs typeface="Times New Roman" pitchFamily="18" charset="0"/>
              </a:rPr>
              <a:t> </a:t>
            </a:r>
            <a:r>
              <a:rPr lang="ru-RU" sz="1500" dirty="0" smtClean="0">
                <a:latin typeface="Times New Roman" pitchFamily="18" charset="0"/>
                <a:cs typeface="Times New Roman" pitchFamily="18" charset="0"/>
              </a:rPr>
              <a:t>   разобраться в хорошем и плохом на своих уроках, тот уже</a:t>
            </a:r>
          </a:p>
          <a:p>
            <a:pPr algn="just" hangingPunct="0">
              <a:buNone/>
            </a:pPr>
            <a:r>
              <a:rPr lang="ru-RU" sz="1500" dirty="0">
                <a:latin typeface="Times New Roman" pitchFamily="18" charset="0"/>
                <a:cs typeface="Times New Roman" pitchFamily="18" charset="0"/>
              </a:rPr>
              <a:t> </a:t>
            </a:r>
            <a:r>
              <a:rPr lang="ru-RU" sz="1500" dirty="0" smtClean="0">
                <a:latin typeface="Times New Roman" pitchFamily="18" charset="0"/>
                <a:cs typeface="Times New Roman" pitchFamily="18" charset="0"/>
              </a:rPr>
              <a:t>   достиг половины успеха.</a:t>
            </a:r>
          </a:p>
          <a:p>
            <a:pPr algn="just" hangingPunct="0">
              <a:buNone/>
            </a:pPr>
            <a:r>
              <a:rPr lang="ru-RU" sz="1400" dirty="0" smtClean="0">
                <a:latin typeface="Times New Roman" pitchFamily="18" charset="0"/>
                <a:cs typeface="Times New Roman" pitchFamily="18" charset="0"/>
              </a:rPr>
              <a:t> </a:t>
            </a:r>
          </a:p>
          <a:p>
            <a:pPr hangingPunct="0">
              <a:buNone/>
            </a:pPr>
            <a:r>
              <a:rPr lang="ru-RU" sz="1200" dirty="0" smtClean="0"/>
              <a:t> </a:t>
            </a:r>
          </a:p>
          <a:p>
            <a:pPr hangingPunct="0">
              <a:buNone/>
            </a:pPr>
            <a:r>
              <a:rPr lang="ru-RU" sz="1200" dirty="0" smtClean="0"/>
              <a:t> </a:t>
            </a:r>
          </a:p>
          <a:p>
            <a:endParaRPr lang="ru-RU" sz="1200" dirty="0"/>
          </a:p>
        </p:txBody>
      </p:sp>
      <p:pic>
        <p:nvPicPr>
          <p:cNvPr id="7170" name="Picture 2" descr="C:\Users\пользователь\Desktop\YlzrsyW9XA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365104"/>
            <a:ext cx="2736304" cy="23042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u="sng" dirty="0" smtClean="0">
                <a:solidFill>
                  <a:schemeClr val="tx1"/>
                </a:solidFill>
                <a:latin typeface="Times New Roman" pitchFamily="18" charset="0"/>
                <a:cs typeface="Times New Roman" pitchFamily="18" charset="0"/>
              </a:rPr>
              <a:t>Памятка  наставнику</a:t>
            </a:r>
            <a:endParaRPr lang="ru-RU" sz="2800" b="1" u="sng"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107504" y="1412776"/>
            <a:ext cx="8805664" cy="5256584"/>
          </a:xfrm>
        </p:spPr>
        <p:txBody>
          <a:bodyPr>
            <a:normAutofit fontScale="47500" lnSpcReduction="20000"/>
          </a:bodyPr>
          <a:lstStyle/>
          <a:p>
            <a:pPr hangingPunct="0">
              <a:buNone/>
            </a:pPr>
            <a:r>
              <a:rPr lang="ru-RU" sz="1800" dirty="0" smtClean="0"/>
              <a:t> </a:t>
            </a:r>
          </a:p>
          <a:p>
            <a:pPr hangingPunct="0">
              <a:buNone/>
            </a:pPr>
            <a:r>
              <a:rPr lang="ru-RU" sz="1800" dirty="0" smtClean="0"/>
              <a:t> </a:t>
            </a:r>
          </a:p>
          <a:p>
            <a:pPr hangingPunct="0"/>
            <a:r>
              <a:rPr lang="ru-RU" sz="2200" dirty="0" smtClean="0"/>
              <a:t>1</a:t>
            </a:r>
            <a:r>
              <a:rPr lang="ru-RU" dirty="0" smtClean="0">
                <a:latin typeface="Times New Roman" pitchFamily="18" charset="0"/>
                <a:cs typeface="Times New Roman" pitchFamily="18" charset="0"/>
              </a:rPr>
              <a:t>. Вместе с  молодым  педагогом глубоко проанализируй учебные программы и пояснительные записки к ним.</a:t>
            </a:r>
          </a:p>
          <a:p>
            <a:pPr hangingPunct="0">
              <a:buNone/>
            </a:pPr>
            <a:r>
              <a:rPr lang="ru-RU" dirty="0" smtClean="0">
                <a:latin typeface="Times New Roman" pitchFamily="18" charset="0"/>
                <a:cs typeface="Times New Roman" pitchFamily="18" charset="0"/>
              </a:rPr>
              <a:t> </a:t>
            </a:r>
          </a:p>
          <a:p>
            <a:pPr hangingPunct="0"/>
            <a:r>
              <a:rPr lang="ru-RU" dirty="0" smtClean="0">
                <a:latin typeface="Times New Roman" pitchFamily="18" charset="0"/>
                <a:cs typeface="Times New Roman" pitchFamily="18" charset="0"/>
              </a:rPr>
              <a:t>2. Помоги   составить календарно-тематический план, обратив особое внимание на подбор материала для системного повторения.</a:t>
            </a:r>
          </a:p>
          <a:p>
            <a:pPr hangingPunct="0">
              <a:buNone/>
            </a:pPr>
            <a:r>
              <a:rPr lang="ru-RU" dirty="0" smtClean="0">
                <a:latin typeface="Times New Roman" pitchFamily="18" charset="0"/>
                <a:cs typeface="Times New Roman" pitchFamily="18" charset="0"/>
              </a:rPr>
              <a:t> </a:t>
            </a:r>
          </a:p>
          <a:p>
            <a:pPr hangingPunct="0"/>
            <a:r>
              <a:rPr lang="ru-RU" dirty="0" smtClean="0">
                <a:latin typeface="Times New Roman" pitchFamily="18" charset="0"/>
                <a:cs typeface="Times New Roman" pitchFamily="18" charset="0"/>
              </a:rPr>
              <a:t>3. Помогай в подготовке к урокам, особенно к первым, наиболее сложные темы разрабатывайте вместе с  молодым   специалистом.</a:t>
            </a:r>
          </a:p>
          <a:p>
            <a:pPr hangingPunct="0">
              <a:buNone/>
            </a:pPr>
            <a:r>
              <a:rPr lang="ru-RU" dirty="0" smtClean="0">
                <a:latin typeface="Times New Roman" pitchFamily="18" charset="0"/>
                <a:cs typeface="Times New Roman" pitchFamily="18" charset="0"/>
              </a:rPr>
              <a:t>  </a:t>
            </a:r>
          </a:p>
          <a:p>
            <a:pPr hangingPunct="0"/>
            <a:r>
              <a:rPr lang="ru-RU" dirty="0" smtClean="0">
                <a:latin typeface="Times New Roman" pitchFamily="18" charset="0"/>
                <a:cs typeface="Times New Roman" pitchFamily="18" charset="0"/>
              </a:rPr>
              <a:t>4. Вместе подбирайте и готовьте дидактический материал, наглядные пособия, тексты задач, упражнений, контрольных, самостоятельных работ.</a:t>
            </a:r>
          </a:p>
          <a:p>
            <a:pPr hangingPunct="0">
              <a:buNone/>
            </a:pPr>
            <a:r>
              <a:rPr lang="ru-RU" dirty="0" smtClean="0">
                <a:latin typeface="Times New Roman" pitchFamily="18" charset="0"/>
                <a:cs typeface="Times New Roman" pitchFamily="18" charset="0"/>
              </a:rPr>
              <a:t> </a:t>
            </a:r>
          </a:p>
          <a:p>
            <a:pPr hangingPunct="0"/>
            <a:r>
              <a:rPr lang="ru-RU" dirty="0" smtClean="0">
                <a:latin typeface="Times New Roman" pitchFamily="18" charset="0"/>
                <a:cs typeface="Times New Roman" pitchFamily="18" charset="0"/>
              </a:rPr>
              <a:t>5. Посещайте уроки  молодого  специалиста  с </a:t>
            </a:r>
          </a:p>
          <a:p>
            <a:pPr marL="0" indent="0" hangingPunct="0">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последующим детальным анализом, принимайте его </a:t>
            </a:r>
          </a:p>
          <a:p>
            <a:pPr marL="0" indent="0" hangingPunct="0">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на свои уроки, вместе обсуждайте их проведение.</a:t>
            </a:r>
          </a:p>
          <a:p>
            <a:pPr hangingPunct="0">
              <a:buNone/>
            </a:pPr>
            <a:r>
              <a:rPr lang="ru-RU" dirty="0" smtClean="0">
                <a:latin typeface="Times New Roman" pitchFamily="18" charset="0"/>
                <a:cs typeface="Times New Roman" pitchFamily="18" charset="0"/>
              </a:rPr>
              <a:t> </a:t>
            </a:r>
          </a:p>
          <a:p>
            <a:pPr hangingPunct="0"/>
            <a:r>
              <a:rPr lang="ru-RU" dirty="0" smtClean="0">
                <a:latin typeface="Times New Roman" pitchFamily="18" charset="0"/>
                <a:cs typeface="Times New Roman" pitchFamily="18" charset="0"/>
              </a:rPr>
              <a:t>6. Помогайте подбирать методическую литературу для</a:t>
            </a:r>
          </a:p>
          <a:p>
            <a:pPr marL="0" indent="0" hangingPunct="0">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самообразования.</a:t>
            </a:r>
          </a:p>
          <a:p>
            <a:pPr hangingPunct="0">
              <a:buNone/>
            </a:pPr>
            <a:r>
              <a:rPr lang="ru-RU" dirty="0" smtClean="0">
                <a:latin typeface="Times New Roman" pitchFamily="18" charset="0"/>
                <a:cs typeface="Times New Roman" pitchFamily="18" charset="0"/>
              </a:rPr>
              <a:t> </a:t>
            </a:r>
          </a:p>
          <a:p>
            <a:pPr hangingPunct="0"/>
            <a:r>
              <a:rPr lang="ru-RU" dirty="0" smtClean="0">
                <a:latin typeface="Times New Roman" pitchFamily="18" charset="0"/>
                <a:cs typeface="Times New Roman" pitchFamily="18" charset="0"/>
              </a:rPr>
              <a:t>7. Делитесь опытом, показывайте образцы работы.</a:t>
            </a:r>
          </a:p>
          <a:p>
            <a:pPr hangingPunct="0">
              <a:buNone/>
            </a:pPr>
            <a:r>
              <a:rPr lang="ru-RU" dirty="0" smtClean="0">
                <a:latin typeface="Times New Roman" pitchFamily="18" charset="0"/>
                <a:cs typeface="Times New Roman" pitchFamily="18" charset="0"/>
              </a:rPr>
              <a:t> </a:t>
            </a:r>
          </a:p>
          <a:p>
            <a:pPr hangingPunct="0"/>
            <a:r>
              <a:rPr lang="ru-RU" dirty="0" smtClean="0">
                <a:latin typeface="Times New Roman" pitchFamily="18" charset="0"/>
                <a:cs typeface="Times New Roman" pitchFamily="18" charset="0"/>
              </a:rPr>
              <a:t>8. Помогайте своевременно, терпеливо, настойчиво. </a:t>
            </a:r>
          </a:p>
          <a:p>
            <a:pPr marL="0" indent="0" hangingPunct="0">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Никогда не забывайте отмечать положительное, успехи </a:t>
            </a:r>
          </a:p>
          <a:p>
            <a:pPr marL="0" indent="0" hangingPunct="0">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в работе  молодого  педагога. </a:t>
            </a:r>
          </a:p>
          <a:p>
            <a:pPr hangingPunct="0">
              <a:buNone/>
            </a:pPr>
            <a:r>
              <a:rPr lang="ru-RU" dirty="0" smtClean="0">
                <a:latin typeface="Times New Roman" pitchFamily="18" charset="0"/>
                <a:cs typeface="Times New Roman" pitchFamily="18" charset="0"/>
              </a:rPr>
              <a:t>  </a:t>
            </a:r>
          </a:p>
          <a:p>
            <a:endParaRPr lang="ru-RU" sz="2200" dirty="0"/>
          </a:p>
        </p:txBody>
      </p:sp>
      <p:pic>
        <p:nvPicPr>
          <p:cNvPr id="8195" name="Picture 3" descr="C:\Users\пользователь\Desktop\197528_html_4b4cd0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3645024"/>
            <a:ext cx="3672408" cy="30243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400" b="1" u="sng" dirty="0" smtClean="0">
                <a:solidFill>
                  <a:schemeClr val="tx1"/>
                </a:solidFill>
              </a:rPr>
              <a:t>Основные  направления повышения  профессионального  мастерства  молодого  учителя</a:t>
            </a:r>
            <a:r>
              <a:rPr lang="ru-RU" sz="2400" b="1" dirty="0" smtClean="0">
                <a:solidFill>
                  <a:schemeClr val="tx1"/>
                </a:solidFill>
              </a:rPr>
              <a:t/>
            </a:r>
            <a:br>
              <a:rPr lang="ru-RU" sz="2400" b="1" dirty="0" smtClean="0">
                <a:solidFill>
                  <a:schemeClr val="tx1"/>
                </a:solidFill>
              </a:rPr>
            </a:br>
            <a:r>
              <a:rPr lang="ru-RU" sz="2400" b="1" dirty="0" smtClean="0">
                <a:solidFill>
                  <a:schemeClr val="tx1"/>
                </a:solidFill>
              </a:rPr>
              <a:t> </a:t>
            </a:r>
            <a:endParaRPr lang="ru-RU" sz="2400" b="1" dirty="0">
              <a:solidFill>
                <a:schemeClr val="tx1"/>
              </a:solidFill>
            </a:endParaRPr>
          </a:p>
        </p:txBody>
      </p:sp>
      <p:sp>
        <p:nvSpPr>
          <p:cNvPr id="3" name="Содержимое 2"/>
          <p:cNvSpPr>
            <a:spLocks noGrp="1"/>
          </p:cNvSpPr>
          <p:nvPr>
            <p:ph idx="1"/>
          </p:nvPr>
        </p:nvSpPr>
        <p:spPr/>
        <p:txBody>
          <a:bodyPr>
            <a:normAutofit/>
          </a:bodyPr>
          <a:lstStyle/>
          <a:p>
            <a:r>
              <a:rPr lang="ru-RU" sz="1400" dirty="0" smtClean="0"/>
              <a:t> </a:t>
            </a:r>
          </a:p>
          <a:p>
            <a:endParaRPr lang="ru-RU" sz="1400" dirty="0"/>
          </a:p>
        </p:txBody>
      </p:sp>
      <p:sp>
        <p:nvSpPr>
          <p:cNvPr id="4" name="Прямоугольник 3"/>
          <p:cNvSpPr/>
          <p:nvPr/>
        </p:nvSpPr>
        <p:spPr>
          <a:xfrm>
            <a:off x="1285852" y="1785926"/>
            <a:ext cx="6000792" cy="64294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Углубление научных знаний и повышение  научно-методического  уровня</a:t>
            </a:r>
            <a:endParaRPr lang="ru-RU" dirty="0"/>
          </a:p>
        </p:txBody>
      </p:sp>
      <p:sp>
        <p:nvSpPr>
          <p:cNvPr id="5" name="Прямоугольник 4"/>
          <p:cNvSpPr/>
          <p:nvPr/>
        </p:nvSpPr>
        <p:spPr>
          <a:xfrm>
            <a:off x="1285852" y="2714620"/>
            <a:ext cx="6072230" cy="64294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Формирование  профессиональных  компетенций</a:t>
            </a:r>
            <a:endParaRPr lang="ru-RU" dirty="0"/>
          </a:p>
        </p:txBody>
      </p:sp>
      <p:sp>
        <p:nvSpPr>
          <p:cNvPr id="6" name="Прямоугольник 5"/>
          <p:cNvSpPr/>
          <p:nvPr/>
        </p:nvSpPr>
        <p:spPr>
          <a:xfrm>
            <a:off x="1285852" y="3714752"/>
            <a:ext cx="6000792" cy="57150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Овладение  научным  стилем  речи и профессиональной  этикой  педагога</a:t>
            </a:r>
            <a:endParaRPr lang="ru-RU" dirty="0"/>
          </a:p>
        </p:txBody>
      </p:sp>
      <p:sp>
        <p:nvSpPr>
          <p:cNvPr id="7" name="Прямоугольник 6"/>
          <p:cNvSpPr/>
          <p:nvPr/>
        </p:nvSpPr>
        <p:spPr>
          <a:xfrm>
            <a:off x="1285852" y="4572008"/>
            <a:ext cx="6000792" cy="57150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 Формирование   умения работать  в  коллективе</a:t>
            </a:r>
            <a:endParaRPr lang="ru-RU" dirty="0"/>
          </a:p>
        </p:txBody>
      </p:sp>
      <p:sp>
        <p:nvSpPr>
          <p:cNvPr id="8" name="Прямоугольник 7"/>
          <p:cNvSpPr/>
          <p:nvPr/>
        </p:nvSpPr>
        <p:spPr>
          <a:xfrm>
            <a:off x="1357290" y="5357826"/>
            <a:ext cx="5929354" cy="78581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Освоение  методики  научно-исследовательской  деятельности, внедрения инновационных  технологий  обучения</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pPr algn="ctr"/>
            <a:r>
              <a:rPr lang="ru-RU" sz="2400" b="1" u="sng" dirty="0" smtClean="0">
                <a:solidFill>
                  <a:schemeClr val="tx1"/>
                </a:solidFill>
                <a:latin typeface="Times New Roman" pitchFamily="18" charset="0"/>
                <a:cs typeface="Times New Roman" pitchFamily="18" charset="0"/>
              </a:rPr>
              <a:t>Примерная  тематика  занятий  с  молодыми  специалистами в  формате  « Школа  молодого  учителя»</a:t>
            </a:r>
            <a:endParaRPr lang="ru-RU" sz="2400" b="1" u="sng" dirty="0">
              <a:solidFill>
                <a:schemeClr val="tx1"/>
              </a:solidFill>
              <a:latin typeface="Times New Roman" pitchFamily="18" charset="0"/>
              <a:cs typeface="Times New Roman" pitchFamily="18" charset="0"/>
            </a:endParaRPr>
          </a:p>
        </p:txBody>
      </p:sp>
      <p:sp>
        <p:nvSpPr>
          <p:cNvPr id="5" name="Содержимое 4"/>
          <p:cNvSpPr>
            <a:spLocks noGrp="1"/>
          </p:cNvSpPr>
          <p:nvPr>
            <p:ph idx="1"/>
          </p:nvPr>
        </p:nvSpPr>
        <p:spPr>
          <a:xfrm>
            <a:off x="457200" y="1646236"/>
            <a:ext cx="8229600" cy="4951115"/>
          </a:xfrm>
        </p:spPr>
        <p:txBody>
          <a:bodyPr>
            <a:normAutofit fontScale="47500" lnSpcReduction="20000"/>
          </a:bodyPr>
          <a:lstStyle/>
          <a:p>
            <a:endParaRPr lang="ru-RU" sz="3800" b="1" dirty="0" smtClean="0"/>
          </a:p>
          <a:p>
            <a:pPr>
              <a:buNone/>
            </a:pPr>
            <a:r>
              <a:rPr lang="ru-RU" sz="3800" b="1" dirty="0" smtClean="0"/>
              <a:t>       </a:t>
            </a:r>
            <a:r>
              <a:rPr lang="ru-RU" sz="3800" b="1" u="sng" dirty="0" smtClean="0"/>
              <a:t>Первый  год </a:t>
            </a:r>
            <a:r>
              <a:rPr lang="ru-RU" sz="3800" b="1" u="sng" dirty="0"/>
              <a:t>обучения</a:t>
            </a:r>
            <a:r>
              <a:rPr lang="ru-RU" sz="3800" b="1" u="sng" dirty="0" smtClean="0"/>
              <a:t>.                                            </a:t>
            </a:r>
            <a:endParaRPr lang="ru-RU" sz="3800" b="1" u="sng" dirty="0">
              <a:solidFill>
                <a:schemeClr val="bg1"/>
              </a:solidFill>
              <a:latin typeface="Times New Roman" pitchFamily="18" charset="0"/>
              <a:cs typeface="Times New Roman" pitchFamily="18" charset="0"/>
            </a:endParaRPr>
          </a:p>
          <a:p>
            <a:pPr>
              <a:buNone/>
            </a:pPr>
            <a:endParaRPr lang="ru-RU" b="1" u="sng" dirty="0" smtClean="0">
              <a:solidFill>
                <a:schemeClr val="bg1"/>
              </a:solidFill>
              <a:latin typeface="Times New Roman" pitchFamily="18" charset="0"/>
              <a:cs typeface="Times New Roman" pitchFamily="18" charset="0"/>
            </a:endParaRPr>
          </a:p>
          <a:p>
            <a:r>
              <a:rPr lang="ru-RU" b="1" u="sng" dirty="0" smtClean="0">
                <a:latin typeface="Times New Roman" pitchFamily="18" charset="0"/>
                <a:cs typeface="Times New Roman" pitchFamily="18" charset="0"/>
              </a:rPr>
              <a:t>Занятие первое.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 Презентация программы школы молодого учителя.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2. Знакомство с локальными актами школы, образовательной </a:t>
            </a:r>
          </a:p>
          <a:p>
            <a:pPr marL="0" indent="0">
              <a:buNone/>
            </a:pPr>
            <a:r>
              <a:rPr lang="ru-RU" dirty="0" smtClean="0">
                <a:latin typeface="Times New Roman" pitchFamily="18" charset="0"/>
                <a:cs typeface="Times New Roman" pitchFamily="18" charset="0"/>
              </a:rPr>
              <a:t>          программой</a:t>
            </a:r>
          </a:p>
          <a:p>
            <a:endParaRPr lang="ru-RU" dirty="0" smtClean="0">
              <a:latin typeface="Times New Roman" pitchFamily="18" charset="0"/>
              <a:cs typeface="Times New Roman" pitchFamily="18" charset="0"/>
            </a:endParaRPr>
          </a:p>
          <a:p>
            <a:r>
              <a:rPr lang="ru-RU" b="1" u="sng" dirty="0" smtClean="0">
                <a:latin typeface="Times New Roman" pitchFamily="18" charset="0"/>
                <a:cs typeface="Times New Roman" pitchFamily="18" charset="0"/>
              </a:rPr>
              <a:t>Занятие второе.</a:t>
            </a:r>
            <a:r>
              <a:rPr lang="ru-RU" dirty="0" smtClean="0">
                <a:solidFill>
                  <a:srgbClr val="FF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 Требование к плану воспитательной работы. Методы познания личности.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2. Методические разработки: план характеристики класса; тематика родительских собраний; беседа с родителями, стиль взаимоотношении в семье и личность ребенка. </a:t>
            </a:r>
          </a:p>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b="1" u="sng" dirty="0" smtClean="0">
                <a:latin typeface="Times New Roman" pitchFamily="18" charset="0"/>
                <a:cs typeface="Times New Roman" pitchFamily="18" charset="0"/>
              </a:rPr>
              <a:t>Занятие третье.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 Методические разработки: требования к анализу урока и деятельности учителя на уроке; типы и формы уроков.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2. Практикум: самоанализ урока.</a:t>
            </a:r>
          </a:p>
          <a:p>
            <a:r>
              <a:rPr lang="ru-RU" dirty="0" smtClean="0">
                <a:latin typeface="Times New Roman" pitchFamily="18" charset="0"/>
                <a:cs typeface="Times New Roman" pitchFamily="18" charset="0"/>
              </a:rPr>
              <a:t> </a:t>
            </a:r>
            <a:br>
              <a:rPr lang="ru-RU" dirty="0" smtClean="0">
                <a:latin typeface="Times New Roman" pitchFamily="18" charset="0"/>
                <a:cs typeface="Times New Roman" pitchFamily="18" charset="0"/>
              </a:rPr>
            </a:br>
            <a:r>
              <a:rPr lang="ru-RU" b="1" u="sng" dirty="0" smtClean="0">
                <a:latin typeface="Times New Roman" pitchFamily="18" charset="0"/>
                <a:cs typeface="Times New Roman" pitchFamily="18" charset="0"/>
              </a:rPr>
              <a:t>  Занятие четвертое.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 Проблемы активизации учебно-познавательной деятельности учащихся.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2. Игра-тренинг (каждый участник показывает свои варианты начала урока).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3. Методические разработки: способы организации работы учащихся с учебником, текстом, дополнительной литературой.</a:t>
            </a:r>
          </a:p>
          <a:p>
            <a:endParaRPr lang="ru-RU"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4480" y="1700808"/>
            <a:ext cx="2060575"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400" dirty="0" smtClean="0">
                <a:solidFill>
                  <a:schemeClr val="tx1"/>
                </a:solidFill>
                <a:latin typeface="Times New Roman" pitchFamily="18" charset="0"/>
                <a:cs typeface="Times New Roman" pitchFamily="18" charset="0"/>
              </a:rPr>
              <a:t>Эпиграф</a:t>
            </a:r>
            <a:endParaRPr lang="ru-RU" sz="440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marL="0" indent="0">
              <a:buNone/>
            </a:pPr>
            <a:r>
              <a:rPr lang="ru-RU" altLang="ru-RU" dirty="0" smtClean="0">
                <a:latin typeface="Monotype Corsiva" pitchFamily="66" charset="0"/>
                <a:cs typeface="Times New Roman" pitchFamily="18" charset="0"/>
              </a:rPr>
              <a:t>Со мной работали десятки молодых  учителей. Я убедился, что как бы человек успешно не закончил педагогический вуз, как бы он не был талантлив, но если не будет учиться на опыте других, никогда не будет  хорошим педагогом, я сам учился у более  опытных педагогов…»</a:t>
            </a:r>
          </a:p>
          <a:p>
            <a:pPr algn="r">
              <a:buFont typeface="Wingdings" pitchFamily="2" charset="2"/>
              <a:buNone/>
            </a:pPr>
            <a:r>
              <a:rPr lang="ru-RU" altLang="ru-RU" dirty="0" smtClean="0">
                <a:latin typeface="Monotype Corsiva" pitchFamily="66" charset="0"/>
                <a:cs typeface="Times New Roman" pitchFamily="18" charset="0"/>
              </a:rPr>
              <a:t>А.С.Макаренко</a:t>
            </a:r>
            <a:endParaRPr lang="ru-RU" dirty="0">
              <a:latin typeface="Monotype Corsiva" pitchFamily="66"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u="sng" dirty="0" smtClean="0">
                <a:solidFill>
                  <a:schemeClr val="tx1"/>
                </a:solidFill>
                <a:latin typeface="Times New Roman" pitchFamily="18" charset="0"/>
                <a:cs typeface="Times New Roman" pitchFamily="18" charset="0"/>
              </a:rPr>
              <a:t>Примерная  тематика  занятий  с  молодыми  специалистами в  формате  « Школа  молодого  учителя»</a:t>
            </a:r>
            <a:endParaRPr lang="ru-RU" sz="2400" b="1" u="sng" dirty="0"/>
          </a:p>
        </p:txBody>
      </p:sp>
      <p:sp>
        <p:nvSpPr>
          <p:cNvPr id="3" name="Содержимое 2"/>
          <p:cNvSpPr>
            <a:spLocks noGrp="1"/>
          </p:cNvSpPr>
          <p:nvPr>
            <p:ph idx="1"/>
          </p:nvPr>
        </p:nvSpPr>
        <p:spPr/>
        <p:txBody>
          <a:bodyPr>
            <a:normAutofit fontScale="85000" lnSpcReduction="20000"/>
          </a:bodyPr>
          <a:lstStyle/>
          <a:p>
            <a:pPr>
              <a:buNone/>
            </a:pPr>
            <a:r>
              <a:rPr lang="ru-RU" sz="2600" dirty="0" smtClean="0">
                <a:latin typeface="Times New Roman" pitchFamily="18" charset="0"/>
                <a:cs typeface="Times New Roman" pitchFamily="18" charset="0"/>
              </a:rPr>
              <a:t>      </a:t>
            </a:r>
            <a:r>
              <a:rPr lang="ru-RU" sz="2600" b="1" u="sng" dirty="0" smtClean="0">
                <a:latin typeface="Times New Roman" pitchFamily="18" charset="0"/>
                <a:cs typeface="Times New Roman" pitchFamily="18" charset="0"/>
              </a:rPr>
              <a:t>Второй год обучения.</a:t>
            </a:r>
            <a:r>
              <a:rPr lang="ru-RU" sz="2600" dirty="0" smtClean="0">
                <a:latin typeface="Times New Roman" pitchFamily="18" charset="0"/>
                <a:cs typeface="Times New Roman" pitchFamily="18" charset="0"/>
              </a:rPr>
              <a:t> </a:t>
            </a:r>
          </a:p>
          <a:p>
            <a:r>
              <a:rPr lang="ru-RU" sz="2600" dirty="0" smtClean="0">
                <a:latin typeface="Times New Roman" pitchFamily="18" charset="0"/>
                <a:cs typeface="Times New Roman" pitchFamily="18" charset="0"/>
              </a:rPr>
              <a:t/>
            </a:r>
            <a:br>
              <a:rPr lang="ru-RU" sz="2600" dirty="0" smtClean="0">
                <a:latin typeface="Times New Roman" pitchFamily="18" charset="0"/>
                <a:cs typeface="Times New Roman" pitchFamily="18" charset="0"/>
              </a:rPr>
            </a:br>
            <a:r>
              <a:rPr lang="ru-RU" sz="2600" b="1" u="sng" dirty="0" smtClean="0">
                <a:latin typeface="Times New Roman" pitchFamily="18" charset="0"/>
                <a:cs typeface="Times New Roman" pitchFamily="18" charset="0"/>
              </a:rPr>
              <a:t>Занятие первое. </a:t>
            </a:r>
            <a:r>
              <a:rPr lang="ru-RU" sz="2600" dirty="0" smtClean="0">
                <a:latin typeface="Times New Roman" pitchFamily="18" charset="0"/>
                <a:cs typeface="Times New Roman" pitchFamily="18" charset="0"/>
              </a:rPr>
              <a:t/>
            </a:r>
            <a:br>
              <a:rPr lang="ru-RU"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1. Развитие творческих способностей </a:t>
            </a:r>
          </a:p>
          <a:p>
            <a:pPr marL="0" indent="0">
              <a:buNone/>
            </a:pPr>
            <a:r>
              <a:rPr lang="ru-RU" sz="2600" dirty="0">
                <a:latin typeface="Times New Roman" pitchFamily="18" charset="0"/>
                <a:cs typeface="Times New Roman" pitchFamily="18" charset="0"/>
              </a:rPr>
              <a:t> </a:t>
            </a:r>
            <a:r>
              <a:rPr lang="ru-RU" sz="2600" dirty="0" smtClean="0">
                <a:latin typeface="Times New Roman" pitchFamily="18" charset="0"/>
                <a:cs typeface="Times New Roman" pitchFamily="18" charset="0"/>
              </a:rPr>
              <a:t>       учащихся. </a:t>
            </a:r>
            <a:br>
              <a:rPr lang="ru-RU"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    2. Мини-исследование «Оценка уровня </a:t>
            </a:r>
          </a:p>
          <a:p>
            <a:pPr marL="0" indent="0">
              <a:buNone/>
            </a:pPr>
            <a:r>
              <a:rPr lang="ru-RU" sz="2600" dirty="0">
                <a:latin typeface="Times New Roman" pitchFamily="18" charset="0"/>
                <a:cs typeface="Times New Roman" pitchFamily="18" charset="0"/>
              </a:rPr>
              <a:t> </a:t>
            </a:r>
            <a:r>
              <a:rPr lang="ru-RU" sz="2600" dirty="0" smtClean="0">
                <a:latin typeface="Times New Roman" pitchFamily="18" charset="0"/>
                <a:cs typeface="Times New Roman" pitchFamily="18" charset="0"/>
              </a:rPr>
              <a:t>       творческого потенциала личности».</a:t>
            </a:r>
          </a:p>
          <a:p>
            <a:r>
              <a:rPr lang="ru-RU" sz="2600" dirty="0" smtClean="0">
                <a:latin typeface="Times New Roman" pitchFamily="18" charset="0"/>
                <a:cs typeface="Times New Roman" pitchFamily="18" charset="0"/>
              </a:rPr>
              <a:t> </a:t>
            </a:r>
            <a:r>
              <a:rPr lang="ru-RU" sz="2600" b="1" u="sng" dirty="0" smtClean="0">
                <a:latin typeface="Times New Roman" pitchFamily="18" charset="0"/>
                <a:cs typeface="Times New Roman" pitchFamily="18" charset="0"/>
              </a:rPr>
              <a:t/>
            </a:r>
            <a:br>
              <a:rPr lang="ru-RU" sz="2600" b="1" u="sng" dirty="0" smtClean="0">
                <a:latin typeface="Times New Roman" pitchFamily="18" charset="0"/>
                <a:cs typeface="Times New Roman" pitchFamily="18" charset="0"/>
              </a:rPr>
            </a:br>
            <a:r>
              <a:rPr lang="ru-RU" sz="2600" b="1" u="sng" dirty="0" smtClean="0">
                <a:latin typeface="Times New Roman" pitchFamily="18" charset="0"/>
                <a:cs typeface="Times New Roman" pitchFamily="18" charset="0"/>
              </a:rPr>
              <a:t>Занятие второе.</a:t>
            </a:r>
            <a:r>
              <a:rPr lang="ru-RU" sz="2600" dirty="0" smtClean="0">
                <a:latin typeface="Times New Roman" pitchFamily="18" charset="0"/>
                <a:cs typeface="Times New Roman" pitchFamily="18" charset="0"/>
              </a:rPr>
              <a:t> </a:t>
            </a:r>
            <a:br>
              <a:rPr lang="ru-RU"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1. Интеграция - один из путей развития познавательного интереса учащихся.</a:t>
            </a:r>
          </a:p>
          <a:p>
            <a:r>
              <a:rPr lang="ru-RU" sz="2600" dirty="0" smtClean="0">
                <a:latin typeface="Times New Roman" pitchFamily="18" charset="0"/>
                <a:cs typeface="Times New Roman" pitchFamily="18" charset="0"/>
              </a:rPr>
              <a:t> </a:t>
            </a:r>
            <a:r>
              <a:rPr lang="ru-RU" sz="2600" b="1" u="sng" dirty="0" smtClean="0">
                <a:latin typeface="Times New Roman" pitchFamily="18" charset="0"/>
                <a:cs typeface="Times New Roman" pitchFamily="18" charset="0"/>
              </a:rPr>
              <a:t/>
            </a:r>
            <a:br>
              <a:rPr lang="ru-RU" sz="2600" b="1" u="sng" dirty="0" smtClean="0">
                <a:latin typeface="Times New Roman" pitchFamily="18" charset="0"/>
                <a:cs typeface="Times New Roman" pitchFamily="18" charset="0"/>
              </a:rPr>
            </a:br>
            <a:r>
              <a:rPr lang="ru-RU" sz="2600" b="1" u="sng" dirty="0" smtClean="0">
                <a:latin typeface="Times New Roman" pitchFamily="18" charset="0"/>
                <a:cs typeface="Times New Roman" pitchFamily="18" charset="0"/>
              </a:rPr>
              <a:t>Занятие третье.</a:t>
            </a:r>
            <a:r>
              <a:rPr lang="ru-RU" sz="2600" dirty="0" smtClean="0">
                <a:latin typeface="Times New Roman" pitchFamily="18" charset="0"/>
                <a:cs typeface="Times New Roman" pitchFamily="18" charset="0"/>
              </a:rPr>
              <a:t> </a:t>
            </a:r>
            <a:br>
              <a:rPr lang="ru-RU"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1. Современные педагогические технологии в образовательном процессе. </a:t>
            </a:r>
            <a:br>
              <a:rPr lang="ru-RU"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2. Информационные технологии в образовательном процессе</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143000"/>
          </a:xfrm>
        </p:spPr>
        <p:txBody>
          <a:bodyPr>
            <a:normAutofit/>
          </a:bodyPr>
          <a:lstStyle/>
          <a:p>
            <a:pPr algn="ctr"/>
            <a:r>
              <a:rPr lang="ru-RU" sz="2400" b="1" u="sng" dirty="0" smtClean="0">
                <a:solidFill>
                  <a:schemeClr val="tx1"/>
                </a:solidFill>
                <a:latin typeface="Times New Roman" pitchFamily="18" charset="0"/>
                <a:cs typeface="Times New Roman" pitchFamily="18" charset="0"/>
              </a:rPr>
              <a:t>Примерная  тематика  занятий  с  молодыми  специалистами в  формате  « Школа  молодого  учителя»</a:t>
            </a:r>
            <a:endParaRPr lang="ru-RU" sz="2400" b="1" u="sng" dirty="0">
              <a:solidFill>
                <a:schemeClr val="tx1"/>
              </a:solidFill>
            </a:endParaRPr>
          </a:p>
        </p:txBody>
      </p:sp>
      <p:sp>
        <p:nvSpPr>
          <p:cNvPr id="3" name="Содержимое 2"/>
          <p:cNvSpPr>
            <a:spLocks noGrp="1"/>
          </p:cNvSpPr>
          <p:nvPr>
            <p:ph idx="1"/>
          </p:nvPr>
        </p:nvSpPr>
        <p:spPr>
          <a:xfrm>
            <a:off x="467544" y="1700808"/>
            <a:ext cx="8229600" cy="4824536"/>
          </a:xfrm>
        </p:spPr>
        <p:txBody>
          <a:bodyPr>
            <a:normAutofit fontScale="25000" lnSpcReduction="20000"/>
          </a:bodyPr>
          <a:lstStyle/>
          <a:p>
            <a:pPr>
              <a:buNone/>
            </a:pPr>
            <a:r>
              <a:rPr lang="ru-RU" sz="5500" b="1" u="sng" dirty="0" smtClean="0"/>
              <a:t/>
            </a:r>
            <a:br>
              <a:rPr lang="ru-RU" sz="5500" b="1" u="sng" dirty="0" smtClean="0"/>
            </a:br>
            <a:r>
              <a:rPr lang="ru-RU" sz="5600" b="1" u="sng" dirty="0" smtClean="0">
                <a:latin typeface="Times New Roman" pitchFamily="18" charset="0"/>
                <a:cs typeface="Times New Roman" pitchFamily="18" charset="0"/>
              </a:rPr>
              <a:t>Третий год обучения                         </a:t>
            </a:r>
          </a:p>
          <a:p>
            <a:pPr>
              <a:buNone/>
            </a:pPr>
            <a:r>
              <a:rPr lang="ru-RU" sz="5600" b="1" dirty="0" smtClean="0">
                <a:latin typeface="Times New Roman" pitchFamily="18" charset="0"/>
                <a:cs typeface="Times New Roman" pitchFamily="18" charset="0"/>
              </a:rPr>
              <a:t> </a:t>
            </a:r>
            <a:br>
              <a:rPr lang="ru-RU" sz="5600" b="1" dirty="0" smtClean="0">
                <a:latin typeface="Times New Roman" pitchFamily="18" charset="0"/>
                <a:cs typeface="Times New Roman" pitchFamily="18" charset="0"/>
              </a:rPr>
            </a:br>
            <a:r>
              <a:rPr lang="ru-RU" sz="5600" b="1" u="sng" dirty="0" smtClean="0">
                <a:latin typeface="Times New Roman" pitchFamily="18" charset="0"/>
                <a:cs typeface="Times New Roman" pitchFamily="18" charset="0"/>
              </a:rPr>
              <a:t>Занятие первое</a:t>
            </a:r>
          </a:p>
          <a:p>
            <a:pPr>
              <a:buNone/>
            </a:pPr>
            <a:r>
              <a:rPr lang="ru-RU" sz="5600" b="1" dirty="0" smtClean="0">
                <a:latin typeface="Times New Roman" pitchFamily="18" charset="0"/>
                <a:cs typeface="Times New Roman" pitchFamily="18" charset="0"/>
              </a:rPr>
              <a:t> </a:t>
            </a:r>
            <a:br>
              <a:rPr lang="ru-RU" sz="5600" b="1" dirty="0" smtClean="0">
                <a:latin typeface="Times New Roman" pitchFamily="18" charset="0"/>
                <a:cs typeface="Times New Roman" pitchFamily="18" charset="0"/>
              </a:rPr>
            </a:br>
            <a:r>
              <a:rPr lang="ru-RU" sz="5600" b="1" dirty="0" smtClean="0">
                <a:latin typeface="Times New Roman" pitchFamily="18" charset="0"/>
                <a:cs typeface="Times New Roman" pitchFamily="18" charset="0"/>
              </a:rPr>
              <a:t> 1. «Организация современного урока».</a:t>
            </a:r>
          </a:p>
          <a:p>
            <a:pPr>
              <a:buNone/>
            </a:pPr>
            <a:r>
              <a:rPr lang="ru-RU" sz="5600" b="1" dirty="0" smtClean="0">
                <a:latin typeface="Times New Roman" pitchFamily="18" charset="0"/>
                <a:cs typeface="Times New Roman" pitchFamily="18" charset="0"/>
              </a:rPr>
              <a:t>       2.  «Самоанализ современного урока», «Управленческая </a:t>
            </a:r>
          </a:p>
          <a:p>
            <a:pPr>
              <a:buNone/>
            </a:pPr>
            <a:r>
              <a:rPr lang="ru-RU" sz="5600" b="1" dirty="0">
                <a:latin typeface="Times New Roman" pitchFamily="18" charset="0"/>
                <a:cs typeface="Times New Roman" pitchFamily="18" charset="0"/>
              </a:rPr>
              <a:t> </a:t>
            </a:r>
            <a:r>
              <a:rPr lang="ru-RU" sz="5600" b="1" dirty="0" smtClean="0">
                <a:latin typeface="Times New Roman" pitchFamily="18" charset="0"/>
                <a:cs typeface="Times New Roman" pitchFamily="18" charset="0"/>
              </a:rPr>
              <a:t>           деятельность педагога на уроке и во    внеурочной </a:t>
            </a:r>
          </a:p>
          <a:p>
            <a:pPr>
              <a:buNone/>
            </a:pPr>
            <a:r>
              <a:rPr lang="ru-RU" sz="5600" b="1" dirty="0">
                <a:latin typeface="Times New Roman" pitchFamily="18" charset="0"/>
                <a:cs typeface="Times New Roman" pitchFamily="18" charset="0"/>
              </a:rPr>
              <a:t> </a:t>
            </a:r>
            <a:r>
              <a:rPr lang="ru-RU" sz="5600" b="1" dirty="0" smtClean="0">
                <a:latin typeface="Times New Roman" pitchFamily="18" charset="0"/>
                <a:cs typeface="Times New Roman" pitchFamily="18" charset="0"/>
              </a:rPr>
              <a:t>           деятельности» </a:t>
            </a:r>
          </a:p>
          <a:p>
            <a:pPr>
              <a:buNone/>
            </a:pPr>
            <a:endParaRPr lang="ru-RU" sz="5600" b="1" dirty="0" smtClean="0">
              <a:latin typeface="Times New Roman" pitchFamily="18" charset="0"/>
              <a:cs typeface="Times New Roman" pitchFamily="18" charset="0"/>
            </a:endParaRPr>
          </a:p>
          <a:p>
            <a:pPr>
              <a:buNone/>
            </a:pPr>
            <a:r>
              <a:rPr lang="ru-RU" sz="5600" b="1" dirty="0" smtClean="0">
                <a:latin typeface="Times New Roman" pitchFamily="18" charset="0"/>
                <a:cs typeface="Times New Roman" pitchFamily="18" charset="0"/>
              </a:rPr>
              <a:t>      </a:t>
            </a:r>
            <a:r>
              <a:rPr lang="ru-RU" sz="5600" b="1" u="sng" dirty="0" smtClean="0">
                <a:latin typeface="Times New Roman" pitchFamily="18" charset="0"/>
                <a:cs typeface="Times New Roman" pitchFamily="18" charset="0"/>
              </a:rPr>
              <a:t>Занятие второе</a:t>
            </a:r>
          </a:p>
          <a:p>
            <a:pPr>
              <a:buNone/>
            </a:pPr>
            <a:endParaRPr lang="ru-RU" sz="5600" b="1" u="sng" dirty="0" smtClean="0">
              <a:latin typeface="Times New Roman" pitchFamily="18" charset="0"/>
              <a:cs typeface="Times New Roman" pitchFamily="18" charset="0"/>
            </a:endParaRPr>
          </a:p>
          <a:p>
            <a:pPr>
              <a:buNone/>
            </a:pPr>
            <a:r>
              <a:rPr lang="ru-RU" sz="5600" b="1" dirty="0" smtClean="0">
                <a:latin typeface="Times New Roman" pitchFamily="18" charset="0"/>
                <a:cs typeface="Times New Roman" pitchFamily="18" charset="0"/>
              </a:rPr>
              <a:t>       1.Обсуждение тем «Портфолио </a:t>
            </a:r>
            <a:r>
              <a:rPr lang="ru-RU" sz="5600" b="1" dirty="0">
                <a:latin typeface="Times New Roman" pitchFamily="18" charset="0"/>
                <a:cs typeface="Times New Roman" pitchFamily="18" charset="0"/>
              </a:rPr>
              <a:t> </a:t>
            </a:r>
            <a:r>
              <a:rPr lang="ru-RU" sz="5600" b="1" dirty="0" smtClean="0">
                <a:latin typeface="Times New Roman" pitchFamily="18" charset="0"/>
                <a:cs typeface="Times New Roman" pitchFamily="18" charset="0"/>
              </a:rPr>
              <a:t>как средство предоставления собственного</a:t>
            </a:r>
          </a:p>
          <a:p>
            <a:pPr>
              <a:buNone/>
            </a:pPr>
            <a:r>
              <a:rPr lang="ru-RU" sz="5600" b="1" dirty="0">
                <a:latin typeface="Times New Roman" pitchFamily="18" charset="0"/>
                <a:cs typeface="Times New Roman" pitchFamily="18" charset="0"/>
              </a:rPr>
              <a:t> </a:t>
            </a:r>
            <a:r>
              <a:rPr lang="ru-RU" sz="5600" b="1" dirty="0" smtClean="0">
                <a:latin typeface="Times New Roman" pitchFamily="18" charset="0"/>
                <a:cs typeface="Times New Roman" pitchFamily="18" charset="0"/>
              </a:rPr>
              <a:t>         опыта», «Техника составления портфолио»,</a:t>
            </a:r>
          </a:p>
          <a:p>
            <a:pPr>
              <a:buNone/>
            </a:pPr>
            <a:r>
              <a:rPr lang="ru-RU" sz="5600" b="1" dirty="0" smtClean="0">
                <a:latin typeface="Times New Roman" pitchFamily="18" charset="0"/>
                <a:cs typeface="Times New Roman" pitchFamily="18" charset="0"/>
              </a:rPr>
              <a:t>       2. «Работа  педагога по самообразованию»</a:t>
            </a:r>
            <a:br>
              <a:rPr lang="ru-RU" sz="5600" b="1" dirty="0" smtClean="0">
                <a:latin typeface="Times New Roman" pitchFamily="18" charset="0"/>
                <a:cs typeface="Times New Roman" pitchFamily="18" charset="0"/>
              </a:rPr>
            </a:br>
            <a:r>
              <a:rPr lang="ru-RU" sz="5600" b="1" dirty="0" smtClean="0">
                <a:latin typeface="Times New Roman" pitchFamily="18" charset="0"/>
                <a:cs typeface="Times New Roman" pitchFamily="18" charset="0"/>
              </a:rPr>
              <a:t> </a:t>
            </a:r>
            <a:br>
              <a:rPr lang="ru-RU" sz="5600" b="1" dirty="0" smtClean="0">
                <a:latin typeface="Times New Roman" pitchFamily="18" charset="0"/>
                <a:cs typeface="Times New Roman" pitchFamily="18" charset="0"/>
              </a:rPr>
            </a:br>
            <a:r>
              <a:rPr lang="ru-RU" sz="5600" b="1" u="sng" dirty="0" smtClean="0">
                <a:latin typeface="Times New Roman" pitchFamily="18" charset="0"/>
                <a:cs typeface="Times New Roman" pitchFamily="18" charset="0"/>
              </a:rPr>
              <a:t>Занятие третье </a:t>
            </a:r>
            <a:r>
              <a:rPr lang="ru-RU" sz="5600" b="1" dirty="0" smtClean="0">
                <a:latin typeface="Times New Roman" pitchFamily="18" charset="0"/>
                <a:cs typeface="Times New Roman" pitchFamily="18" charset="0"/>
              </a:rPr>
              <a:t/>
            </a:r>
            <a:br>
              <a:rPr lang="ru-RU" sz="5600" b="1" dirty="0" smtClean="0">
                <a:latin typeface="Times New Roman" pitchFamily="18" charset="0"/>
                <a:cs typeface="Times New Roman" pitchFamily="18" charset="0"/>
              </a:rPr>
            </a:br>
            <a:r>
              <a:rPr lang="ru-RU" sz="5600" b="1" dirty="0" smtClean="0">
                <a:latin typeface="Times New Roman" pitchFamily="18" charset="0"/>
                <a:cs typeface="Times New Roman" pitchFamily="18" charset="0"/>
              </a:rPr>
              <a:t>1. Памятка учителю «Виды индивидуальных и дифференцированных заданий учащимся». </a:t>
            </a:r>
            <a:br>
              <a:rPr lang="ru-RU" sz="5600" b="1" dirty="0" smtClean="0">
                <a:latin typeface="Times New Roman" pitchFamily="18" charset="0"/>
                <a:cs typeface="Times New Roman" pitchFamily="18" charset="0"/>
              </a:rPr>
            </a:br>
            <a:r>
              <a:rPr lang="ru-RU" sz="5600" b="1" dirty="0" smtClean="0">
                <a:latin typeface="Times New Roman" pitchFamily="18" charset="0"/>
                <a:cs typeface="Times New Roman" pitchFamily="18" charset="0"/>
              </a:rPr>
              <a:t>    </a:t>
            </a:r>
            <a:br>
              <a:rPr lang="ru-RU" sz="5600" b="1" dirty="0" smtClean="0">
                <a:latin typeface="Times New Roman" pitchFamily="18" charset="0"/>
                <a:cs typeface="Times New Roman" pitchFamily="18" charset="0"/>
              </a:rPr>
            </a:br>
            <a:r>
              <a:rPr lang="ru-RU" sz="5600" b="1" dirty="0" smtClean="0">
                <a:latin typeface="Times New Roman" pitchFamily="18" charset="0"/>
                <a:cs typeface="Times New Roman" pitchFamily="18" charset="0"/>
              </a:rPr>
              <a:t>2 Использование активных методов  обучения (превращение модели в игру)</a:t>
            </a:r>
          </a:p>
          <a:p>
            <a:pPr>
              <a:buNone/>
            </a:pPr>
            <a:r>
              <a:rPr lang="ru-RU" sz="5600" b="1" dirty="0" smtClean="0">
                <a:latin typeface="Times New Roman" pitchFamily="18" charset="0"/>
                <a:cs typeface="Times New Roman" pitchFamily="18" charset="0"/>
              </a:rPr>
              <a:t> </a:t>
            </a:r>
            <a:br>
              <a:rPr lang="ru-RU" sz="5600" b="1" dirty="0" smtClean="0">
                <a:latin typeface="Times New Roman" pitchFamily="18" charset="0"/>
                <a:cs typeface="Times New Roman" pitchFamily="18" charset="0"/>
              </a:rPr>
            </a:br>
            <a:r>
              <a:rPr lang="ru-RU" sz="5600" b="1" u="sng" dirty="0" smtClean="0">
                <a:latin typeface="Times New Roman" pitchFamily="18" charset="0"/>
                <a:cs typeface="Times New Roman" pitchFamily="18" charset="0"/>
              </a:rPr>
              <a:t>Занятие четвертое </a:t>
            </a:r>
            <a:r>
              <a:rPr lang="ru-RU" sz="5600" b="1" dirty="0" smtClean="0">
                <a:latin typeface="Times New Roman" pitchFamily="18" charset="0"/>
                <a:cs typeface="Times New Roman" pitchFamily="18" charset="0"/>
              </a:rPr>
              <a:t/>
            </a:r>
            <a:br>
              <a:rPr lang="ru-RU" sz="5600" b="1" dirty="0" smtClean="0">
                <a:latin typeface="Times New Roman" pitchFamily="18" charset="0"/>
                <a:cs typeface="Times New Roman" pitchFamily="18" charset="0"/>
              </a:rPr>
            </a:br>
            <a:r>
              <a:rPr lang="ru-RU" sz="5600" b="1" dirty="0" smtClean="0">
                <a:latin typeface="Times New Roman" pitchFamily="18" charset="0"/>
                <a:cs typeface="Times New Roman" pitchFamily="18" charset="0"/>
              </a:rPr>
              <a:t>  </a:t>
            </a:r>
            <a:br>
              <a:rPr lang="ru-RU" sz="5600" b="1" dirty="0" smtClean="0">
                <a:latin typeface="Times New Roman" pitchFamily="18" charset="0"/>
                <a:cs typeface="Times New Roman" pitchFamily="18" charset="0"/>
              </a:rPr>
            </a:br>
            <a:r>
              <a:rPr lang="ru-RU" sz="5600" b="1" dirty="0" smtClean="0">
                <a:latin typeface="Times New Roman" pitchFamily="18" charset="0"/>
                <a:cs typeface="Times New Roman" pitchFamily="18" charset="0"/>
              </a:rPr>
              <a:t>1. Навыки коммуникации и общения в современном образовании. </a:t>
            </a:r>
            <a:br>
              <a:rPr lang="ru-RU" sz="5600" b="1" dirty="0" smtClean="0">
                <a:latin typeface="Times New Roman" pitchFamily="18" charset="0"/>
                <a:cs typeface="Times New Roman" pitchFamily="18" charset="0"/>
              </a:rPr>
            </a:br>
            <a:r>
              <a:rPr lang="ru-RU" sz="5600" b="1" dirty="0" smtClean="0">
                <a:latin typeface="Times New Roman" pitchFamily="18" charset="0"/>
                <a:cs typeface="Times New Roman" pitchFamily="18" charset="0"/>
              </a:rPr>
              <a:t>  </a:t>
            </a:r>
            <a:br>
              <a:rPr lang="ru-RU" sz="5600" b="1" dirty="0" smtClean="0">
                <a:latin typeface="Times New Roman" pitchFamily="18" charset="0"/>
                <a:cs typeface="Times New Roman" pitchFamily="18" charset="0"/>
              </a:rPr>
            </a:br>
            <a:r>
              <a:rPr lang="ru-RU" sz="5600" b="1" dirty="0" smtClean="0">
                <a:latin typeface="Times New Roman" pitchFamily="18" charset="0"/>
                <a:cs typeface="Times New Roman" pitchFamily="18" charset="0"/>
              </a:rPr>
              <a:t>2. Методичка для учителя «Деятельность учителя на уроке при личностно ориентированном обучен</a:t>
            </a:r>
            <a:r>
              <a:rPr lang="ru-RU" sz="5600" dirty="0" smtClean="0">
                <a:latin typeface="Times New Roman" pitchFamily="18" charset="0"/>
                <a:cs typeface="Times New Roman" pitchFamily="18" charset="0"/>
              </a:rPr>
              <a:t>ии».</a:t>
            </a:r>
            <a:endParaRPr lang="ru-RU" sz="56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1143000"/>
          </a:xfrm>
        </p:spPr>
        <p:txBody>
          <a:bodyPr>
            <a:normAutofit/>
          </a:bodyPr>
          <a:lstStyle/>
          <a:p>
            <a:pPr algn="ctr"/>
            <a:r>
              <a:rPr lang="ru-RU" sz="2400" b="1" u="sng" dirty="0" smtClean="0">
                <a:solidFill>
                  <a:schemeClr val="tx1"/>
                </a:solidFill>
                <a:latin typeface="Times New Roman" pitchFamily="18" charset="0"/>
                <a:cs typeface="Times New Roman" pitchFamily="18" charset="0"/>
              </a:rPr>
              <a:t>Примерная  тематика  занятий  с  молодыми  специалистами в  формате  « Школа  молодого  учителя»</a:t>
            </a:r>
            <a:r>
              <a:rPr lang="ru-RU" sz="2400" u="sng" dirty="0" smtClean="0">
                <a:solidFill>
                  <a:schemeClr val="tx1"/>
                </a:solidFill>
              </a:rPr>
              <a:t> </a:t>
            </a:r>
            <a:endParaRPr lang="ru-RU" sz="2400" u="sng" dirty="0"/>
          </a:p>
        </p:txBody>
      </p:sp>
      <p:sp>
        <p:nvSpPr>
          <p:cNvPr id="3" name="Содержимое 2"/>
          <p:cNvSpPr>
            <a:spLocks noGrp="1"/>
          </p:cNvSpPr>
          <p:nvPr>
            <p:ph idx="1"/>
          </p:nvPr>
        </p:nvSpPr>
        <p:spPr>
          <a:xfrm>
            <a:off x="457200" y="1646236"/>
            <a:ext cx="8229600" cy="4951115"/>
          </a:xfrm>
        </p:spPr>
        <p:txBody>
          <a:bodyPr>
            <a:normAutofit/>
          </a:bodyPr>
          <a:lstStyle/>
          <a:p>
            <a:pPr>
              <a:buNone/>
            </a:pPr>
            <a:r>
              <a:rPr lang="ru-RU"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Четвертый  год  обучения</a:t>
            </a:r>
          </a:p>
          <a:p>
            <a:pPr>
              <a:buNone/>
            </a:pPr>
            <a:r>
              <a:rPr lang="ru-RU" sz="2000" dirty="0" smtClean="0">
                <a:latin typeface="Times New Roman" pitchFamily="18" charset="0"/>
                <a:cs typeface="Times New Roman" pitchFamily="18" charset="0"/>
              </a:rPr>
              <a:t>     </a:t>
            </a:r>
            <a:r>
              <a:rPr lang="ru-RU" sz="2000" b="1" u="sng" dirty="0" smtClean="0">
                <a:latin typeface="Times New Roman" pitchFamily="18" charset="0"/>
                <a:cs typeface="Times New Roman" pitchFamily="18" charset="0"/>
              </a:rPr>
              <a:t>Занятие  первое</a:t>
            </a:r>
          </a:p>
          <a:p>
            <a:r>
              <a:rPr lang="ru-RU" sz="2000" dirty="0" smtClean="0">
                <a:latin typeface="Times New Roman" pitchFamily="18" charset="0"/>
                <a:cs typeface="Times New Roman" pitchFamily="18" charset="0"/>
              </a:rPr>
              <a:t>1. Психолого-педагогические требования к </a:t>
            </a:r>
          </a:p>
          <a:p>
            <a:pPr marL="0" indent="0">
              <a:buNone/>
            </a:pPr>
            <a:r>
              <a:rPr lang="ru-RU" sz="2000" dirty="0" smtClean="0">
                <a:latin typeface="Times New Roman" pitchFamily="18" charset="0"/>
                <a:cs typeface="Times New Roman" pitchFamily="18" charset="0"/>
              </a:rPr>
              <a:t>         проверке, учету и оценке знаний  учащихся.</a:t>
            </a:r>
          </a:p>
          <a:p>
            <a:pPr marL="0" indent="0">
              <a:buNone/>
            </a:pP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2.Круглый стол «Управленческие </a:t>
            </a:r>
          </a:p>
          <a:p>
            <a:pPr marL="0" indent="0">
              <a:buNone/>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умения учителя и пути их дальнейшего развития».</a:t>
            </a:r>
          </a:p>
          <a:p>
            <a:pPr>
              <a:buNone/>
            </a:pPr>
            <a:r>
              <a:rPr lang="ru-RU" sz="2000" dirty="0" smtClean="0">
                <a:latin typeface="Times New Roman" pitchFamily="18" charset="0"/>
                <a:cs typeface="Times New Roman" pitchFamily="18" charset="0"/>
              </a:rPr>
              <a:t>     </a:t>
            </a:r>
            <a:r>
              <a:rPr lang="ru-RU" sz="2000" b="1" u="sng" dirty="0" smtClean="0">
                <a:latin typeface="Times New Roman" pitchFamily="18" charset="0"/>
                <a:cs typeface="Times New Roman" pitchFamily="18" charset="0"/>
              </a:rPr>
              <a:t>Занятие второе</a:t>
            </a:r>
          </a:p>
          <a:p>
            <a:r>
              <a:rPr lang="ru-RU" sz="2000" dirty="0" smtClean="0">
                <a:latin typeface="Times New Roman" pitchFamily="18" charset="0"/>
                <a:cs typeface="Times New Roman" pitchFamily="18" charset="0"/>
              </a:rPr>
              <a:t>1.  Развитие творческих способностей учащихся</a:t>
            </a:r>
          </a:p>
          <a:p>
            <a:r>
              <a:rPr lang="ru-RU" sz="2000" dirty="0" smtClean="0">
                <a:latin typeface="Times New Roman" pitchFamily="18" charset="0"/>
                <a:cs typeface="Times New Roman" pitchFamily="18" charset="0"/>
              </a:rPr>
              <a:t>2. . Мини-исследование «Приоритеты творческого саморазвития»</a:t>
            </a:r>
          </a:p>
          <a:p>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a:t>
            </a:r>
            <a:r>
              <a:rPr lang="ru-RU" sz="2000" b="1" u="sng" dirty="0" smtClean="0">
                <a:latin typeface="Times New Roman" pitchFamily="18" charset="0"/>
                <a:cs typeface="Times New Roman" pitchFamily="18" charset="0"/>
              </a:rPr>
              <a:t>Занятие  третье</a:t>
            </a:r>
          </a:p>
          <a:p>
            <a:pPr>
              <a:buNone/>
            </a:pPr>
            <a:r>
              <a:rPr lang="ru-RU" sz="2000" dirty="0" smtClean="0">
                <a:latin typeface="Times New Roman" pitchFamily="18" charset="0"/>
                <a:cs typeface="Times New Roman" pitchFamily="18" charset="0"/>
              </a:rPr>
              <a:t>     1. Организация  внеклассной  деятельности.</a:t>
            </a:r>
          </a:p>
          <a:p>
            <a:r>
              <a:rPr lang="ru-RU" sz="2000" dirty="0" smtClean="0">
                <a:latin typeface="Times New Roman" pitchFamily="18" charset="0"/>
                <a:cs typeface="Times New Roman" pitchFamily="18" charset="0"/>
              </a:rPr>
              <a:t>2.Презентация « Мой  самый  удачный  урок».</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solidFill>
                  <a:schemeClr val="tx1"/>
                </a:solidFill>
                <a:latin typeface="Times New Roman" pitchFamily="18" charset="0"/>
                <a:cs typeface="Times New Roman" pitchFamily="18" charset="0"/>
              </a:rPr>
              <a:t>Итоговый ( </a:t>
            </a:r>
            <a:r>
              <a:rPr lang="en-US" sz="2800" b="1" dirty="0" smtClean="0">
                <a:solidFill>
                  <a:schemeClr val="tx1"/>
                </a:solidFill>
                <a:latin typeface="Times New Roman" pitchFamily="18" charset="0"/>
                <a:cs typeface="Times New Roman" pitchFamily="18" charset="0"/>
              </a:rPr>
              <a:t>III</a:t>
            </a:r>
            <a:r>
              <a:rPr lang="ru-RU" sz="2800" b="1" dirty="0" smtClean="0">
                <a:solidFill>
                  <a:schemeClr val="tx1"/>
                </a:solidFill>
                <a:latin typeface="Times New Roman" pitchFamily="18" charset="0"/>
                <a:cs typeface="Times New Roman" pitchFamily="18" charset="0"/>
              </a:rPr>
              <a:t>  этап)  работы  с  молодыми  специалистами</a:t>
            </a:r>
            <a:endParaRPr lang="ru-RU" sz="2800"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endParaRPr lang="ru-RU" dirty="0"/>
          </a:p>
        </p:txBody>
      </p:sp>
      <p:sp>
        <p:nvSpPr>
          <p:cNvPr id="4" name="Прямоугольник 3"/>
          <p:cNvSpPr/>
          <p:nvPr/>
        </p:nvSpPr>
        <p:spPr>
          <a:xfrm>
            <a:off x="571472" y="1714488"/>
            <a:ext cx="2286016" cy="114300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Отчет  молодого  специалиста.</a:t>
            </a:r>
          </a:p>
          <a:p>
            <a:pPr algn="ctr"/>
            <a:r>
              <a:rPr lang="ru-RU" dirty="0" smtClean="0"/>
              <a:t>Формирование  </a:t>
            </a:r>
            <a:r>
              <a:rPr lang="ru-RU" dirty="0" err="1" smtClean="0"/>
              <a:t>портфолио</a:t>
            </a:r>
            <a:endParaRPr lang="ru-RU" dirty="0"/>
          </a:p>
        </p:txBody>
      </p:sp>
      <p:sp>
        <p:nvSpPr>
          <p:cNvPr id="5" name="Прямоугольник 4"/>
          <p:cNvSpPr/>
          <p:nvPr/>
        </p:nvSpPr>
        <p:spPr>
          <a:xfrm>
            <a:off x="3357554" y="4572008"/>
            <a:ext cx="2786082" cy="78581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Анализ  уроков</a:t>
            </a:r>
            <a:endParaRPr lang="ru-RU" dirty="0"/>
          </a:p>
        </p:txBody>
      </p:sp>
      <p:sp>
        <p:nvSpPr>
          <p:cNvPr id="6" name="Прямоугольник 5"/>
          <p:cNvSpPr/>
          <p:nvPr/>
        </p:nvSpPr>
        <p:spPr>
          <a:xfrm>
            <a:off x="3143240" y="1714488"/>
            <a:ext cx="3000396" cy="114300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Анализ  работы  молодого  специалиста</a:t>
            </a:r>
            <a:endParaRPr lang="ru-RU" dirty="0"/>
          </a:p>
        </p:txBody>
      </p:sp>
      <p:sp>
        <p:nvSpPr>
          <p:cNvPr id="7" name="Прямоугольник 6"/>
          <p:cNvSpPr/>
          <p:nvPr/>
        </p:nvSpPr>
        <p:spPr>
          <a:xfrm>
            <a:off x="6429388" y="1714488"/>
            <a:ext cx="2143140" cy="114300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Отчет  наставника</a:t>
            </a:r>
            <a:endParaRPr lang="ru-RU" dirty="0"/>
          </a:p>
        </p:txBody>
      </p:sp>
      <p:sp>
        <p:nvSpPr>
          <p:cNvPr id="8" name="Прямоугольник 7"/>
          <p:cNvSpPr/>
          <p:nvPr/>
        </p:nvSpPr>
        <p:spPr>
          <a:xfrm>
            <a:off x="571472" y="3143248"/>
            <a:ext cx="2286016" cy="114300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Анкетирование,</a:t>
            </a:r>
          </a:p>
          <a:p>
            <a:pPr algn="ctr"/>
            <a:r>
              <a:rPr lang="ru-RU" dirty="0" smtClean="0"/>
              <a:t>его  анализ. Итоги  диагностики</a:t>
            </a:r>
            <a:endParaRPr lang="ru-RU" dirty="0"/>
          </a:p>
        </p:txBody>
      </p:sp>
      <p:sp>
        <p:nvSpPr>
          <p:cNvPr id="9" name="Прямоугольник 8"/>
          <p:cNvSpPr/>
          <p:nvPr/>
        </p:nvSpPr>
        <p:spPr>
          <a:xfrm>
            <a:off x="714348" y="5500702"/>
            <a:ext cx="7715304" cy="5715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Постановка  новых  заданий. Составление  плана   самообразования</a:t>
            </a:r>
            <a:endParaRPr lang="ru-RU" dirty="0"/>
          </a:p>
        </p:txBody>
      </p:sp>
      <p:sp>
        <p:nvSpPr>
          <p:cNvPr id="10" name="Прямоугольник 9"/>
          <p:cNvSpPr/>
          <p:nvPr/>
        </p:nvSpPr>
        <p:spPr>
          <a:xfrm>
            <a:off x="3286116" y="3143248"/>
            <a:ext cx="2857520" cy="114300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Анализ  результатов учебной  деятельности  учащихся </a:t>
            </a:r>
            <a:endParaRPr lang="ru-RU" dirty="0"/>
          </a:p>
        </p:txBody>
      </p:sp>
      <p:sp>
        <p:nvSpPr>
          <p:cNvPr id="11" name="Прямоугольник 10"/>
          <p:cNvSpPr/>
          <p:nvPr/>
        </p:nvSpPr>
        <p:spPr>
          <a:xfrm>
            <a:off x="6357950" y="3143248"/>
            <a:ext cx="2214578" cy="121444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Анализ  достижений  молодого  специалиста</a:t>
            </a:r>
            <a:endParaRPr lang="ru-RU" dirty="0"/>
          </a:p>
        </p:txBody>
      </p:sp>
      <p:sp>
        <p:nvSpPr>
          <p:cNvPr id="12" name="Прямоугольник 11"/>
          <p:cNvSpPr/>
          <p:nvPr/>
        </p:nvSpPr>
        <p:spPr>
          <a:xfrm>
            <a:off x="6429388" y="4429132"/>
            <a:ext cx="2143140" cy="78581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Анализ  трудностей</a:t>
            </a:r>
            <a:endParaRPr lang="ru-RU" dirty="0"/>
          </a:p>
        </p:txBody>
      </p:sp>
      <p:sp>
        <p:nvSpPr>
          <p:cNvPr id="13" name="Прямоугольник 12"/>
          <p:cNvSpPr/>
          <p:nvPr/>
        </p:nvSpPr>
        <p:spPr>
          <a:xfrm>
            <a:off x="642910" y="4500570"/>
            <a:ext cx="2200284" cy="78581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Анализ участия в неделе открытых  уроков</a:t>
            </a:r>
            <a:endParaRPr lang="ru-RU" dirty="0"/>
          </a:p>
        </p:txBody>
      </p:sp>
      <p:sp>
        <p:nvSpPr>
          <p:cNvPr id="16" name="Стрелка вниз 15"/>
          <p:cNvSpPr/>
          <p:nvPr/>
        </p:nvSpPr>
        <p:spPr>
          <a:xfrm>
            <a:off x="4214810" y="5214950"/>
            <a:ext cx="92869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низ 16"/>
          <p:cNvSpPr/>
          <p:nvPr/>
        </p:nvSpPr>
        <p:spPr>
          <a:xfrm>
            <a:off x="4214810" y="2857496"/>
            <a:ext cx="91326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низ 17"/>
          <p:cNvSpPr/>
          <p:nvPr/>
        </p:nvSpPr>
        <p:spPr>
          <a:xfrm>
            <a:off x="7215206" y="5143512"/>
            <a:ext cx="785818"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низ 18"/>
          <p:cNvSpPr/>
          <p:nvPr/>
        </p:nvSpPr>
        <p:spPr>
          <a:xfrm>
            <a:off x="1357290" y="5286388"/>
            <a:ext cx="100013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низ 19"/>
          <p:cNvSpPr/>
          <p:nvPr/>
        </p:nvSpPr>
        <p:spPr>
          <a:xfrm>
            <a:off x="1500166" y="2857496"/>
            <a:ext cx="84182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низ 20"/>
          <p:cNvSpPr/>
          <p:nvPr/>
        </p:nvSpPr>
        <p:spPr>
          <a:xfrm>
            <a:off x="7215206" y="2786058"/>
            <a:ext cx="770384"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лево 21"/>
          <p:cNvSpPr/>
          <p:nvPr/>
        </p:nvSpPr>
        <p:spPr>
          <a:xfrm>
            <a:off x="2643174" y="2071678"/>
            <a:ext cx="500066"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право 22"/>
          <p:cNvSpPr/>
          <p:nvPr/>
        </p:nvSpPr>
        <p:spPr>
          <a:xfrm>
            <a:off x="6143636" y="2071678"/>
            <a:ext cx="357190" cy="642942"/>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u="sng" dirty="0" smtClean="0"/>
              <a:t>Семь золотых правил для педагога</a:t>
            </a:r>
            <a:endParaRPr lang="ru-RU" u="sng" dirty="0"/>
          </a:p>
        </p:txBody>
      </p:sp>
      <p:sp>
        <p:nvSpPr>
          <p:cNvPr id="3" name="Объект 2"/>
          <p:cNvSpPr>
            <a:spLocks noGrp="1"/>
          </p:cNvSpPr>
          <p:nvPr>
            <p:ph idx="1"/>
          </p:nvPr>
        </p:nvSpPr>
        <p:spPr>
          <a:xfrm>
            <a:off x="457200" y="1340768"/>
            <a:ext cx="8229600" cy="4831749"/>
          </a:xfrm>
        </p:spPr>
        <p:txBody>
          <a:bodyPr>
            <a:normAutofit fontScale="70000" lnSpcReduction="20000"/>
          </a:bodyPr>
          <a:lstStyle/>
          <a:p>
            <a:pPr marL="0" indent="0">
              <a:buNone/>
            </a:pPr>
            <a:r>
              <a:rPr lang="ru-RU" b="1" dirty="0"/>
              <a:t> </a:t>
            </a:r>
            <a:endParaRPr lang="ru-RU" dirty="0"/>
          </a:p>
          <a:p>
            <a:r>
              <a:rPr lang="ru-RU" sz="3400" dirty="0"/>
              <a:t>1.      Надо любить то, что делаешь и идти вперёд шаг за </a:t>
            </a:r>
            <a:endParaRPr lang="ru-RU" sz="3400" dirty="0" smtClean="0"/>
          </a:p>
          <a:p>
            <a:pPr marL="0" indent="0">
              <a:buNone/>
            </a:pPr>
            <a:r>
              <a:rPr lang="ru-RU" sz="3400" dirty="0"/>
              <a:t> </a:t>
            </a:r>
            <a:r>
              <a:rPr lang="ru-RU" sz="3400" dirty="0" smtClean="0"/>
              <a:t>             шагом.       (И</a:t>
            </a:r>
            <a:r>
              <a:rPr lang="ru-RU" sz="3400" dirty="0"/>
              <a:t>. Павлов)</a:t>
            </a:r>
          </a:p>
          <a:p>
            <a:r>
              <a:rPr lang="ru-RU" sz="3400" dirty="0"/>
              <a:t>2.      Интеллигентом нельзя притвориться (Д. Лихачев)</a:t>
            </a:r>
          </a:p>
          <a:p>
            <a:r>
              <a:rPr lang="ru-RU" sz="3400" dirty="0"/>
              <a:t>3.      Вежливость воспитывается только </a:t>
            </a:r>
            <a:r>
              <a:rPr lang="ru-RU" sz="3400" dirty="0" smtClean="0"/>
              <a:t>вежливостью.   </a:t>
            </a:r>
          </a:p>
          <a:p>
            <a:pPr marL="0" indent="0">
              <a:buNone/>
            </a:pPr>
            <a:r>
              <a:rPr lang="ru-RU" sz="3400" dirty="0" smtClean="0"/>
              <a:t>              (</a:t>
            </a:r>
            <a:r>
              <a:rPr lang="ru-RU" sz="3400" dirty="0"/>
              <a:t>В. Джемс)</a:t>
            </a:r>
          </a:p>
          <a:p>
            <a:r>
              <a:rPr lang="ru-RU" sz="3400" dirty="0"/>
              <a:t>4.      «Магическая десятка»: посчитай до </a:t>
            </a:r>
            <a:r>
              <a:rPr lang="ru-RU" sz="3400" dirty="0" smtClean="0"/>
              <a:t>десяти </a:t>
            </a:r>
          </a:p>
          <a:p>
            <a:pPr marL="0" indent="0">
              <a:buNone/>
            </a:pPr>
            <a:r>
              <a:rPr lang="ru-RU" sz="3400" dirty="0" smtClean="0"/>
              <a:t>               прежде</a:t>
            </a:r>
            <a:r>
              <a:rPr lang="ru-RU" sz="3400" dirty="0"/>
              <a:t>, </a:t>
            </a:r>
            <a:r>
              <a:rPr lang="ru-RU" sz="3400" dirty="0" smtClean="0"/>
              <a:t>чем </a:t>
            </a:r>
            <a:r>
              <a:rPr lang="ru-RU" sz="3400" dirty="0"/>
              <a:t>дать волю своему гневу. И он </a:t>
            </a:r>
            <a:endParaRPr lang="ru-RU" sz="3400" dirty="0" smtClean="0"/>
          </a:p>
          <a:p>
            <a:pPr marL="0" indent="0">
              <a:buNone/>
            </a:pPr>
            <a:r>
              <a:rPr lang="ru-RU" sz="3400" dirty="0"/>
              <a:t> </a:t>
            </a:r>
            <a:r>
              <a:rPr lang="ru-RU" sz="3400" dirty="0" smtClean="0"/>
              <a:t>              покажется </a:t>
            </a:r>
            <a:r>
              <a:rPr lang="ru-RU" sz="3400" dirty="0"/>
              <a:t>вам </a:t>
            </a:r>
            <a:r>
              <a:rPr lang="ru-RU" sz="3400" dirty="0" smtClean="0"/>
              <a:t>противным</a:t>
            </a:r>
            <a:r>
              <a:rPr lang="ru-RU" sz="3400" dirty="0"/>
              <a:t>. (В. Джемс)</a:t>
            </a:r>
          </a:p>
          <a:p>
            <a:r>
              <a:rPr lang="ru-RU" sz="3400" dirty="0"/>
              <a:t>5.      Мудрец ищет всё в самом себе</a:t>
            </a:r>
            <a:r>
              <a:rPr lang="ru-RU" sz="3400" dirty="0" smtClean="0"/>
              <a:t>,</a:t>
            </a:r>
          </a:p>
          <a:p>
            <a:pPr marL="0" indent="0">
              <a:buNone/>
            </a:pPr>
            <a:r>
              <a:rPr lang="ru-RU" sz="3400" dirty="0"/>
              <a:t> </a:t>
            </a:r>
            <a:r>
              <a:rPr lang="ru-RU" sz="3400" dirty="0" smtClean="0"/>
              <a:t>             </a:t>
            </a:r>
            <a:r>
              <a:rPr lang="ru-RU" sz="3400" dirty="0"/>
              <a:t>а глупец – в </a:t>
            </a:r>
            <a:r>
              <a:rPr lang="ru-RU" sz="3400" dirty="0" smtClean="0"/>
              <a:t>другом человеке. </a:t>
            </a:r>
            <a:r>
              <a:rPr lang="ru-RU" sz="2600" dirty="0"/>
              <a:t>(Конфуций).</a:t>
            </a:r>
          </a:p>
          <a:p>
            <a:r>
              <a:rPr lang="ru-RU" sz="3400" dirty="0"/>
              <a:t>6.      Никакая большая победа </a:t>
            </a:r>
            <a:endParaRPr lang="ru-RU" sz="3400" dirty="0" smtClean="0"/>
          </a:p>
          <a:p>
            <a:pPr marL="0" indent="0">
              <a:buNone/>
            </a:pPr>
            <a:r>
              <a:rPr lang="ru-RU" sz="3400" dirty="0"/>
              <a:t> </a:t>
            </a:r>
            <a:r>
              <a:rPr lang="ru-RU" sz="3400" dirty="0" smtClean="0"/>
              <a:t>             не </a:t>
            </a:r>
            <a:r>
              <a:rPr lang="ru-RU" sz="3400" dirty="0"/>
              <a:t>возможна без </a:t>
            </a:r>
            <a:r>
              <a:rPr lang="ru-RU" sz="3400" dirty="0" smtClean="0"/>
              <a:t>маленькой </a:t>
            </a:r>
          </a:p>
          <a:p>
            <a:pPr marL="0" indent="0">
              <a:buNone/>
            </a:pPr>
            <a:r>
              <a:rPr lang="ru-RU" sz="3400" dirty="0"/>
              <a:t> </a:t>
            </a:r>
            <a:r>
              <a:rPr lang="ru-RU" sz="3400" dirty="0" smtClean="0"/>
              <a:t>             победы над </a:t>
            </a:r>
            <a:r>
              <a:rPr lang="ru-RU" sz="3400" dirty="0"/>
              <a:t>самим собой (Л. Леонов)</a:t>
            </a:r>
          </a:p>
          <a:p>
            <a:r>
              <a:rPr lang="ru-RU" sz="3400" dirty="0"/>
              <a:t>7.      Первые шаги всегда самые </a:t>
            </a:r>
            <a:r>
              <a:rPr lang="ru-RU" sz="3400" dirty="0" smtClean="0"/>
              <a:t>трудные.</a:t>
            </a:r>
          </a:p>
          <a:p>
            <a:pPr marL="0" indent="0">
              <a:buNone/>
            </a:pPr>
            <a:r>
              <a:rPr lang="ru-RU" sz="3400" dirty="0"/>
              <a:t> </a:t>
            </a:r>
            <a:r>
              <a:rPr lang="ru-RU" sz="3400" dirty="0" smtClean="0"/>
              <a:t>             (Р</a:t>
            </a:r>
            <a:r>
              <a:rPr lang="ru-RU" sz="3400" dirty="0"/>
              <a:t>. Тагор)</a:t>
            </a:r>
          </a:p>
          <a:p>
            <a:endParaRPr lang="ru-RU" dirty="0"/>
          </a:p>
        </p:txBody>
      </p:sp>
      <p:pic>
        <p:nvPicPr>
          <p:cNvPr id="6146" name="Picture 2" descr="C:\Users\пользователь\Desktop\картинка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5" y="4149080"/>
            <a:ext cx="2129521"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8687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207896"/>
          </a:xfrm>
        </p:spPr>
        <p:txBody>
          <a:bodyPr>
            <a:normAutofit fontScale="90000"/>
          </a:bodyPr>
          <a:lstStyle/>
          <a:p>
            <a:pPr algn="ctr"/>
            <a:r>
              <a:rPr lang="ru-RU" sz="3600" b="1" dirty="0" smtClean="0"/>
              <a:t/>
            </a:r>
            <a:br>
              <a:rPr lang="ru-RU" sz="3600" b="1" dirty="0" smtClean="0"/>
            </a:br>
            <a:r>
              <a:rPr lang="ru-RU" sz="3600" b="1" dirty="0"/>
              <a:t/>
            </a:r>
            <a:br>
              <a:rPr lang="ru-RU" sz="3600" b="1" dirty="0"/>
            </a:br>
            <a:r>
              <a:rPr lang="ru-RU" sz="3600" b="1" dirty="0" smtClean="0"/>
              <a:t>Заповеди </a:t>
            </a:r>
            <a:r>
              <a:rPr lang="ru-RU" sz="3600" b="1" dirty="0"/>
              <a:t>начинающему педагогу</a:t>
            </a:r>
            <a:r>
              <a:rPr lang="ru-RU" dirty="0"/>
              <a:t/>
            </a:r>
            <a:br>
              <a:rPr lang="ru-RU" dirty="0"/>
            </a:br>
            <a:endParaRPr lang="ru-RU" dirty="0"/>
          </a:p>
        </p:txBody>
      </p:sp>
      <p:sp>
        <p:nvSpPr>
          <p:cNvPr id="3" name="Объект 2"/>
          <p:cNvSpPr>
            <a:spLocks noGrp="1"/>
          </p:cNvSpPr>
          <p:nvPr>
            <p:ph idx="1"/>
          </p:nvPr>
        </p:nvSpPr>
        <p:spPr>
          <a:xfrm>
            <a:off x="457200" y="1124744"/>
            <a:ext cx="8229600" cy="5047773"/>
          </a:xfrm>
        </p:spPr>
        <p:txBody>
          <a:bodyPr>
            <a:normAutofit fontScale="70000" lnSpcReduction="20000"/>
          </a:bodyPr>
          <a:lstStyle/>
          <a:p>
            <a:pPr marL="0" indent="0">
              <a:buNone/>
            </a:pPr>
            <a:r>
              <a:rPr lang="ru-RU" b="1" i="1" dirty="0"/>
              <a:t> </a:t>
            </a:r>
            <a:endParaRPr lang="ru-RU" dirty="0"/>
          </a:p>
          <a:p>
            <a:r>
              <a:rPr lang="ru-RU" sz="3400" dirty="0"/>
              <a:t>1.      Окунись в свою работу и тогда ничто не помешает </a:t>
            </a:r>
            <a:r>
              <a:rPr lang="ru-RU" sz="3400" dirty="0" smtClean="0"/>
              <a:t>          </a:t>
            </a:r>
          </a:p>
          <a:p>
            <a:pPr marL="0" indent="0">
              <a:buNone/>
            </a:pPr>
            <a:r>
              <a:rPr lang="ru-RU" sz="3400" dirty="0"/>
              <a:t> </a:t>
            </a:r>
            <a:r>
              <a:rPr lang="ru-RU" sz="3400" dirty="0" smtClean="0"/>
              <a:t>             тебе плодотворно </a:t>
            </a:r>
            <a:r>
              <a:rPr lang="ru-RU" sz="3400" dirty="0"/>
              <a:t>работать.</a:t>
            </a:r>
          </a:p>
          <a:p>
            <a:r>
              <a:rPr lang="ru-RU" sz="3400" dirty="0"/>
              <a:t>2.      Будь приветливым – и будешь смелым.</a:t>
            </a:r>
          </a:p>
          <a:p>
            <a:r>
              <a:rPr lang="ru-RU" sz="3400" dirty="0"/>
              <a:t>3.      Не будь самонадеянным и сможешь стать лидером.</a:t>
            </a:r>
          </a:p>
          <a:p>
            <a:r>
              <a:rPr lang="ru-RU" sz="3400" dirty="0"/>
              <a:t>4.      Умей требовать и прощать.</a:t>
            </a:r>
          </a:p>
          <a:p>
            <a:r>
              <a:rPr lang="ru-RU" sz="3400" dirty="0"/>
              <a:t>5.      Верь в уникальные способности каждого ребенка.</a:t>
            </a:r>
          </a:p>
          <a:p>
            <a:r>
              <a:rPr lang="ru-RU" sz="3400" dirty="0"/>
              <a:t>6.      Будь компетентен и будь уверенным.</a:t>
            </a:r>
          </a:p>
          <a:p>
            <a:r>
              <a:rPr lang="ru-RU" sz="3400" dirty="0"/>
              <a:t>7.      Верь, что каждого ребенка можно научить, только </a:t>
            </a:r>
            <a:r>
              <a:rPr lang="ru-RU" sz="3400" dirty="0" smtClean="0"/>
              <a:t> </a:t>
            </a:r>
          </a:p>
          <a:p>
            <a:pPr marL="0" indent="0">
              <a:buNone/>
            </a:pPr>
            <a:r>
              <a:rPr lang="ru-RU" sz="3400" dirty="0"/>
              <a:t> </a:t>
            </a:r>
            <a:r>
              <a:rPr lang="ru-RU" sz="3400" dirty="0" smtClean="0"/>
              <a:t>             для этого </a:t>
            </a:r>
            <a:r>
              <a:rPr lang="ru-RU" sz="3400" dirty="0"/>
              <a:t>необходимо время.</a:t>
            </a:r>
          </a:p>
          <a:p>
            <a:r>
              <a:rPr lang="ru-RU" sz="3400" dirty="0"/>
              <a:t>8.      Претворяй процесс обучения </a:t>
            </a:r>
            <a:endParaRPr lang="ru-RU" sz="3400" dirty="0" smtClean="0"/>
          </a:p>
          <a:p>
            <a:pPr marL="0" indent="0">
              <a:buNone/>
            </a:pPr>
            <a:r>
              <a:rPr lang="ru-RU" sz="3400" dirty="0"/>
              <a:t> </a:t>
            </a:r>
            <a:r>
              <a:rPr lang="ru-RU" sz="3400" dirty="0" smtClean="0"/>
              <a:t>             в </a:t>
            </a:r>
            <a:r>
              <a:rPr lang="ru-RU" sz="3400" dirty="0"/>
              <a:t>радость.</a:t>
            </a:r>
          </a:p>
          <a:p>
            <a:r>
              <a:rPr lang="ru-RU" sz="3400" dirty="0"/>
              <a:t>9.      Будь для ребенка не </a:t>
            </a:r>
            <a:endParaRPr lang="ru-RU" sz="3400" dirty="0" smtClean="0"/>
          </a:p>
          <a:p>
            <a:pPr marL="0" indent="0">
              <a:buNone/>
            </a:pPr>
            <a:r>
              <a:rPr lang="ru-RU" sz="3400" dirty="0" smtClean="0"/>
              <a:t>              руководителем,  а соперником,  </a:t>
            </a:r>
          </a:p>
          <a:p>
            <a:pPr marL="0" indent="0">
              <a:buNone/>
            </a:pPr>
            <a:r>
              <a:rPr lang="ru-RU" sz="3400" dirty="0"/>
              <a:t> </a:t>
            </a:r>
            <a:r>
              <a:rPr lang="ru-RU" sz="3400" dirty="0" smtClean="0"/>
              <a:t>             тогда он сможет превзойти тебя.</a:t>
            </a:r>
          </a:p>
          <a:p>
            <a:pPr marL="0" indent="0">
              <a:buNone/>
            </a:pPr>
            <a:endParaRPr lang="ru-RU" sz="3400" dirty="0"/>
          </a:p>
          <a:p>
            <a:endParaRPr lang="ru-RU" dirty="0"/>
          </a:p>
        </p:txBody>
      </p:sp>
      <p:pic>
        <p:nvPicPr>
          <p:cNvPr id="7" name="Picture 2" descr="C:\Users\пользователь\Desktop\image3.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3861048"/>
            <a:ext cx="2736304"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7900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727192"/>
          </a:xfrm>
        </p:spPr>
        <p:txBody>
          <a:bodyPr>
            <a:normAutofit/>
          </a:bodyPr>
          <a:lstStyle/>
          <a:p>
            <a:pPr algn="ctr"/>
            <a:r>
              <a:rPr lang="ru-RU" sz="2800" b="1" u="sng" dirty="0" smtClean="0">
                <a:solidFill>
                  <a:schemeClr val="tx1"/>
                </a:solidFill>
                <a:latin typeface="Times New Roman" pitchFamily="18" charset="0"/>
                <a:cs typeface="Times New Roman" pitchFamily="18" charset="0"/>
              </a:rPr>
              <a:t>Выводы</a:t>
            </a:r>
            <a:endParaRPr lang="ru-RU" sz="2800" b="1" u="sng"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285720" y="980728"/>
            <a:ext cx="8572560" cy="5191789"/>
          </a:xfrm>
        </p:spPr>
        <p:txBody>
          <a:bodyPr>
            <a:normAutofit/>
          </a:bodyPr>
          <a:lstStyle/>
          <a:p>
            <a:pPr algn="just">
              <a:lnSpc>
                <a:spcPct val="150000"/>
              </a:lnSpc>
              <a:buNone/>
            </a:pPr>
            <a:r>
              <a:rPr lang="ru-RU" sz="28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Таким образом, опыт доказывает, что школа    молодого педагога способствует:</a:t>
            </a:r>
          </a:p>
          <a:p>
            <a:pPr algn="just">
              <a:lnSpc>
                <a:spcPct val="150000"/>
              </a:lnSpc>
              <a:buNone/>
            </a:pPr>
            <a:r>
              <a:rPr lang="ru-RU" sz="2200" dirty="0" smtClean="0">
                <a:latin typeface="Times New Roman" pitchFamily="18" charset="0"/>
                <a:cs typeface="Times New Roman" pitchFamily="18" charset="0"/>
              </a:rPr>
              <a:t>   адаптации молодого   учителя к новым условиям труда</a:t>
            </a:r>
          </a:p>
          <a:p>
            <a:pPr algn="just">
              <a:lnSpc>
                <a:spcPct val="150000"/>
              </a:lnSpc>
              <a:buNone/>
            </a:pPr>
            <a:r>
              <a:rPr lang="ru-RU" sz="2200" dirty="0" smtClean="0">
                <a:latin typeface="Times New Roman" pitchFamily="18" charset="0"/>
                <a:cs typeface="Times New Roman" pitchFamily="18" charset="0"/>
              </a:rPr>
              <a:t>   формированию его заинтересованности в работе</a:t>
            </a:r>
          </a:p>
          <a:p>
            <a:pPr algn="just">
              <a:lnSpc>
                <a:spcPct val="150000"/>
              </a:lnSpc>
              <a:buNone/>
            </a:pPr>
            <a:r>
              <a:rPr lang="ru-RU" sz="2200" dirty="0" smtClean="0">
                <a:latin typeface="Times New Roman" pitchFamily="18" charset="0"/>
                <a:cs typeface="Times New Roman" pitchFamily="18" charset="0"/>
              </a:rPr>
              <a:t>   получению положительных результатов</a:t>
            </a:r>
          </a:p>
          <a:p>
            <a:pPr algn="just">
              <a:lnSpc>
                <a:spcPct val="150000"/>
              </a:lnSpc>
              <a:buNone/>
            </a:pPr>
            <a:r>
              <a:rPr lang="ru-RU" sz="2200" dirty="0">
                <a:latin typeface="Times New Roman" pitchFamily="18" charset="0"/>
                <a:cs typeface="Times New Roman" pitchFamily="18" charset="0"/>
              </a:rPr>
              <a:t> </a:t>
            </a:r>
            <a:r>
              <a:rPr lang="ru-RU" sz="2200" dirty="0" smtClean="0">
                <a:latin typeface="Times New Roman" pitchFamily="18" charset="0"/>
                <a:cs typeface="Times New Roman" pitchFamily="18" charset="0"/>
              </a:rPr>
              <a:t>  развитию педагогического потенциала </a:t>
            </a:r>
          </a:p>
          <a:p>
            <a:pPr algn="just">
              <a:lnSpc>
                <a:spcPct val="150000"/>
              </a:lnSpc>
              <a:buNone/>
            </a:pPr>
            <a:r>
              <a:rPr lang="ru-RU" sz="2200" dirty="0">
                <a:latin typeface="Times New Roman" pitchFamily="18" charset="0"/>
                <a:cs typeface="Times New Roman" pitchFamily="18" charset="0"/>
              </a:rPr>
              <a:t> </a:t>
            </a:r>
            <a:r>
              <a:rPr lang="ru-RU" sz="2200" dirty="0" smtClean="0">
                <a:latin typeface="Times New Roman" pitchFamily="18" charset="0"/>
                <a:cs typeface="Times New Roman" pitchFamily="18" charset="0"/>
              </a:rPr>
              <a:t>  созданию педагогической среды, </a:t>
            </a:r>
          </a:p>
          <a:p>
            <a:pPr algn="just">
              <a:lnSpc>
                <a:spcPct val="150000"/>
              </a:lnSpc>
              <a:buNone/>
            </a:pPr>
            <a:r>
              <a:rPr lang="ru-RU" sz="2200" dirty="0">
                <a:latin typeface="Times New Roman" pitchFamily="18" charset="0"/>
                <a:cs typeface="Times New Roman" pitchFamily="18" charset="0"/>
              </a:rPr>
              <a:t> </a:t>
            </a:r>
            <a:r>
              <a:rPr lang="ru-RU" sz="2200" dirty="0" smtClean="0">
                <a:latin typeface="Times New Roman" pitchFamily="18" charset="0"/>
                <a:cs typeface="Times New Roman" pitchFamily="18" charset="0"/>
              </a:rPr>
              <a:t>  в которой молодой  специалист найдет</a:t>
            </a:r>
          </a:p>
          <a:p>
            <a:pPr algn="just">
              <a:lnSpc>
                <a:spcPct val="150000"/>
              </a:lnSpc>
              <a:buNone/>
            </a:pPr>
            <a:r>
              <a:rPr lang="ru-RU" sz="2200" dirty="0">
                <a:latin typeface="Times New Roman" pitchFamily="18" charset="0"/>
                <a:cs typeface="Times New Roman" pitchFamily="18" charset="0"/>
              </a:rPr>
              <a:t> </a:t>
            </a:r>
            <a:r>
              <a:rPr lang="ru-RU" sz="2200" dirty="0" smtClean="0">
                <a:latin typeface="Times New Roman" pitchFamily="18" charset="0"/>
                <a:cs typeface="Times New Roman" pitchFamily="18" charset="0"/>
              </a:rPr>
              <a:t>  себя и будет принят и востребован.</a:t>
            </a:r>
          </a:p>
          <a:p>
            <a:pPr algn="ctr">
              <a:lnSpc>
                <a:spcPct val="150000"/>
              </a:lnSpc>
            </a:pPr>
            <a:endParaRPr lang="ru-RU" sz="2800" dirty="0">
              <a:latin typeface="Times New Roman" pitchFamily="18" charset="0"/>
              <a:cs typeface="Times New Roman" pitchFamily="18" charset="0"/>
            </a:endParaRPr>
          </a:p>
        </p:txBody>
      </p:sp>
      <p:pic>
        <p:nvPicPr>
          <p:cNvPr id="9218" name="Picture 2" descr="C:\Users\пользователь\Desktop\картинк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3573016"/>
            <a:ext cx="3528392" cy="30963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332656"/>
            <a:ext cx="8784976"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8402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4" name="Прямоугольник 3"/>
          <p:cNvSpPr/>
          <p:nvPr/>
        </p:nvSpPr>
        <p:spPr>
          <a:xfrm>
            <a:off x="1190978" y="567082"/>
            <a:ext cx="6832383" cy="1973833"/>
          </a:xfrm>
          <a:prstGeom prst="rect">
            <a:avLst/>
          </a:prstGeom>
          <a:noFill/>
        </p:spPr>
        <p:txBody>
          <a:bodyPr wrap="none" lIns="91440" tIns="45720" rIns="91440" bIns="45720">
            <a:prstTxWarp prst="textPlain">
              <a:avLst>
                <a:gd name="adj" fmla="val 50172"/>
              </a:avLst>
            </a:prstTxWarp>
            <a:spAutoFit/>
          </a:bodyPr>
          <a:lstStyle/>
          <a:p>
            <a:pPr algn="ctr"/>
            <a:r>
              <a:rPr lang="ru-RU" sz="5400" i="1" dirty="0" smtClean="0">
                <a:ln w="18415" cmpd="sng">
                  <a:solidFill>
                    <a:srgbClr val="FFFFFF"/>
                  </a:solidFill>
                  <a:prstDash val="solid"/>
                </a:ln>
                <a:solidFill>
                  <a:schemeClr val="bg2">
                    <a:lumMod val="60000"/>
                    <a:lumOff val="40000"/>
                  </a:schemeClr>
                </a:solidFill>
                <a:effectLst>
                  <a:outerShdw blurRad="63500" dir="3600000" algn="tl" rotWithShape="0">
                    <a:srgbClr val="000000">
                      <a:alpha val="70000"/>
                    </a:srgbClr>
                  </a:outerShdw>
                </a:effectLst>
                <a:latin typeface="Times New Roman" pitchFamily="18" charset="0"/>
                <a:cs typeface="Times New Roman" pitchFamily="18" charset="0"/>
              </a:rPr>
              <a:t>Благодарю</a:t>
            </a:r>
            <a:r>
              <a:rPr lang="ru-RU" sz="5400" b="0" i="1" cap="none" spc="0" dirty="0" smtClean="0">
                <a:ln w="18415" cmpd="sng">
                  <a:solidFill>
                    <a:srgbClr val="FFFFFF"/>
                  </a:solidFill>
                  <a:prstDash val="solid"/>
                </a:ln>
                <a:solidFill>
                  <a:schemeClr val="bg2">
                    <a:lumMod val="60000"/>
                    <a:lumOff val="40000"/>
                  </a:schemeClr>
                </a:solidFill>
                <a:effectLst>
                  <a:outerShdw blurRad="63500" dir="3600000" algn="tl" rotWithShape="0">
                    <a:srgbClr val="000000">
                      <a:alpha val="70000"/>
                    </a:srgbClr>
                  </a:outerShdw>
                </a:effectLst>
                <a:latin typeface="Times New Roman" pitchFamily="18" charset="0"/>
                <a:cs typeface="Times New Roman" pitchFamily="18" charset="0"/>
              </a:rPr>
              <a:t>  </a:t>
            </a:r>
            <a:r>
              <a:rPr lang="ru-RU" sz="5400" b="0" i="1" cap="none" spc="0" dirty="0" smtClean="0">
                <a:ln w="18415" cmpd="sng">
                  <a:solidFill>
                    <a:srgbClr val="FFFFFF"/>
                  </a:solidFill>
                  <a:prstDash val="solid"/>
                </a:ln>
                <a:solidFill>
                  <a:schemeClr val="bg2">
                    <a:lumMod val="60000"/>
                    <a:lumOff val="40000"/>
                  </a:schemeClr>
                </a:solidFill>
                <a:effectLst>
                  <a:outerShdw blurRad="63500" dir="3600000" algn="tl" rotWithShape="0">
                    <a:srgbClr val="000000">
                      <a:alpha val="70000"/>
                    </a:srgbClr>
                  </a:outerShdw>
                </a:effectLst>
                <a:latin typeface="Times New Roman" pitchFamily="18" charset="0"/>
                <a:cs typeface="Times New Roman" pitchFamily="18" charset="0"/>
              </a:rPr>
              <a:t>за  внимание !</a:t>
            </a:r>
            <a:endParaRPr lang="ru-RU" sz="5400" b="0" i="1" cap="none" spc="0" dirty="0">
              <a:ln w="18415" cmpd="sng">
                <a:solidFill>
                  <a:srgbClr val="FFFFFF"/>
                </a:solidFill>
                <a:prstDash val="solid"/>
              </a:ln>
              <a:solidFill>
                <a:schemeClr val="bg2">
                  <a:lumMod val="60000"/>
                  <a:lumOff val="40000"/>
                </a:schemeClr>
              </a:solidFill>
              <a:effectLst>
                <a:outerShdw blurRad="63500" dir="3600000" algn="tl" rotWithShape="0">
                  <a:srgbClr val="000000">
                    <a:alpha val="70000"/>
                  </a:srgbClr>
                </a:outerShdw>
              </a:effectLst>
            </a:endParaRPr>
          </a:p>
        </p:txBody>
      </p:sp>
      <p:pic>
        <p:nvPicPr>
          <p:cNvPr id="2050" name="Picture 2" descr="C:\Users\пользователь\Desktop\Рабочий стол\ПОРТФОЛИО ФИНК В.Г\КартиНки\надпись..gif"/>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35696" y="2276872"/>
            <a:ext cx="5400600" cy="4050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solidFill>
                  <a:schemeClr val="tx1"/>
                </a:solidFill>
                <a:latin typeface="Times New Roman" pitchFamily="18" charset="0"/>
                <a:cs typeface="Times New Roman" pitchFamily="18" charset="0"/>
              </a:rPr>
              <a:t>Введение</a:t>
            </a:r>
            <a:endParaRPr lang="ru-RU" sz="3200"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10000"/>
          </a:bodyPr>
          <a:lstStyle/>
          <a:p>
            <a:pPr algn="just">
              <a:lnSpc>
                <a:spcPct val="170000"/>
              </a:lnSpc>
              <a:buNone/>
            </a:pPr>
            <a:r>
              <a:rPr lang="ru-RU" sz="1400" dirty="0" smtClean="0">
                <a:solidFill>
                  <a:schemeClr val="bg1"/>
                </a:solidFill>
              </a:rPr>
              <a:t>		</a:t>
            </a:r>
            <a:r>
              <a:rPr lang="ru-RU" sz="2400" dirty="0" smtClean="0">
                <a:latin typeface="Times New Roman" pitchFamily="18" charset="0"/>
                <a:cs typeface="Times New Roman" pitchFamily="18" charset="0"/>
              </a:rPr>
              <a:t>Одной из наиболее острых проблем в образовании  на сегодняшний день является создание условий для успешной социализации и полноценной самореализации молодых кадров. Система образования нуждается в компетентном, ответственном педагоге, действующем в соответствии с государственной политикой и принципами психолого-педагогической науки.  </a:t>
            </a:r>
          </a:p>
          <a:p>
            <a:pPr algn="just">
              <a:lnSpc>
                <a:spcPct val="170000"/>
              </a:lnSpc>
              <a:buNone/>
            </a:pPr>
            <a:r>
              <a:rPr lang="ru-RU" sz="2400" dirty="0" smtClean="0">
                <a:latin typeface="Times New Roman" pitchFamily="18" charset="0"/>
                <a:cs typeface="Times New Roman" pitchFamily="18" charset="0"/>
              </a:rPr>
              <a:t>		Работа с молодыми специалистами, а также с вновь прибывшими педагогами в нашей школе традиционно является одной из самых важных составляющих методической работы.</a:t>
            </a:r>
            <a:endParaRPr lang="ru-RU" sz="2400" dirty="0" smtClean="0">
              <a:solidFill>
                <a:schemeClr val="bg1"/>
              </a:solidFill>
              <a:latin typeface="Times New Roman" pitchFamily="18" charset="0"/>
              <a:cs typeface="Times New Roman" pitchFamily="18" charset="0"/>
            </a:endParaRPr>
          </a:p>
          <a:p>
            <a:pPr algn="just">
              <a:lnSpc>
                <a:spcPct val="170000"/>
              </a:lnSpc>
              <a:buNone/>
            </a:pPr>
            <a:endParaRPr lang="ru-RU"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799200"/>
          </a:xfrm>
        </p:spPr>
        <p:txBody>
          <a:bodyPr>
            <a:normAutofit/>
          </a:bodyPr>
          <a:lstStyle/>
          <a:p>
            <a:pPr algn="ctr"/>
            <a:r>
              <a:rPr lang="ru-RU" sz="2800" b="1" u="sng" dirty="0" smtClean="0">
                <a:solidFill>
                  <a:schemeClr val="tx1"/>
                </a:solidFill>
                <a:latin typeface="Times New Roman" pitchFamily="18" charset="0"/>
                <a:cs typeface="Times New Roman" pitchFamily="18" charset="0"/>
              </a:rPr>
              <a:t>Цели работы по  адаптации  молодых учителей</a:t>
            </a:r>
            <a:endParaRPr lang="ru-RU" sz="2800" b="1" u="sng"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500034" y="1484784"/>
            <a:ext cx="8229600" cy="5040560"/>
          </a:xfrm>
        </p:spPr>
        <p:txBody>
          <a:bodyPr>
            <a:normAutofit fontScale="25000" lnSpcReduction="20000"/>
          </a:bodyPr>
          <a:lstStyle/>
          <a:p>
            <a:pPr marL="0" indent="0" algn="just">
              <a:lnSpc>
                <a:spcPct val="170000"/>
              </a:lnSpc>
              <a:buNone/>
            </a:pPr>
            <a:r>
              <a:rPr lang="ru-RU" sz="7200" dirty="0" smtClean="0">
                <a:latin typeface="Times New Roman" pitchFamily="18" charset="0"/>
                <a:cs typeface="Times New Roman" pitchFamily="18" charset="0"/>
              </a:rPr>
              <a:t> </a:t>
            </a:r>
            <a:r>
              <a:rPr lang="ru-RU" sz="8000" dirty="0" smtClean="0">
                <a:latin typeface="Times New Roman" pitchFamily="18" charset="0"/>
                <a:cs typeface="Times New Roman" pitchFamily="18" charset="0"/>
              </a:rPr>
              <a:t>*</a:t>
            </a:r>
            <a:r>
              <a:rPr lang="ru-RU" sz="8000" b="1" dirty="0" smtClean="0">
                <a:latin typeface="Times New Roman" pitchFamily="18" charset="0"/>
                <a:cs typeface="Times New Roman" pitchFamily="18" charset="0"/>
              </a:rPr>
              <a:t>Создание в колледже условий для профессионального роста молодых педагогов, способствующих снижению проблем  адаптации и успешному вхождению в профессиональную деятельность молодого педагога;</a:t>
            </a:r>
          </a:p>
          <a:p>
            <a:pPr marL="0" indent="0" algn="just">
              <a:lnSpc>
                <a:spcPct val="170000"/>
              </a:lnSpc>
              <a:buNone/>
            </a:pPr>
            <a:r>
              <a:rPr lang="ru-RU" sz="8000" b="1" dirty="0" smtClean="0">
                <a:latin typeface="Times New Roman" pitchFamily="18" charset="0"/>
                <a:cs typeface="Times New Roman" pitchFamily="18" charset="0"/>
              </a:rPr>
              <a:t>*Повышение </a:t>
            </a:r>
            <a:r>
              <a:rPr lang="ru-RU" sz="8000" b="1" dirty="0">
                <a:latin typeface="Times New Roman" pitchFamily="18" charset="0"/>
                <a:cs typeface="Times New Roman" pitchFamily="18" charset="0"/>
              </a:rPr>
              <a:t>профессиональной компетентности молодых педагогов, мастеров </a:t>
            </a:r>
            <a:r>
              <a:rPr lang="ru-RU" sz="8000" b="1" dirty="0" smtClean="0">
                <a:latin typeface="Times New Roman" pitchFamily="18" charset="0"/>
                <a:cs typeface="Times New Roman" pitchFamily="18" charset="0"/>
              </a:rPr>
              <a:t>производственного обучения , </a:t>
            </a:r>
            <a:r>
              <a:rPr lang="ru-RU" sz="8000" b="1" dirty="0">
                <a:latin typeface="Times New Roman" pitchFamily="18" charset="0"/>
                <a:cs typeface="Times New Roman" pitchFamily="18" charset="0"/>
              </a:rPr>
              <a:t>их успешная адаптация </a:t>
            </a:r>
            <a:r>
              <a:rPr lang="ru-RU" sz="8000" b="1" dirty="0" smtClean="0">
                <a:latin typeface="Times New Roman" pitchFamily="18" charset="0"/>
                <a:cs typeface="Times New Roman" pitchFamily="18" charset="0"/>
              </a:rPr>
              <a:t>в </a:t>
            </a:r>
            <a:r>
              <a:rPr lang="ru-RU" sz="8000" b="1" dirty="0">
                <a:latin typeface="Times New Roman" pitchFamily="18" charset="0"/>
                <a:cs typeface="Times New Roman" pitchFamily="18" charset="0"/>
              </a:rPr>
              <a:t>учебном заведении, самоутверждение и профессиональное </a:t>
            </a:r>
            <a:r>
              <a:rPr lang="ru-RU" sz="8000" b="1" dirty="0" smtClean="0">
                <a:latin typeface="Times New Roman" pitchFamily="18" charset="0"/>
                <a:cs typeface="Times New Roman" pitchFamily="18" charset="0"/>
              </a:rPr>
              <a:t>становление специалиста;</a:t>
            </a:r>
          </a:p>
          <a:p>
            <a:pPr marL="0" indent="0" algn="just">
              <a:lnSpc>
                <a:spcPct val="170000"/>
              </a:lnSpc>
              <a:buNone/>
            </a:pPr>
            <a:r>
              <a:rPr lang="ru-RU" sz="8000" b="1" dirty="0" smtClean="0">
                <a:latin typeface="Times New Roman" pitchFamily="18" charset="0"/>
                <a:cs typeface="Times New Roman" pitchFamily="18" charset="0"/>
              </a:rPr>
              <a:t>* Сформировать профессионально – адаптированного компетентного молодого учителя;</a:t>
            </a:r>
          </a:p>
          <a:p>
            <a:pPr lvl="8" algn="just">
              <a:buNone/>
            </a:pPr>
            <a:endParaRPr lang="ru-RU" sz="8000" dirty="0" smtClean="0">
              <a:solidFill>
                <a:schemeClr val="bg1"/>
              </a:solidFill>
            </a:endParaRPr>
          </a:p>
          <a:p>
            <a:pPr algn="just"/>
            <a:endParaRPr lang="ru-RU" sz="8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u="sng" dirty="0" smtClean="0">
                <a:solidFill>
                  <a:schemeClr val="tx1"/>
                </a:solidFill>
                <a:latin typeface="Times New Roman" pitchFamily="18" charset="0"/>
                <a:cs typeface="Times New Roman" pitchFamily="18" charset="0"/>
              </a:rPr>
              <a:t>Задачи колледжа по адаптации молодых специалистов</a:t>
            </a:r>
            <a:endParaRPr lang="ru-RU" sz="3200" b="1" u="sng"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Autofit/>
          </a:bodyPr>
          <a:lstStyle/>
          <a:p>
            <a:pPr lvl="0">
              <a:buNone/>
            </a:pPr>
            <a:r>
              <a:rPr lang="ru-RU" sz="2400" dirty="0" smtClean="0">
                <a:latin typeface="Times New Roman" pitchFamily="18" charset="0"/>
                <a:cs typeface="Times New Roman" pitchFamily="18" charset="0"/>
              </a:rPr>
              <a:t>Создать условия для профессиональной адаптации молодых учителей в коллективе.</a:t>
            </a:r>
          </a:p>
          <a:p>
            <a:pPr lvl="0">
              <a:buNone/>
            </a:pPr>
            <a:r>
              <a:rPr lang="ru-RU" sz="2400" dirty="0" smtClean="0">
                <a:latin typeface="Times New Roman" pitchFamily="18" charset="0"/>
                <a:cs typeface="Times New Roman" pitchFamily="18" charset="0"/>
              </a:rPr>
              <a:t>Выявить затруднения в профессиональной практике и принять меры по их предупреждению в дальнейшей работе.</a:t>
            </a:r>
          </a:p>
          <a:p>
            <a:pPr lvl="0">
              <a:buNone/>
            </a:pPr>
            <a:r>
              <a:rPr lang="ru-RU" sz="2400" dirty="0" smtClean="0">
                <a:latin typeface="Times New Roman" pitchFamily="18" charset="0"/>
                <a:cs typeface="Times New Roman" pitchFamily="18" charset="0"/>
              </a:rPr>
              <a:t>Обеспечить постепенное вовлечение молодых учителей во все сферы школьной жизни.</a:t>
            </a:r>
          </a:p>
          <a:p>
            <a:pPr lvl="0">
              <a:buNone/>
            </a:pPr>
            <a:r>
              <a:rPr lang="ru-RU" sz="2400" dirty="0" smtClean="0">
                <a:latin typeface="Times New Roman" pitchFamily="18" charset="0"/>
                <a:cs typeface="Times New Roman" pitchFamily="18" charset="0"/>
              </a:rPr>
              <a:t>Включить учителей в самообразовательную и исследовательскую деятельность.</a:t>
            </a:r>
          </a:p>
          <a:p>
            <a:pPr lvl="0">
              <a:buNone/>
            </a:pPr>
            <a:r>
              <a:rPr lang="ru-RU" sz="2400" dirty="0" smtClean="0">
                <a:latin typeface="Times New Roman" pitchFamily="18" charset="0"/>
                <a:cs typeface="Times New Roman" pitchFamily="18" charset="0"/>
              </a:rPr>
              <a:t>Способствовать формированию творческой </a:t>
            </a:r>
            <a:r>
              <a:rPr lang="ru-RU" sz="2400" dirty="0" err="1" smtClean="0">
                <a:latin typeface="Times New Roman" pitchFamily="18" charset="0"/>
                <a:cs typeface="Times New Roman" pitchFamily="18" charset="0"/>
              </a:rPr>
              <a:t>ндивидуальности</a:t>
            </a:r>
            <a:r>
              <a:rPr lang="ru-RU" sz="2400" dirty="0" smtClean="0">
                <a:latin typeface="Times New Roman" pitchFamily="18" charset="0"/>
                <a:cs typeface="Times New Roman" pitchFamily="18" charset="0"/>
              </a:rPr>
              <a:t> молодого учителя.</a:t>
            </a:r>
          </a:p>
          <a:p>
            <a:pPr>
              <a:buNone/>
            </a:pPr>
            <a:r>
              <a:rPr lang="ru-RU" sz="2400" dirty="0" smtClean="0">
                <a:latin typeface="Times New Roman" pitchFamily="18" charset="0"/>
                <a:cs typeface="Times New Roman" pitchFamily="18" charset="0"/>
              </a:rPr>
              <a:t>Развивать профессиональное мышление и готовность к инновационным преобразованиям</a:t>
            </a:r>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u="sng" dirty="0" smtClean="0">
                <a:solidFill>
                  <a:schemeClr val="tx1"/>
                </a:solidFill>
                <a:latin typeface="Times New Roman" pitchFamily="18" charset="0"/>
                <a:cs typeface="Times New Roman" pitchFamily="18" charset="0"/>
              </a:rPr>
              <a:t>Этапы 	профессионального  становления молодого  педагога</a:t>
            </a:r>
            <a:endParaRPr lang="ru-RU" sz="2800" b="1" u="sng"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539552" y="1772815"/>
            <a:ext cx="8147248" cy="4399701"/>
          </a:xfrm>
        </p:spPr>
        <p:txBody>
          <a:bodyPr>
            <a:normAutofit fontScale="85000" lnSpcReduction="10000"/>
          </a:bodyPr>
          <a:lstStyle/>
          <a:p>
            <a:pPr>
              <a:buNone/>
            </a:pPr>
            <a:r>
              <a:rPr lang="en-US" altLang="ru-RU" sz="2400" b="1" dirty="0" smtClean="0">
                <a:solidFill>
                  <a:srgbClr val="FF0000"/>
                </a:solidFill>
                <a:latin typeface="Times New Roman" pitchFamily="18" charset="0"/>
                <a:cs typeface="Times New Roman" pitchFamily="18" charset="0"/>
              </a:rPr>
              <a:t>I</a:t>
            </a:r>
            <a:r>
              <a:rPr lang="ru-RU" altLang="ru-RU" sz="2400" b="1" dirty="0" smtClean="0">
                <a:solidFill>
                  <a:srgbClr val="FF0000"/>
                </a:solidFill>
                <a:latin typeface="Times New Roman" pitchFamily="18" charset="0"/>
                <a:cs typeface="Times New Roman" pitchFamily="18" charset="0"/>
              </a:rPr>
              <a:t> этап </a:t>
            </a:r>
            <a:r>
              <a:rPr lang="ru-RU" altLang="ru-RU" sz="2400" dirty="0" smtClean="0">
                <a:latin typeface="Times New Roman" pitchFamily="18" charset="0"/>
                <a:cs typeface="Times New Roman" pitchFamily="18" charset="0"/>
              </a:rPr>
              <a:t>–</a:t>
            </a:r>
          </a:p>
          <a:p>
            <a:pPr>
              <a:buNone/>
            </a:pPr>
            <a:endParaRPr lang="ru-RU" altLang="ru-RU" sz="2400" dirty="0" smtClean="0">
              <a:latin typeface="Times New Roman" pitchFamily="18" charset="0"/>
              <a:cs typeface="Times New Roman" pitchFamily="18" charset="0"/>
            </a:endParaRPr>
          </a:p>
          <a:p>
            <a:pPr>
              <a:buNone/>
            </a:pPr>
            <a:r>
              <a:rPr lang="ru-RU" altLang="ru-RU" sz="2400" dirty="0" smtClean="0">
                <a:latin typeface="Times New Roman" pitchFamily="18" charset="0"/>
                <a:cs typeface="Times New Roman" pitchFamily="18" charset="0"/>
              </a:rPr>
              <a:t> 1-й год работы - </a:t>
            </a:r>
            <a:r>
              <a:rPr lang="ru-RU" altLang="ru-RU" sz="2400" b="1" u="sng" dirty="0" smtClean="0">
                <a:latin typeface="Times New Roman" pitchFamily="18" charset="0"/>
                <a:cs typeface="Times New Roman" pitchFamily="18" charset="0"/>
              </a:rPr>
              <a:t>адаптационный</a:t>
            </a:r>
            <a:r>
              <a:rPr lang="ru-RU" altLang="ru-RU" sz="2400" b="1" dirty="0" smtClean="0">
                <a:latin typeface="Times New Roman" pitchFamily="18" charset="0"/>
                <a:cs typeface="Times New Roman" pitchFamily="18" charset="0"/>
              </a:rPr>
              <a:t> </a:t>
            </a:r>
            <a:r>
              <a:rPr lang="ru-RU" altLang="ru-RU" sz="2400" dirty="0" smtClean="0">
                <a:latin typeface="Times New Roman" pitchFamily="18" charset="0"/>
                <a:cs typeface="Times New Roman" pitchFamily="18" charset="0"/>
              </a:rPr>
              <a:t>самый сложный период как для молодого  педагога, так и для  наставника и помогающих ему коллег</a:t>
            </a:r>
            <a:endParaRPr lang="en-US" altLang="ru-RU" sz="2400" dirty="0" smtClean="0">
              <a:latin typeface="Times New Roman" pitchFamily="18" charset="0"/>
              <a:cs typeface="Times New Roman" pitchFamily="18" charset="0"/>
            </a:endParaRPr>
          </a:p>
          <a:p>
            <a:pPr>
              <a:buNone/>
            </a:pPr>
            <a:endParaRPr lang="ru-RU" altLang="ru-RU" sz="2400" dirty="0" smtClean="0">
              <a:latin typeface="Times New Roman" pitchFamily="18" charset="0"/>
              <a:ea typeface="Calibri" pitchFamily="34" charset="0"/>
              <a:cs typeface="Times New Roman" pitchFamily="18" charset="0"/>
            </a:endParaRPr>
          </a:p>
          <a:p>
            <a:pPr algn="just">
              <a:buNone/>
              <a:defRPr/>
            </a:pPr>
            <a:r>
              <a:rPr lang="ru-RU" sz="2400" b="1" dirty="0" smtClean="0">
                <a:solidFill>
                  <a:srgbClr val="FF0000"/>
                </a:solidFill>
                <a:cs typeface="Times New Roman" pitchFamily="18" charset="0"/>
              </a:rPr>
              <a:t> </a:t>
            </a:r>
            <a:r>
              <a:rPr lang="en-US" sz="2400" b="1" dirty="0" smtClean="0">
                <a:solidFill>
                  <a:srgbClr val="FF0000"/>
                </a:solidFill>
                <a:cs typeface="Times New Roman" pitchFamily="18" charset="0"/>
              </a:rPr>
              <a:t>II</a:t>
            </a:r>
            <a:r>
              <a:rPr lang="ru-RU" sz="2400" b="1" dirty="0" smtClean="0">
                <a:solidFill>
                  <a:srgbClr val="FF0000"/>
                </a:solidFill>
                <a:cs typeface="Times New Roman" pitchFamily="18" charset="0"/>
              </a:rPr>
              <a:t> этап</a:t>
            </a:r>
            <a:r>
              <a:rPr lang="ru-RU" sz="1800" dirty="0" smtClean="0">
                <a:solidFill>
                  <a:srgbClr val="444444"/>
                </a:solidFill>
                <a:cs typeface="Times New Roman" pitchFamily="18" charset="0"/>
              </a:rPr>
              <a:t> </a:t>
            </a:r>
            <a:r>
              <a:rPr lang="ru-RU" sz="1600" dirty="0" smtClean="0">
                <a:cs typeface="Times New Roman" pitchFamily="18" charset="0"/>
              </a:rPr>
              <a:t>–</a:t>
            </a:r>
            <a:r>
              <a:rPr lang="ru-RU" sz="1600" dirty="0" smtClean="0">
                <a:solidFill>
                  <a:srgbClr val="444444"/>
                </a:solidFill>
                <a:cs typeface="Times New Roman" pitchFamily="18" charset="0"/>
              </a:rPr>
              <a:t> </a:t>
            </a:r>
            <a:r>
              <a:rPr lang="ru-RU" sz="2000" dirty="0" smtClean="0">
                <a:cs typeface="Times New Roman" pitchFamily="18" charset="0"/>
              </a:rPr>
              <a:t>2–3-й годы работы: процесс развития профессиональных умений, накопления опыта, поиска лучших методов и приемов работы с  обучающимися, формирования своего стиля в работе,  </a:t>
            </a:r>
            <a:r>
              <a:rPr lang="ru-RU" sz="2000" dirty="0" err="1" smtClean="0">
                <a:cs typeface="Times New Roman" pitchFamily="18" charset="0"/>
              </a:rPr>
              <a:t>завоевывание</a:t>
            </a:r>
            <a:r>
              <a:rPr lang="ru-RU" sz="2000" dirty="0" smtClean="0">
                <a:cs typeface="Times New Roman" pitchFamily="18" charset="0"/>
              </a:rPr>
              <a:t> авторитета среди  учащихся, родителей, коллег.</a:t>
            </a:r>
          </a:p>
          <a:p>
            <a:pPr algn="just">
              <a:spcBef>
                <a:spcPts val="450"/>
              </a:spcBef>
              <a:spcAft>
                <a:spcPts val="450"/>
              </a:spcAft>
              <a:buNone/>
              <a:defRPr/>
            </a:pPr>
            <a:r>
              <a:rPr lang="ru-RU" sz="2000" dirty="0" smtClean="0">
                <a:cs typeface="Times New Roman" pitchFamily="18" charset="0"/>
              </a:rPr>
              <a:t>		Педагог изучает опыт работы коллег своей  школы   и в других   общеобразовательных учреждениях, повышает свое профессиональное мастерство, посещая открытые   мероприятия, методические объединения  учителей. На этом этапе  наставник предлагает определить методическую тему, над которой молодой педагог будет работать более углубленно. Активно привлекается к  открытым  мероприятиям   на уровне  школы.</a:t>
            </a:r>
            <a:endParaRPr lang="ru-RU" sz="2000" dirty="0" smtClean="0">
              <a:ea typeface="Calibri" pitchFamily="34" charset="0"/>
              <a:cs typeface="Times New Roman" pitchFamily="18" charset="0"/>
            </a:endParaRPr>
          </a:p>
          <a:p>
            <a:endParaRPr lang="ru-RU"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u="sng" dirty="0" smtClean="0">
                <a:solidFill>
                  <a:schemeClr val="tx1"/>
                </a:solidFill>
                <a:latin typeface="Times New Roman" pitchFamily="18" charset="0"/>
                <a:cs typeface="Times New Roman" pitchFamily="18" charset="0"/>
              </a:rPr>
              <a:t>Этапы 	профессионального  становления  молодого  педагога</a:t>
            </a:r>
            <a:endParaRPr lang="ru-RU" sz="2800" u="sng" dirty="0"/>
          </a:p>
        </p:txBody>
      </p:sp>
      <p:sp>
        <p:nvSpPr>
          <p:cNvPr id="3" name="Содержимое 2"/>
          <p:cNvSpPr>
            <a:spLocks noGrp="1"/>
          </p:cNvSpPr>
          <p:nvPr>
            <p:ph idx="1"/>
          </p:nvPr>
        </p:nvSpPr>
        <p:spPr/>
        <p:txBody>
          <a:bodyPr/>
          <a:lstStyle/>
          <a:p>
            <a:pPr>
              <a:buNone/>
            </a:pPr>
            <a:r>
              <a:rPr lang="ru-RU" b="1" dirty="0" smtClean="0">
                <a:solidFill>
                  <a:srgbClr val="FF0000"/>
                </a:solidFill>
                <a:cs typeface="Times New Roman" pitchFamily="18" charset="0"/>
              </a:rPr>
              <a:t>     </a:t>
            </a:r>
            <a:r>
              <a:rPr lang="en-US" b="1" dirty="0" smtClean="0">
                <a:solidFill>
                  <a:srgbClr val="FF0000"/>
                </a:solidFill>
                <a:cs typeface="Times New Roman" pitchFamily="18" charset="0"/>
              </a:rPr>
              <a:t>III</a:t>
            </a:r>
            <a:r>
              <a:rPr lang="ru-RU" b="1" dirty="0" smtClean="0">
                <a:solidFill>
                  <a:srgbClr val="FF0000"/>
                </a:solidFill>
                <a:cs typeface="Times New Roman" pitchFamily="18" charset="0"/>
              </a:rPr>
              <a:t> этап</a:t>
            </a:r>
            <a:r>
              <a:rPr lang="ru-RU" dirty="0" smtClean="0">
                <a:solidFill>
                  <a:srgbClr val="FF0000"/>
                </a:solidFill>
                <a:cs typeface="Times New Roman" pitchFamily="18" charset="0"/>
              </a:rPr>
              <a:t> </a:t>
            </a:r>
            <a:r>
              <a:rPr lang="ru-RU" dirty="0" smtClean="0">
                <a:cs typeface="Times New Roman" pitchFamily="18" charset="0"/>
              </a:rPr>
              <a:t>–</a:t>
            </a:r>
          </a:p>
          <a:p>
            <a:pPr>
              <a:buNone/>
            </a:pPr>
            <a:r>
              <a:rPr lang="ru-RU" dirty="0" smtClean="0">
                <a:solidFill>
                  <a:srgbClr val="444444"/>
                </a:solidFill>
                <a:cs typeface="Times New Roman" pitchFamily="18" charset="0"/>
              </a:rPr>
              <a:t>    </a:t>
            </a:r>
            <a:r>
              <a:rPr lang="ru-RU" sz="2800" dirty="0" smtClean="0">
                <a:latin typeface="Times New Roman" pitchFamily="18" charset="0"/>
                <a:cs typeface="Times New Roman" pitchFamily="18" charset="0"/>
              </a:rPr>
              <a:t>4-5  год работы: складывается система работы, имеются собственные разработки.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Педагог внедряет в свою работу </a:t>
            </a:r>
            <a:r>
              <a:rPr lang="en-US"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 инновационные технологии;</a:t>
            </a:r>
          </a:p>
          <a:p>
            <a:pPr>
              <a:buNone/>
            </a:pP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происходят совершенствование, саморазвитие, обобщение своего опыта работы.</a:t>
            </a:r>
            <a:endParaRPr lang="ru-RU" sz="2800" dirty="0">
              <a:latin typeface="Times New Roman" pitchFamily="18" charset="0"/>
              <a:cs typeface="Times New Roman" pitchFamily="18" charset="0"/>
            </a:endParaRPr>
          </a:p>
        </p:txBody>
      </p:sp>
    </p:spTree>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1303256"/>
          </a:xfrm>
        </p:spPr>
        <p:txBody>
          <a:bodyPr>
            <a:noAutofit/>
          </a:bodyPr>
          <a:lstStyle/>
          <a:p>
            <a:pPr algn="ctr"/>
            <a:r>
              <a:rPr lang="ru-RU" sz="2800" b="1" u="sng" dirty="0" smtClean="0">
                <a:effectLst/>
                <a:latin typeface="Times New Roman" pitchFamily="18" charset="0"/>
                <a:cs typeface="Times New Roman" pitchFamily="18" charset="0"/>
              </a:rPr>
              <a:t/>
            </a:r>
            <a:br>
              <a:rPr lang="ru-RU" sz="2800" b="1" u="sng" dirty="0" smtClean="0">
                <a:effectLst/>
                <a:latin typeface="Times New Roman" pitchFamily="18" charset="0"/>
                <a:cs typeface="Times New Roman" pitchFamily="18" charset="0"/>
              </a:rPr>
            </a:br>
            <a:r>
              <a:rPr lang="ru-RU" sz="2800" b="1" u="sng" dirty="0">
                <a:effectLst/>
                <a:latin typeface="Times New Roman" pitchFamily="18" charset="0"/>
                <a:cs typeface="Times New Roman" pitchFamily="18" charset="0"/>
              </a:rPr>
              <a:t/>
            </a:r>
            <a:br>
              <a:rPr lang="ru-RU" sz="2800" b="1" u="sng" dirty="0">
                <a:effectLst/>
                <a:latin typeface="Times New Roman" pitchFamily="18" charset="0"/>
                <a:cs typeface="Times New Roman" pitchFamily="18" charset="0"/>
              </a:rPr>
            </a:br>
            <a:r>
              <a:rPr lang="ru-RU" sz="2800" b="1" u="sng" dirty="0" smtClean="0">
                <a:effectLst/>
                <a:latin typeface="Times New Roman" pitchFamily="18" charset="0"/>
                <a:cs typeface="Times New Roman" pitchFamily="18" charset="0"/>
              </a:rPr>
              <a:t/>
            </a:r>
            <a:br>
              <a:rPr lang="ru-RU" sz="2800" b="1" u="sng" dirty="0" smtClean="0">
                <a:effectLst/>
                <a:latin typeface="Times New Roman" pitchFamily="18" charset="0"/>
                <a:cs typeface="Times New Roman" pitchFamily="18" charset="0"/>
              </a:rPr>
            </a:br>
            <a:r>
              <a:rPr lang="ru-RU" sz="2800" b="1" u="sng" dirty="0" smtClean="0">
                <a:solidFill>
                  <a:schemeClr val="tx1"/>
                </a:solidFill>
                <a:effectLst/>
                <a:latin typeface="Times New Roman" pitchFamily="18" charset="0"/>
                <a:cs typeface="Times New Roman" pitchFamily="18" charset="0"/>
              </a:rPr>
              <a:t>Наставничество </a:t>
            </a:r>
            <a:r>
              <a:rPr lang="ru-RU" sz="2800" b="1" u="sng" dirty="0">
                <a:solidFill>
                  <a:schemeClr val="tx1"/>
                </a:solidFill>
                <a:effectLst/>
                <a:latin typeface="Times New Roman" pitchFamily="18" charset="0"/>
                <a:cs typeface="Times New Roman" pitchFamily="18" charset="0"/>
              </a:rPr>
              <a:t>как процесс целенаправленного </a:t>
            </a:r>
            <a:r>
              <a:rPr lang="ru-RU" sz="2800" b="1" u="sng" dirty="0" smtClean="0">
                <a:solidFill>
                  <a:schemeClr val="tx1"/>
                </a:solidFill>
                <a:effectLst/>
                <a:latin typeface="Times New Roman" pitchFamily="18" charset="0"/>
                <a:cs typeface="Times New Roman" pitchFamily="18" charset="0"/>
              </a:rPr>
              <a:t/>
            </a:r>
            <a:br>
              <a:rPr lang="ru-RU" sz="2800" b="1" u="sng" dirty="0" smtClean="0">
                <a:solidFill>
                  <a:schemeClr val="tx1"/>
                </a:solidFill>
                <a:effectLst/>
                <a:latin typeface="Times New Roman" pitchFamily="18" charset="0"/>
                <a:cs typeface="Times New Roman" pitchFamily="18" charset="0"/>
              </a:rPr>
            </a:br>
            <a:r>
              <a:rPr lang="ru-RU" sz="2800" b="1" u="sng" dirty="0" smtClean="0">
                <a:solidFill>
                  <a:schemeClr val="tx1"/>
                </a:solidFill>
                <a:effectLst/>
                <a:latin typeface="Times New Roman" pitchFamily="18" charset="0"/>
                <a:cs typeface="Times New Roman" pitchFamily="18" charset="0"/>
              </a:rPr>
              <a:t>формирования </a:t>
            </a:r>
            <a:r>
              <a:rPr lang="ru-RU" sz="2800" b="1" u="sng" dirty="0">
                <a:solidFill>
                  <a:schemeClr val="tx1"/>
                </a:solidFill>
                <a:effectLst/>
                <a:latin typeface="Times New Roman" pitchFamily="18" charset="0"/>
                <a:cs typeface="Times New Roman" pitchFamily="18" charset="0"/>
              </a:rPr>
              <a:t>личности, профессиональных </a:t>
            </a:r>
            <a:r>
              <a:rPr lang="ru-RU" sz="2800" b="1" u="sng" dirty="0" smtClean="0">
                <a:solidFill>
                  <a:schemeClr val="tx1"/>
                </a:solidFill>
                <a:effectLst/>
                <a:latin typeface="Times New Roman" pitchFamily="18" charset="0"/>
                <a:cs typeface="Times New Roman" pitchFamily="18" charset="0"/>
              </a:rPr>
              <a:t/>
            </a:r>
            <a:br>
              <a:rPr lang="ru-RU" sz="2800" b="1" u="sng" dirty="0" smtClean="0">
                <a:solidFill>
                  <a:schemeClr val="tx1"/>
                </a:solidFill>
                <a:effectLst/>
                <a:latin typeface="Times New Roman" pitchFamily="18" charset="0"/>
                <a:cs typeface="Times New Roman" pitchFamily="18" charset="0"/>
              </a:rPr>
            </a:br>
            <a:r>
              <a:rPr lang="ru-RU" sz="2800" b="1" u="sng" dirty="0" smtClean="0">
                <a:solidFill>
                  <a:schemeClr val="tx1"/>
                </a:solidFill>
                <a:effectLst/>
                <a:latin typeface="Times New Roman" pitchFamily="18" charset="0"/>
                <a:cs typeface="Times New Roman" pitchFamily="18" charset="0"/>
              </a:rPr>
              <a:t>компетенций </a:t>
            </a:r>
            <a:r>
              <a:rPr lang="ru-RU" sz="2800" b="1" u="sng" dirty="0">
                <a:solidFill>
                  <a:schemeClr val="tx1"/>
                </a:solidFill>
                <a:effectLst/>
                <a:latin typeface="Times New Roman" pitchFamily="18" charset="0"/>
                <a:cs typeface="Times New Roman" pitchFamily="18" charset="0"/>
              </a:rPr>
              <a:t>молодого </a:t>
            </a:r>
            <a:r>
              <a:rPr lang="ru-RU" sz="2800" b="1" u="sng" dirty="0" smtClean="0">
                <a:solidFill>
                  <a:schemeClr val="tx1"/>
                </a:solidFill>
                <a:effectLst/>
                <a:latin typeface="Times New Roman" pitchFamily="18" charset="0"/>
                <a:cs typeface="Times New Roman" pitchFamily="18" charset="0"/>
              </a:rPr>
              <a:t>специалиста.</a:t>
            </a:r>
            <a:endParaRPr lang="ru-RU" sz="2800" u="sng" dirty="0">
              <a:solidFill>
                <a:schemeClr val="tx1"/>
              </a:solidFill>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85000" lnSpcReduction="20000"/>
          </a:bodyPr>
          <a:lstStyle/>
          <a:p>
            <a:endParaRPr lang="ru-RU" b="1" i="1" dirty="0" smtClean="0">
              <a:latin typeface="Times New Roman" pitchFamily="18" charset="0"/>
              <a:cs typeface="Times New Roman" pitchFamily="18" charset="0"/>
            </a:endParaRPr>
          </a:p>
          <a:p>
            <a:pPr algn="just"/>
            <a:r>
              <a:rPr lang="ru-RU" b="1" i="1" u="sng" dirty="0" smtClean="0">
                <a:latin typeface="Times New Roman" pitchFamily="18" charset="0"/>
                <a:cs typeface="Times New Roman" pitchFamily="18" charset="0"/>
              </a:rPr>
              <a:t>Наставничество</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 тип подготовки к работе, обеспечивающий занятость работника с поддержкой опытного наставника, что способствует изучению работы на практике и в широком диапазоне</a:t>
            </a:r>
            <a:r>
              <a:rPr lang="ru-RU" dirty="0" smtClean="0">
                <a:latin typeface="Times New Roman" pitchFamily="18" charset="0"/>
                <a:cs typeface="Times New Roman" pitchFamily="18" charset="0"/>
              </a:rPr>
              <a:t>.</a:t>
            </a:r>
          </a:p>
          <a:p>
            <a:pPr marL="0" indent="0" algn="just">
              <a:buNone/>
            </a:pPr>
            <a:endParaRPr lang="ru-RU" dirty="0">
              <a:latin typeface="Times New Roman" pitchFamily="18" charset="0"/>
              <a:cs typeface="Times New Roman" pitchFamily="18" charset="0"/>
            </a:endParaRPr>
          </a:p>
          <a:p>
            <a:pPr algn="just"/>
            <a:r>
              <a:rPr lang="ru-RU" b="1" i="1" u="sng" dirty="0">
                <a:latin typeface="Times New Roman" pitchFamily="18" charset="0"/>
                <a:cs typeface="Times New Roman" pitchFamily="18" charset="0"/>
              </a:rPr>
              <a:t>Наставник</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 воспитатель, </a:t>
            </a:r>
            <a:r>
              <a:rPr lang="ru-RU" dirty="0" smtClean="0">
                <a:latin typeface="Times New Roman" pitchFamily="18" charset="0"/>
                <a:cs typeface="Times New Roman" pitchFamily="18" charset="0"/>
              </a:rPr>
              <a:t>учитель, </a:t>
            </a:r>
            <a:r>
              <a:rPr lang="ru-RU" dirty="0" smtClean="0"/>
              <a:t>человек</a:t>
            </a:r>
            <a:r>
              <a:rPr lang="ru-RU" dirty="0"/>
              <a:t>, обладающий определенным опытом и знаниями, высоким уровнем коммуникации, стремящийся помочь своему подопечному приобрести опыт, необходимый и достаточный для овладения профессией.</a:t>
            </a:r>
          </a:p>
          <a:p>
            <a:pPr algn="just"/>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175050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pPr algn="just"/>
            <a:r>
              <a:rPr lang="ru-RU" b="1" i="1" u="sng" dirty="0" smtClean="0"/>
              <a:t>   Наставничество</a:t>
            </a:r>
            <a:r>
              <a:rPr lang="ru-RU" dirty="0" smtClean="0"/>
              <a:t> </a:t>
            </a:r>
            <a:r>
              <a:rPr lang="ru-RU" dirty="0"/>
              <a:t>– это постоянный диалог, межличностная коммуникация. Считается, что общение наставника и молодого специалиста не стоит ограничивать формальными рамками трудового дня, диалог не состоится, если между наставником и учеником будет большая дистанция. Откровенность в рамках профессиональных обязанностей между наставником и обучаемым необходима для того, чтобы правильно сформулировать тактические цели процесса адаптации, предложить возможность психологической разгрузки и т. п.</a:t>
            </a:r>
          </a:p>
          <a:p>
            <a:endParaRPr lang="ru-RU" dirty="0"/>
          </a:p>
        </p:txBody>
      </p:sp>
    </p:spTree>
    <p:extLst>
      <p:ext uri="{BB962C8B-B14F-4D97-AF65-F5344CB8AC3E}">
        <p14:creationId xmlns:p14="http://schemas.microsoft.com/office/powerpoint/2010/main" val="2562383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994</TotalTime>
  <Words>800</Words>
  <Application>Microsoft Office PowerPoint</Application>
  <PresentationFormat>Экран (4:3)</PresentationFormat>
  <Paragraphs>293</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Литейная</vt:lpstr>
      <vt:lpstr>КГКП «Карасуский  сельскохозяйственный  колледж» Управления  образования  акимата  Костанайской  области</vt:lpstr>
      <vt:lpstr>Эпиграф</vt:lpstr>
      <vt:lpstr>Введение</vt:lpstr>
      <vt:lpstr>Цели работы по  адаптации  молодых учителей</vt:lpstr>
      <vt:lpstr>Задачи колледжа по адаптации молодых специалистов</vt:lpstr>
      <vt:lpstr>Этапы  профессионального  становления молодого  педагога</vt:lpstr>
      <vt:lpstr>Этапы  профессионального  становления  молодого  педагога</vt:lpstr>
      <vt:lpstr>   Наставничество как процесс целенаправленного  формирования личности, профессиональных  компетенций молодого специалиста.</vt:lpstr>
      <vt:lpstr>Презентация PowerPoint</vt:lpstr>
      <vt:lpstr>  Структура  наставничества</vt:lpstr>
      <vt:lpstr>Формы  и  методы  работы  с  молодыми  специалистами</vt:lpstr>
      <vt:lpstr>Реализация  плана  работы  с  молодыми  специалистами</vt:lpstr>
      <vt:lpstr>Алгоритм действий структурных  элементов  наставничества</vt:lpstr>
      <vt:lpstr>Алгоритм действий структурных  элементов  наставничества</vt:lpstr>
      <vt:lpstr>Алгоритм действий структурных  элементов  наставничества</vt:lpstr>
      <vt:lpstr>ПАМЯТКА  МОЛОДОМУ  ПЕДАГОГУ </vt:lpstr>
      <vt:lpstr>Памятка  наставнику</vt:lpstr>
      <vt:lpstr>Основные  направления повышения  профессионального  мастерства  молодого  учителя  </vt:lpstr>
      <vt:lpstr>Примерная  тематика  занятий  с  молодыми  специалистами в  формате  « Школа  молодого  учителя»</vt:lpstr>
      <vt:lpstr>Примерная  тематика  занятий  с  молодыми  специалистами в  формате  « Школа  молодого  учителя»</vt:lpstr>
      <vt:lpstr>Примерная  тематика  занятий  с  молодыми  специалистами в  формате  « Школа  молодого  учителя»</vt:lpstr>
      <vt:lpstr>Примерная  тематика  занятий  с  молодыми  специалистами в  формате  « Школа  молодого  учителя» </vt:lpstr>
      <vt:lpstr>Итоговый ( III  этап)  работы  с  молодыми  специалистами</vt:lpstr>
      <vt:lpstr>Семь золотых правил для педагога</vt:lpstr>
      <vt:lpstr>  Заповеди начинающему педагогу </vt:lpstr>
      <vt:lpstr>Выводы</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общеобразовательное  учреждение  « Почетненский  учебно-воспитательный  комплекс»  муниципального  образования  Красноперекопского  района  Республики  Крым</dc:title>
  <dc:creator>Кабинет физики</dc:creator>
  <cp:lastModifiedBy>пользователь</cp:lastModifiedBy>
  <cp:revision>130</cp:revision>
  <dcterms:modified xsi:type="dcterms:W3CDTF">2016-11-04T05:46:07Z</dcterms:modified>
</cp:coreProperties>
</file>