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32"/>
  </p:notesMasterIdLst>
  <p:sldIdLst>
    <p:sldId id="285" r:id="rId2"/>
    <p:sldId id="256" r:id="rId3"/>
    <p:sldId id="28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82" r:id="rId25"/>
    <p:sldId id="277" r:id="rId26"/>
    <p:sldId id="283" r:id="rId27"/>
    <p:sldId id="278" r:id="rId28"/>
    <p:sldId id="279" r:id="rId29"/>
    <p:sldId id="280" r:id="rId30"/>
    <p:sldId id="28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990000"/>
    <a:srgbClr val="FF66CC"/>
    <a:srgbClr val="CC99FF"/>
    <a:srgbClr val="FF00FF"/>
    <a:srgbClr val="FF66FF"/>
    <a:srgbClr val="CC0099"/>
    <a:srgbClr val="FF66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12" autoAdjust="0"/>
    <p:restoredTop sz="94624" autoAdjust="0"/>
  </p:normalViewPr>
  <p:slideViewPr>
    <p:cSldViewPr>
      <p:cViewPr>
        <p:scale>
          <a:sx n="66" d="100"/>
          <a:sy n="66" d="100"/>
        </p:scale>
        <p:origin x="-1974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146E9-6773-4775-9D89-C3D500FDFFFD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09446-7C12-4C92-92CE-2C3CC6A304F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651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09446-7C12-4C92-92CE-2C3CC6A304F3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09446-7C12-4C92-92CE-2C3CC6A304F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pull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pull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pull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571C4E2-3832-4A78-AAD5-0C5FB9A9FB54}" type="datetimeFigureOut">
              <a:rPr lang="ru-RU" smtClean="0"/>
              <a:pPr/>
              <a:t>16.11.2016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D694D2-13B5-46C4-A7AF-23E5A39A3E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ransition>
    <p:pull dir="ru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&#1055;&#1088;&#1077;&#1079;&#1077;&#1085;&#1090;&#1072;&#1094;&#1080;&#1103;\&#1042;&#1099;&#1093;&#1086;&#1076;%20&#1064;&#1080;&#1096;&#1083;&#1103;&#1077;&#1074;&#1086;&#1081;%20&#1058;.&#1042;.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esktop\&#1053;&#1086;&#1074;&#1072;&#1103;%20&#1087;&#1072;&#1087;&#1082;&#1072;\&#1084;&#1091;&#1079;&#1099;&#1082;&#1072;%20&#1074;%20&#1087;&#1088;&#1077;&#1079;&#1077;&#1085;&#1090;&#1072;&#1094;&#1080;&#1080;%20&#1074;&#1080;&#1079;&#1080;&#1090;&#1082;&#1080;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3717031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rgbClr val="FF0000"/>
                </a:solidFill>
              </a:rPr>
              <a:t>МКДОУ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Воскресеснский</a:t>
            </a:r>
            <a:r>
              <a:rPr lang="ru-RU" sz="1800" b="1" i="1" dirty="0" smtClean="0">
                <a:solidFill>
                  <a:srgbClr val="FF0000"/>
                </a:solidFill>
              </a:rPr>
              <a:t> детский сад  №4 «Рябинка» </a:t>
            </a:r>
            <a:br>
              <a:rPr lang="ru-RU" sz="1800" b="1" i="1" dirty="0" smtClean="0">
                <a:solidFill>
                  <a:srgbClr val="FF0000"/>
                </a:solidFill>
              </a:rPr>
            </a:br>
            <a:r>
              <a:rPr lang="ru-RU" sz="1800" b="1" i="1" dirty="0" err="1" smtClean="0">
                <a:solidFill>
                  <a:srgbClr val="FF0000"/>
                </a:solidFill>
              </a:rPr>
              <a:t>р.п</a:t>
            </a:r>
            <a:r>
              <a:rPr lang="ru-RU" sz="1800" b="1" i="1" dirty="0" smtClean="0">
                <a:solidFill>
                  <a:srgbClr val="FF0000"/>
                </a:solidFill>
              </a:rPr>
              <a:t>. Воскресенское Нижегородская область</a:t>
            </a:r>
            <a:br>
              <a:rPr lang="ru-RU" sz="1800" b="1" i="1" dirty="0" smtClean="0">
                <a:solidFill>
                  <a:srgbClr val="FF0000"/>
                </a:solidFill>
              </a:rPr>
            </a:br>
            <a:r>
              <a:rPr lang="ru-RU" sz="1800" b="1" i="1" dirty="0" smtClean="0">
                <a:solidFill>
                  <a:srgbClr val="FF0000"/>
                </a:solidFill>
              </a:rPr>
              <a:t>инструктор  по физкультуре</a:t>
            </a:r>
            <a:r>
              <a:rPr lang="ru-RU" sz="1800" b="1" i="1" dirty="0" smtClean="0">
                <a:solidFill>
                  <a:srgbClr val="FF0000"/>
                </a:solidFill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</a:rPr>
            </a:br>
            <a:r>
              <a:rPr lang="ru-RU" sz="1800" b="1" i="1" dirty="0" smtClean="0">
                <a:solidFill>
                  <a:srgbClr val="FF0000"/>
                </a:solidFill>
              </a:rPr>
              <a:t> </a:t>
            </a:r>
            <a:r>
              <a:rPr lang="ru-RU" sz="1800" b="1" i="1" dirty="0" err="1" smtClean="0">
                <a:solidFill>
                  <a:srgbClr val="FF0000"/>
                </a:solidFill>
              </a:rPr>
              <a:t>Шишляева</a:t>
            </a:r>
            <a:r>
              <a:rPr lang="ru-RU" sz="1800" b="1" i="1" dirty="0" smtClean="0">
                <a:solidFill>
                  <a:srgbClr val="FF0000"/>
                </a:solidFill>
              </a:rPr>
              <a:t>  Татьяна Васильевна</a:t>
            </a:r>
            <a:br>
              <a:rPr lang="ru-RU" sz="1800" b="1" i="1" dirty="0" smtClean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FF0000"/>
                </a:solidFill>
              </a:rPr>
              <a:t/>
            </a:r>
            <a:br>
              <a:rPr lang="ru-RU" sz="1800" b="1" i="1" dirty="0">
                <a:solidFill>
                  <a:srgbClr val="FF0000"/>
                </a:solidFill>
              </a:rPr>
            </a:br>
            <a:r>
              <a:rPr lang="ru-RU" sz="1800" b="1" i="1" dirty="0" smtClean="0">
                <a:solidFill>
                  <a:srgbClr val="FF0000"/>
                </a:solidFill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</a:rPr>
            </a:br>
            <a:r>
              <a:rPr lang="ru-RU" sz="1800" b="1" i="1" dirty="0">
                <a:solidFill>
                  <a:srgbClr val="FF0000"/>
                </a:solidFill>
              </a:rPr>
              <a:t/>
            </a:r>
            <a:br>
              <a:rPr lang="ru-RU" sz="1800" b="1" i="1" dirty="0">
                <a:solidFill>
                  <a:srgbClr val="FF0000"/>
                </a:solidFill>
              </a:rPr>
            </a:br>
            <a:r>
              <a:rPr lang="ru-RU" sz="1800" b="1" i="1" dirty="0" smtClean="0">
                <a:solidFill>
                  <a:srgbClr val="FF0000"/>
                </a:solidFill>
              </a:rPr>
              <a:t/>
            </a:r>
            <a:br>
              <a:rPr lang="ru-RU" sz="1800" b="1" i="1" dirty="0" smtClean="0">
                <a:solidFill>
                  <a:srgbClr val="FF0000"/>
                </a:solidFill>
              </a:rPr>
            </a:br>
            <a:r>
              <a:rPr lang="ru-RU" sz="1800" b="1" i="1" dirty="0"/>
              <a:t/>
            </a:r>
            <a:br>
              <a:rPr lang="ru-RU" sz="1800" b="1" i="1" dirty="0"/>
            </a:br>
            <a:endParaRPr lang="ru-RU" sz="18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366682" y="2204864"/>
            <a:ext cx="6149535" cy="2687566"/>
          </a:xfrm>
        </p:spPr>
        <p:txBody>
          <a:bodyPr>
            <a:noAutofit/>
          </a:bodyPr>
          <a:lstStyle/>
          <a:p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«Горжусь </a:t>
            </a:r>
            <a:b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профессией</a:t>
            </a:r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своей</a:t>
            </a:r>
            <a:r>
              <a:rPr lang="ru-RU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:\Documents and Settings\Администратор\Рабочий стол\DSC019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82956" y="42934214"/>
            <a:ext cx="29712000" cy="22284000"/>
          </a:xfrm>
          <a:prstGeom prst="rect">
            <a:avLst/>
          </a:prstGeom>
          <a:noFill/>
        </p:spPr>
      </p:pic>
      <p:pic>
        <p:nvPicPr>
          <p:cNvPr id="4" name="Picture 2" descr="C:\Documents and Settings\Администратор\Рабочий стол\DSC019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430640" y="-9421919"/>
            <a:ext cx="6201940" cy="4651456"/>
          </a:xfrm>
          <a:prstGeom prst="rect">
            <a:avLst/>
          </a:prstGeom>
          <a:noFill/>
        </p:spPr>
      </p:pic>
      <p:pic>
        <p:nvPicPr>
          <p:cNvPr id="1027" name="Picture 3" descr="C:\Documents and Settings\Администратор\Рабочий стол\DSC01985.JPG"/>
          <p:cNvPicPr>
            <a:picLocks noChangeAspect="1" noChangeArrowheads="1"/>
          </p:cNvPicPr>
          <p:nvPr/>
        </p:nvPicPr>
        <p:blipFill rotWithShape="1">
          <a:blip r:embed="rId5" cstate="print"/>
          <a:srcRect l="24794" t="15001" r="43652" b="1759"/>
          <a:stretch/>
        </p:blipFill>
        <p:spPr bwMode="auto">
          <a:xfrm>
            <a:off x="6084168" y="1305615"/>
            <a:ext cx="2674319" cy="5291737"/>
          </a:xfrm>
          <a:prstGeom prst="flowChartAlternateProcess">
            <a:avLst/>
          </a:prstGeom>
          <a:noFill/>
          <a:ln w="76200">
            <a:solidFill>
              <a:srgbClr val="00FFFF"/>
            </a:solidFill>
          </a:ln>
        </p:spPr>
      </p:pic>
      <p:pic>
        <p:nvPicPr>
          <p:cNvPr id="8" name="Выход Шишляевой Т.В.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214282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Всё у нас по распорядку,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Режим мы всегда соблюдаем!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 descr="C:\Users\Kate\Desktop\DSC01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45433"/>
            <a:ext cx="6132110" cy="4599298"/>
          </a:xfrm>
          <a:prstGeom prst="cloudCallout">
            <a:avLst/>
          </a:prstGeom>
          <a:noFill/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Прыгаем на «</a:t>
            </a:r>
            <a:r>
              <a:rPr lang="ru-RU" b="1" i="1" dirty="0" err="1" smtClean="0">
                <a:solidFill>
                  <a:srgbClr val="FF0000"/>
                </a:solidFill>
              </a:rPr>
              <a:t>фитболах</a:t>
            </a:r>
            <a:r>
              <a:rPr lang="ru-RU" b="1" i="1" dirty="0" smtClean="0">
                <a:solidFill>
                  <a:srgbClr val="FF0000"/>
                </a:solidFill>
              </a:rPr>
              <a:t>»,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 descr="C:\Users\Kate\Desktop\SDC19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6528726" cy="4896544"/>
          </a:xfrm>
          <a:prstGeom prst="star12">
            <a:avLst/>
          </a:prstGeom>
          <a:noFill/>
          <a:ln w="76200">
            <a:solidFill>
              <a:srgbClr val="FFC000"/>
            </a:solidFill>
          </a:ln>
        </p:spPr>
      </p:pic>
      <p:pic>
        <p:nvPicPr>
          <p:cNvPr id="1026" name="Picture 2" descr="L:\фото\муз комп с нетр оборуд\SDC17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4224" y="836712"/>
            <a:ext cx="5820139" cy="4365104"/>
          </a:xfrm>
          <a:prstGeom prst="star12">
            <a:avLst/>
          </a:prstGeom>
          <a:noFill/>
          <a:ln w="76200">
            <a:solidFill>
              <a:srgbClr val="0070C0"/>
            </a:solidFill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любим играть в « парашют»,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 descr="C:\Users\Kate\Desktop\SDC194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6804248" cy="510318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</p:pic>
      <p:pic>
        <p:nvPicPr>
          <p:cNvPr id="8197" name="Picture 5" descr="C:\Users\Kate\Desktop\SDC193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83006"/>
            <a:ext cx="4499992" cy="3374994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Нежно танцуем с «вуалями»,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I:\фото\эмоциональное\SDC19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6768753" cy="4752528"/>
          </a:xfrm>
          <a:prstGeom prst="parallelogram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85" decel="100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385" decel="100000"/>
                                        <p:tgtEl>
                                          <p:spTgt spid="921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385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385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38688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С </a:t>
            </a:r>
            <a:r>
              <a:rPr lang="ru-RU" b="1" i="1" dirty="0" err="1" smtClean="0">
                <a:solidFill>
                  <a:srgbClr val="FF0000"/>
                </a:solidFill>
              </a:rPr>
              <a:t>мамами,папами</a:t>
            </a:r>
            <a:r>
              <a:rPr lang="ru-RU" b="1" i="1" dirty="0" smtClean="0">
                <a:solidFill>
                  <a:srgbClr val="FF0000"/>
                </a:solidFill>
              </a:rPr>
              <a:t>  игры нас ждут!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Kate\Desktop\SDC19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5688632" cy="4266474"/>
          </a:xfrm>
          <a:prstGeom prst="cloud">
            <a:avLst/>
          </a:prstGeom>
          <a:noFill/>
          <a:ln w="76200">
            <a:solidFill>
              <a:srgbClr val="FF3399"/>
            </a:solidFill>
          </a:ln>
        </p:spPr>
      </p:pic>
      <p:pic>
        <p:nvPicPr>
          <p:cNvPr id="1028" name="Picture 4" descr="C:\Users\Kate\Desktop\SDC19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2852936"/>
            <a:ext cx="5575585" cy="4181689"/>
          </a:xfrm>
          <a:prstGeom prst="cloud">
            <a:avLst/>
          </a:prstGeom>
          <a:noFill/>
          <a:ln w="76200">
            <a:solidFill>
              <a:srgbClr val="00FFFF"/>
            </a:solidFill>
          </a:ln>
        </p:spPr>
      </p:pic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Ритмика, игры у ребятишек - 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Всё у  нас ежедневно!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Kate\Desktop\SDC181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920547" cy="3690410"/>
          </a:xfrm>
          <a:prstGeom prst="flowChartAlternateProcess">
            <a:avLst/>
          </a:prstGeom>
          <a:noFill/>
          <a:ln w="76200">
            <a:solidFill>
              <a:srgbClr val="D60093"/>
            </a:solidFill>
          </a:ln>
        </p:spPr>
      </p:pic>
      <p:pic>
        <p:nvPicPr>
          <p:cNvPr id="2051" name="Picture 3" descr="C:\Users\Kate\Desktop\SDC19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266982"/>
            <a:ext cx="4788024" cy="3591018"/>
          </a:xfrm>
          <a:prstGeom prst="flowChartAlternateProcess">
            <a:avLst/>
          </a:prstGeom>
          <a:noFill/>
          <a:ln w="76200">
            <a:solidFill>
              <a:srgbClr val="FF6600"/>
            </a:solidFill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556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Все от макушки до пяток</a:t>
            </a:r>
            <a:br>
              <a:rPr lang="ru-RU" sz="3600" b="1" i="1" dirty="0" smtClean="0">
                <a:solidFill>
                  <a:srgbClr val="FF0000"/>
                </a:solidFill>
              </a:rPr>
            </a:br>
            <a:r>
              <a:rPr lang="ru-RU" sz="3600" b="1" i="1" dirty="0" smtClean="0">
                <a:solidFill>
                  <a:srgbClr val="FF0000"/>
                </a:solidFill>
              </a:rPr>
              <a:t>Очень спортивные, верно?</a:t>
            </a:r>
            <a:r>
              <a:rPr lang="ru-RU" b="1" i="1" dirty="0" smtClean="0">
                <a:solidFill>
                  <a:srgbClr val="FF0000"/>
                </a:solidFill>
              </a:rPr>
              <a:t> </a:t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C:\Users\Kate\Desktop\DSC02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28" y="1176119"/>
            <a:ext cx="5184577" cy="3888432"/>
          </a:xfrm>
          <a:prstGeom prst="star12">
            <a:avLst/>
          </a:prstGeom>
          <a:noFill/>
          <a:ln w="76200">
            <a:solidFill>
              <a:srgbClr val="00CC00"/>
            </a:solidFill>
          </a:ln>
        </p:spPr>
      </p:pic>
      <p:pic>
        <p:nvPicPr>
          <p:cNvPr id="1026" name="Picture 2" descr="I:\фото\спартакиада2015\SDC18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492896"/>
            <a:ext cx="5792628" cy="4344471"/>
          </a:xfrm>
          <a:prstGeom prst="star12">
            <a:avLst/>
          </a:prstGeom>
          <a:noFill/>
          <a:ln w="76200">
            <a:solidFill>
              <a:srgbClr val="00FFFF"/>
            </a:solidFill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0161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700" b="1" i="1" dirty="0" smtClean="0">
                <a:solidFill>
                  <a:srgbClr val="FF0000"/>
                </a:solidFill>
              </a:rPr>
              <a:t>Задание было такое –Представить сегодня себя.</a:t>
            </a:r>
            <a:br>
              <a:rPr lang="ru-RU" sz="2700" b="1" i="1" dirty="0" smtClean="0">
                <a:solidFill>
                  <a:srgbClr val="FF0000"/>
                </a:solidFill>
              </a:rPr>
            </a:br>
            <a:r>
              <a:rPr lang="ru-RU" sz="2700" b="1" i="1" dirty="0" smtClean="0">
                <a:solidFill>
                  <a:srgbClr val="FF0000"/>
                </a:solidFill>
              </a:rPr>
              <a:t>На первый взгляд, очень простое, Профессия – наша судьба!</a:t>
            </a:r>
            <a:br>
              <a:rPr lang="ru-RU" sz="2700" b="1" i="1" dirty="0" smtClean="0">
                <a:solidFill>
                  <a:srgbClr val="FF0000"/>
                </a:solidFill>
              </a:rPr>
            </a:br>
            <a:r>
              <a:rPr lang="ru-RU" sz="2700" b="1" i="1" dirty="0" smtClean="0">
                <a:solidFill>
                  <a:srgbClr val="FF0000"/>
                </a:solidFill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</a:rPr>
            </a:br>
            <a:endParaRPr lang="ru-RU" sz="27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Kate\Desktop\SDC184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123728" y="1124744"/>
            <a:ext cx="4427984" cy="3320988"/>
          </a:xfrm>
          <a:prstGeom prst="flowChartPunchedTape">
            <a:avLst/>
          </a:prstGeom>
          <a:noFill/>
          <a:ln w="76200">
            <a:solidFill>
              <a:srgbClr val="D60093"/>
            </a:solidFill>
          </a:ln>
        </p:spPr>
      </p:pic>
      <p:pic>
        <p:nvPicPr>
          <p:cNvPr id="1029" name="Picture 5" descr="I:\фото\фото шишляева осень2015Новая папка (2)\SDC18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21617">
            <a:off x="252749" y="3716407"/>
            <a:ext cx="3960502" cy="2970377"/>
          </a:xfrm>
          <a:prstGeom prst="flowChartPunchedTape">
            <a:avLst/>
          </a:prstGeom>
          <a:noFill/>
          <a:ln w="76200">
            <a:solidFill>
              <a:srgbClr val="6600FF"/>
            </a:solidFill>
          </a:ln>
        </p:spPr>
      </p:pic>
      <p:pic>
        <p:nvPicPr>
          <p:cNvPr id="11266" name="Picture 2" descr="I:\фото\фото  Семенов\DSC019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45577">
            <a:off x="4881292" y="3866499"/>
            <a:ext cx="3960660" cy="2970495"/>
          </a:xfrm>
          <a:prstGeom prst="flowChartPunchedTape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med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Но сложно сказать в строчках этих,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Что значит работать с детьми,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Всё знают и чувствуют дети,</a:t>
            </a:r>
            <a:br>
              <a:rPr lang="ru-RU" sz="2400" b="1" i="1" dirty="0" smtClean="0">
                <a:solidFill>
                  <a:srgbClr val="FF0000"/>
                </a:solidFill>
              </a:rPr>
            </a:br>
            <a:r>
              <a:rPr lang="ru-RU" sz="2400" b="1" i="1" dirty="0" smtClean="0">
                <a:solidFill>
                  <a:srgbClr val="FF0000"/>
                </a:solidFill>
              </a:rPr>
              <a:t>Смышленые дети  мои.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Kate\Desktop\DSC01934.JPG"/>
          <p:cNvPicPr>
            <a:picLocks noChangeAspect="1" noChangeArrowheads="1"/>
          </p:cNvPicPr>
          <p:nvPr/>
        </p:nvPicPr>
        <p:blipFill rotWithShape="1">
          <a:blip r:embed="rId2" cstate="print"/>
          <a:srcRect l="12621" t="1618" r="-8748" b="-1618"/>
          <a:stretch/>
        </p:blipFill>
        <p:spPr bwMode="auto">
          <a:xfrm rot="21270924">
            <a:off x="-74880" y="1559783"/>
            <a:ext cx="5076000" cy="3960622"/>
          </a:xfrm>
          <a:prstGeom prst="star32">
            <a:avLst/>
          </a:prstGeom>
          <a:noFill/>
          <a:ln w="76200">
            <a:solidFill>
              <a:srgbClr val="CC6600"/>
            </a:solidFill>
          </a:ln>
        </p:spPr>
      </p:pic>
      <p:pic>
        <p:nvPicPr>
          <p:cNvPr id="2052" name="Picture 4" descr="I:\фото\фото шишляева осень2015Новая папка (2)\SDC184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924944"/>
            <a:ext cx="5136571" cy="3852428"/>
          </a:xfrm>
          <a:prstGeom prst="star32">
            <a:avLst/>
          </a:prstGeom>
          <a:noFill/>
          <a:ln w="76200">
            <a:solidFill>
              <a:srgbClr val="0000FF"/>
            </a:solidFill>
          </a:ln>
        </p:spPr>
      </p:pic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>
                <a:solidFill>
                  <a:srgbClr val="FF0000"/>
                </a:solidFill>
              </a:rPr>
              <a:t>Задача моя не простая – </a:t>
            </a:r>
            <a:br>
              <a:rPr lang="ru-RU" sz="2700" b="1" i="1" dirty="0" smtClean="0">
                <a:solidFill>
                  <a:srgbClr val="FF0000"/>
                </a:solidFill>
              </a:rPr>
            </a:br>
            <a:r>
              <a:rPr lang="ru-RU" sz="2700" b="1" i="1" dirty="0" smtClean="0">
                <a:solidFill>
                  <a:srgbClr val="FF0000"/>
                </a:solidFill>
              </a:rPr>
              <a:t>Со спортом их всех подружить,</a:t>
            </a:r>
            <a:br>
              <a:rPr lang="ru-RU" sz="2700" b="1" i="1" dirty="0" smtClean="0">
                <a:solidFill>
                  <a:srgbClr val="FF0000"/>
                </a:solidFill>
              </a:rPr>
            </a:br>
            <a:r>
              <a:rPr lang="ru-RU" sz="2700" b="1" i="1" dirty="0" smtClean="0">
                <a:solidFill>
                  <a:srgbClr val="FF0000"/>
                </a:solidFill>
              </a:rPr>
              <a:t>Но только одно точно знаю:</a:t>
            </a:r>
            <a:br>
              <a:rPr lang="ru-RU" sz="2700" b="1" i="1" dirty="0" smtClean="0">
                <a:solidFill>
                  <a:srgbClr val="FF0000"/>
                </a:solidFill>
              </a:rPr>
            </a:br>
            <a:r>
              <a:rPr lang="ru-RU" sz="2700" b="1" i="1" dirty="0" smtClean="0">
                <a:solidFill>
                  <a:srgbClr val="FF0000"/>
                </a:solidFill>
              </a:rPr>
              <a:t>Мне нравится деток </a:t>
            </a:r>
            <a:r>
              <a:rPr lang="ru-RU" sz="2700" b="1" i="1" dirty="0" smtClean="0">
                <a:solidFill>
                  <a:srgbClr val="FF0000"/>
                </a:solidFill>
              </a:rPr>
              <a:t>учить!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6" name="Picture 4" descr="I:\фото\неделя здоровья 2015Новая папка (2)\SDC18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3452" y="1586069"/>
            <a:ext cx="6630916" cy="4973188"/>
          </a:xfrm>
          <a:prstGeom prst="doubleWave">
            <a:avLst/>
          </a:prstGeom>
          <a:noFill/>
          <a:ln w="76200">
            <a:solidFill>
              <a:srgbClr val="00FFFF"/>
            </a:solidFill>
          </a:ln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683568" y="1"/>
            <a:ext cx="7674646" cy="235743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Поверьте,  мой выбор не случаен,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В училище  судьба меня свела,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С наставником, учителем, 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с прекрасным человеком.</a:t>
            </a:r>
            <a:br>
              <a:rPr lang="ru-RU" sz="2800" b="1" i="1" dirty="0" smtClean="0">
                <a:solidFill>
                  <a:srgbClr val="FF0000"/>
                </a:solidFill>
              </a:rPr>
            </a:br>
            <a:r>
              <a:rPr lang="ru-RU" sz="2800" b="1" i="1" dirty="0" smtClean="0">
                <a:solidFill>
                  <a:srgbClr val="FF0000"/>
                </a:solidFill>
              </a:rPr>
              <a:t>Кто искорку физо во мне зажгла.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Picture 2" descr="C:\Documents and Settings\Администратор\Рабочий стол\SDC1944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428868"/>
            <a:ext cx="5580803" cy="4185602"/>
          </a:xfrm>
          <a:prstGeom prst="flowChartAlternateProcess">
            <a:avLst/>
          </a:prstGeom>
          <a:noFill/>
          <a:ln w="76200">
            <a:solidFill>
              <a:srgbClr val="990000"/>
            </a:solidFill>
          </a:ln>
        </p:spPr>
      </p:pic>
      <p:pic>
        <p:nvPicPr>
          <p:cNvPr id="1027" name="Picture 3" descr="C:\Documents and Settings\Администратор\Рабочий стол\SDC194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08985" y="2428844"/>
            <a:ext cx="2690470" cy="4214866"/>
          </a:xfrm>
          <a:prstGeom prst="flowChartAlternateProcess">
            <a:avLst/>
          </a:prstGeom>
          <a:noFill/>
          <a:ln w="76200">
            <a:solidFill>
              <a:srgbClr val="990000"/>
            </a:solidFill>
          </a:ln>
        </p:spPr>
      </p:pic>
      <p:pic>
        <p:nvPicPr>
          <p:cNvPr id="7" name="музыка в презентации визитки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285720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Как правильно  соревноваться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I:\фото\неделя здоровья 2015Новая папка (2)\SDC18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8936" y="1196752"/>
            <a:ext cx="4896544" cy="3672408"/>
          </a:xfrm>
          <a:prstGeom prst="dodecagon">
            <a:avLst/>
          </a:prstGeom>
          <a:noFill/>
          <a:ln w="76200">
            <a:solidFill>
              <a:srgbClr val="9933FF"/>
            </a:solidFill>
          </a:ln>
        </p:spPr>
      </p:pic>
      <p:pic>
        <p:nvPicPr>
          <p:cNvPr id="4099" name="Picture 3" descr="C:\Users\Kate\Desktop\DSC019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80928"/>
            <a:ext cx="4992555" cy="3744416"/>
          </a:xfrm>
          <a:prstGeom prst="dodecagon">
            <a:avLst/>
          </a:prstGeom>
          <a:noFill/>
          <a:ln w="76200">
            <a:solidFill>
              <a:srgbClr val="00FFFF"/>
            </a:solidFill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Зарядку каждый день выполнять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Kate\Desktop\DSC019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124743"/>
            <a:ext cx="7344817" cy="5508871"/>
          </a:xfrm>
          <a:prstGeom prst="cloud">
            <a:avLst/>
          </a:prstGeom>
          <a:noFill/>
          <a:ln w="76200">
            <a:solidFill>
              <a:srgbClr val="99FF99"/>
            </a:solidFill>
          </a:ln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фото\2014г\SDC18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16443">
            <a:off x="614422" y="3399495"/>
            <a:ext cx="4311797" cy="3233847"/>
          </a:xfrm>
          <a:prstGeom prst="pentagon">
            <a:avLst/>
          </a:prstGeom>
          <a:noFill/>
          <a:ln w="76200">
            <a:solidFill>
              <a:srgbClr val="FF660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Как  нужно уметь расслабляться,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Чтобы здоровыми  стать!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I:\фото\эмоциональное\SDC189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2625">
            <a:off x="3897347" y="3124823"/>
            <a:ext cx="4626982" cy="3470236"/>
          </a:xfrm>
          <a:prstGeom prst="pentagon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5123" name="Picture 3" descr="C:\Users\Kate\Desktop\SDC191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124743"/>
            <a:ext cx="4320483" cy="3240361"/>
          </a:xfrm>
          <a:prstGeom prst="pentagon">
            <a:avLst/>
          </a:prstGeom>
          <a:noFill/>
          <a:ln w="76200">
            <a:solidFill>
              <a:srgbClr val="99FF99"/>
            </a:solidFill>
          </a:ln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11067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Участвую также активно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Я в жизни спортивной  коллег,</a:t>
            </a:r>
            <a:br>
              <a:rPr lang="ru-RU" b="1" i="1" dirty="0" smtClean="0">
                <a:solidFill>
                  <a:srgbClr val="FF0000"/>
                </a:solidFill>
              </a:rPr>
            </a:b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L:\просто фото\SDC13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08720"/>
            <a:ext cx="4278623" cy="3208967"/>
          </a:xfrm>
          <a:prstGeom prst="star10">
            <a:avLst/>
          </a:prstGeom>
          <a:noFill/>
          <a:ln w="76200">
            <a:solidFill>
              <a:srgbClr val="FF00FF"/>
            </a:solidFill>
          </a:ln>
        </p:spPr>
      </p:pic>
      <p:pic>
        <p:nvPicPr>
          <p:cNvPr id="2051" name="Picture 3" descr="L:\просто фото\SDC14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463" y="1196752"/>
            <a:ext cx="4310537" cy="3232903"/>
          </a:xfrm>
          <a:prstGeom prst="star10">
            <a:avLst/>
          </a:prstGeom>
          <a:noFill/>
          <a:ln w="76200">
            <a:solidFill>
              <a:srgbClr val="0000FF"/>
            </a:solidFill>
          </a:ln>
        </p:spPr>
      </p:pic>
      <p:pic>
        <p:nvPicPr>
          <p:cNvPr id="2052" name="Picture 4" descr="L:\просто фото\SDC14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3140968"/>
            <a:ext cx="4659084" cy="3494313"/>
          </a:xfrm>
          <a:prstGeom prst="star10">
            <a:avLst/>
          </a:prstGeom>
          <a:noFill/>
          <a:ln w="76200">
            <a:solidFill>
              <a:srgbClr val="92D050"/>
            </a:solidFill>
          </a:ln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Часы здоровья , курсы, </a:t>
            </a:r>
            <a:r>
              <a:rPr lang="ru-RU" sz="3200" b="1" i="1" dirty="0" err="1" smtClean="0">
                <a:solidFill>
                  <a:srgbClr val="FF0000"/>
                </a:solidFill>
              </a:rPr>
              <a:t>Рмо</a:t>
            </a:r>
            <a:r>
              <a:rPr lang="ru-RU" sz="3200" b="1" i="1" dirty="0" smtClean="0">
                <a:solidFill>
                  <a:srgbClr val="FF0000"/>
                </a:solidFill>
              </a:rPr>
              <a:t> –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 дают нам силы на успех!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Kate\Desktop\SDC18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3"/>
            <a:ext cx="4536504" cy="3402377"/>
          </a:xfrm>
          <a:prstGeom prst="decagon">
            <a:avLst/>
          </a:prstGeom>
          <a:noFill/>
          <a:ln w="76200">
            <a:solidFill>
              <a:srgbClr val="FFFF00"/>
            </a:solidFill>
          </a:ln>
        </p:spPr>
      </p:pic>
      <p:pic>
        <p:nvPicPr>
          <p:cNvPr id="1027" name="Picture 3" descr="I:\фото\веселые стартв 2015педагоги\SDC182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6975" y="1196752"/>
            <a:ext cx="4512501" cy="3384376"/>
          </a:xfrm>
          <a:prstGeom prst="decagon">
            <a:avLst/>
          </a:prstGeom>
          <a:noFill/>
          <a:ln w="76200">
            <a:solidFill>
              <a:srgbClr val="9933FF"/>
            </a:solidFill>
          </a:ln>
        </p:spPr>
      </p:pic>
      <p:pic>
        <p:nvPicPr>
          <p:cNvPr id="1028" name="Picture 4" descr="C:\Users\Kate\Desktop\IMG_37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140968"/>
            <a:ext cx="4752528" cy="3564193"/>
          </a:xfrm>
          <a:prstGeom prst="decagon">
            <a:avLst/>
          </a:prstGeom>
          <a:noFill/>
          <a:ln w="76200">
            <a:solidFill>
              <a:srgbClr val="FF66CC"/>
            </a:solidFill>
          </a:ln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48464" cy="1242864"/>
          </a:xfrm>
        </p:spPr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rgbClr val="FF0000"/>
                </a:solidFill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</a:rPr>
            </a:br>
            <a:r>
              <a:rPr lang="ru-RU" sz="2700" b="1" i="1" dirty="0" smtClean="0">
                <a:solidFill>
                  <a:srgbClr val="FF0000"/>
                </a:solidFill>
              </a:rPr>
              <a:t> Поддержит  меня и  моя семья – дети, внучки, муж и я! – </a:t>
            </a:r>
            <a:br>
              <a:rPr lang="ru-RU" sz="2700" b="1" i="1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Kate\Desktop\DSC_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32316"/>
            <a:ext cx="5328592" cy="3552395"/>
          </a:xfrm>
          <a:prstGeom prst="star10">
            <a:avLst/>
          </a:prstGeom>
          <a:noFill/>
          <a:ln w="76200">
            <a:solidFill>
              <a:srgbClr val="0000FF"/>
            </a:solidFill>
          </a:ln>
        </p:spPr>
      </p:pic>
      <p:pic>
        <p:nvPicPr>
          <p:cNvPr id="10243" name="Picture 3" descr="C:\Users\Kate\Desktop\DSC_03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9616" y="332656"/>
            <a:ext cx="5333664" cy="3555776"/>
          </a:xfrm>
          <a:prstGeom prst="star10">
            <a:avLst/>
          </a:prstGeom>
          <a:noFill/>
          <a:ln w="76200">
            <a:solidFill>
              <a:srgbClr val="00FFFF"/>
            </a:solidFill>
          </a:ln>
        </p:spPr>
      </p:pic>
      <p:pic>
        <p:nvPicPr>
          <p:cNvPr id="2051" name="Picture 3" descr="C:\Users\Kate\Desktop\IMG_0074.JPG"/>
          <p:cNvPicPr>
            <a:picLocks noChangeAspect="1" noChangeArrowheads="1"/>
          </p:cNvPicPr>
          <p:nvPr/>
        </p:nvPicPr>
        <p:blipFill rotWithShape="1">
          <a:blip r:embed="rId4" cstate="print"/>
          <a:srcRect l="-196" t="974" r="12453" b="24193"/>
          <a:stretch/>
        </p:blipFill>
        <p:spPr bwMode="auto">
          <a:xfrm rot="1071231">
            <a:off x="5612101" y="3060309"/>
            <a:ext cx="3384000" cy="3960000"/>
          </a:xfrm>
          <a:prstGeom prst="star10">
            <a:avLst/>
          </a:prstGeom>
          <a:noFill/>
          <a:ln w="76200">
            <a:solidFill>
              <a:srgbClr val="FF99CC"/>
            </a:solidFill>
          </a:ln>
        </p:spPr>
      </p:pic>
      <p:pic>
        <p:nvPicPr>
          <p:cNvPr id="10244" name="Picture 4" descr="C:\Users\Kate\Desktop\IMG_35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39505">
            <a:off x="-171424" y="1863042"/>
            <a:ext cx="3312049" cy="4968071"/>
          </a:xfrm>
          <a:prstGeom prst="star10">
            <a:avLst/>
          </a:prstGeom>
          <a:noFill/>
          <a:ln w="76200">
            <a:solidFill>
              <a:srgbClr val="66FF33"/>
            </a:solidFill>
          </a:ln>
        </p:spPr>
      </p:pic>
      <p:pic>
        <p:nvPicPr>
          <p:cNvPr id="2052" name="Picture 4" descr="C:\Users\Kate\Desktop\Рисунок1.jpg"/>
          <p:cNvPicPr>
            <a:picLocks noChangeAspect="1" noChangeArrowheads="1"/>
          </p:cNvPicPr>
          <p:nvPr/>
        </p:nvPicPr>
        <p:blipFill rotWithShape="1">
          <a:blip r:embed="rId6" cstate="print"/>
          <a:srcRect l="17825" r="22936"/>
          <a:stretch/>
        </p:blipFill>
        <p:spPr bwMode="auto">
          <a:xfrm>
            <a:off x="2599535" y="2852936"/>
            <a:ext cx="3348000" cy="3766118"/>
          </a:xfrm>
          <a:prstGeom prst="star10">
            <a:avLst/>
          </a:prstGeom>
          <a:noFill/>
          <a:ln w="76200">
            <a:solidFill>
              <a:srgbClr val="CC0099"/>
            </a:solidFill>
          </a:ln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Нет нигде семьи дружней!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Kate\Desktop\IMG_0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8598204" cy="5733256"/>
          </a:xfrm>
          <a:prstGeom prst="dodecagon">
            <a:avLst/>
          </a:prstGeom>
          <a:noFill/>
          <a:ln w="76200">
            <a:solidFill>
              <a:srgbClr val="FF66FF"/>
            </a:solidFill>
          </a:ln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4369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 в общем в жизни всё </a:t>
            </a:r>
            <a:r>
              <a:rPr lang="ru-RU" b="1" i="1" dirty="0" err="1" smtClean="0">
                <a:solidFill>
                  <a:srgbClr val="FF0000"/>
                </a:solidFill>
              </a:rPr>
              <a:t>окей</a:t>
            </a:r>
            <a:r>
              <a:rPr lang="ru-RU" b="1" i="1" dirty="0" smtClean="0">
                <a:solidFill>
                  <a:srgbClr val="FF0000"/>
                </a:solidFill>
              </a:rPr>
              <a:t>!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5" name="Picture 3" descr="C:\Users\Kate\Desktop\IMG_0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5448" y="1052736"/>
            <a:ext cx="4353949" cy="5805264"/>
          </a:xfrm>
          <a:prstGeom prst="doubleWave">
            <a:avLst/>
          </a:prstGeom>
          <a:noFill/>
          <a:ln w="76200">
            <a:solidFill>
              <a:srgbClr val="FF3399"/>
            </a:solidFill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i="1" dirty="0" smtClean="0">
                <a:solidFill>
                  <a:srgbClr val="FF0000"/>
                </a:solidFill>
              </a:rPr>
              <a:t>Профессия  моя так прекрасна,</a:t>
            </a:r>
            <a:br>
              <a:rPr lang="ru-RU" sz="3100" b="1" i="1" dirty="0" smtClean="0">
                <a:solidFill>
                  <a:srgbClr val="FF0000"/>
                </a:solidFill>
              </a:rPr>
            </a:br>
            <a:r>
              <a:rPr lang="ru-RU" sz="3100" b="1" i="1" dirty="0" smtClean="0">
                <a:solidFill>
                  <a:srgbClr val="FF0000"/>
                </a:solidFill>
              </a:rPr>
              <a:t>Важна она так для людей,</a:t>
            </a:r>
            <a:br>
              <a:rPr lang="ru-RU" sz="3100" b="1" i="1" dirty="0" smtClean="0">
                <a:solidFill>
                  <a:srgbClr val="FF0000"/>
                </a:solidFill>
              </a:rPr>
            </a:br>
            <a:r>
              <a:rPr lang="ru-RU" sz="3100" b="1" i="1" dirty="0" smtClean="0">
                <a:solidFill>
                  <a:srgbClr val="FF0000"/>
                </a:solidFill>
              </a:rPr>
              <a:t>И времени я  неподвластна,</a:t>
            </a:r>
            <a:br>
              <a:rPr lang="ru-RU" sz="3100" b="1" i="1" dirty="0" smtClean="0">
                <a:solidFill>
                  <a:srgbClr val="FF0000"/>
                </a:solidFill>
              </a:rPr>
            </a:br>
            <a:r>
              <a:rPr lang="ru-RU" sz="3100" b="1" i="1" dirty="0" smtClean="0">
                <a:solidFill>
                  <a:srgbClr val="FF0000"/>
                </a:solidFill>
              </a:rPr>
              <a:t>Ведь мне  доверяют детей!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L:\просто фото\SDC17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700807"/>
            <a:ext cx="6624736" cy="4968551"/>
          </a:xfrm>
          <a:prstGeom prst="flowChartOnlineStorage">
            <a:avLst/>
          </a:prstGeom>
          <a:noFill/>
          <a:ln w="76200">
            <a:solidFill>
              <a:srgbClr val="00B0F0"/>
            </a:solidFill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556792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i="1" dirty="0" smtClean="0">
                <a:solidFill>
                  <a:srgbClr val="FF0000"/>
                </a:solidFill>
              </a:rPr>
              <a:t>Задумайтесь все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 непременно,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О том, что узнали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сейчас….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Инструктор по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физкультуре 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Открыла секреты</a:t>
            </a:r>
            <a:br>
              <a:rPr lang="ru-RU" b="1" i="1" dirty="0" smtClean="0">
                <a:solidFill>
                  <a:srgbClr val="FF0000"/>
                </a:solidFill>
              </a:rPr>
            </a:br>
            <a:r>
              <a:rPr lang="ru-RU" b="1" i="1" dirty="0" smtClean="0">
                <a:solidFill>
                  <a:srgbClr val="FF0000"/>
                </a:solidFill>
              </a:rPr>
              <a:t>для вас!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9218" name="Picture 2" descr="I:\фото\фото  Семенов\DSC01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665984" y="1022648"/>
            <a:ext cx="6096000" cy="4572000"/>
          </a:xfrm>
          <a:prstGeom prst="wave">
            <a:avLst/>
          </a:prstGeom>
          <a:noFill/>
          <a:ln w="76200">
            <a:solidFill>
              <a:srgbClr val="CC0099"/>
            </a:solidFill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</a:rPr>
              <a:t>И вот в «Рябинку» я   пришла,</a:t>
            </a:r>
            <a:br>
              <a:rPr lang="ru-RU" i="1" dirty="0" smtClean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Я здесь своё призвание нашла.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F:\шишляева т в\фото\просто фото\IMG_7300.JPG"/>
          <p:cNvPicPr>
            <a:picLocks noChangeAspect="1" noChangeArrowheads="1"/>
          </p:cNvPicPr>
          <p:nvPr/>
        </p:nvPicPr>
        <p:blipFill rotWithShape="1">
          <a:blip r:embed="rId2" cstate="print"/>
          <a:srcRect l="11231" r="-3741"/>
          <a:stretch/>
        </p:blipFill>
        <p:spPr bwMode="auto">
          <a:xfrm>
            <a:off x="1224000" y="1584000"/>
            <a:ext cx="6228000" cy="4486688"/>
          </a:xfrm>
          <a:prstGeom prst="flowChartOnlineStorage">
            <a:avLst/>
          </a:prstGeom>
          <a:noFill/>
          <a:ln w="76200">
            <a:solidFill>
              <a:srgbClr val="0000FF"/>
            </a:solidFill>
          </a:ln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5400" b="1" i="1" dirty="0" smtClean="0">
                <a:solidFill>
                  <a:srgbClr val="FF0000"/>
                </a:solidFill>
              </a:rPr>
              <a:t>Спасибо </a:t>
            </a:r>
          </a:p>
          <a:p>
            <a:pPr algn="ctr">
              <a:buNone/>
            </a:pPr>
            <a:r>
              <a:rPr lang="ru-RU" sz="5400" b="1" i="1" dirty="0" smtClean="0">
                <a:solidFill>
                  <a:srgbClr val="FF0000"/>
                </a:solidFill>
              </a:rPr>
              <a:t>за</a:t>
            </a:r>
          </a:p>
          <a:p>
            <a:pPr algn="ctr">
              <a:buNone/>
            </a:pPr>
            <a:r>
              <a:rPr lang="ru-RU" sz="5400" b="1" i="1" dirty="0" smtClean="0">
                <a:solidFill>
                  <a:srgbClr val="FF0000"/>
                </a:solidFill>
              </a:rPr>
              <a:t>внимание!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Детский сад «Рябинка»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Наш -  неплох,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Он не низок, не высок.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2454" y="1687931"/>
            <a:ext cx="6227379" cy="5170069"/>
          </a:xfrm>
          <a:prstGeom prst="octagon">
            <a:avLst/>
          </a:prstGeom>
          <a:noFill/>
          <a:ln w="76200">
            <a:solidFill>
              <a:srgbClr val="FF0000"/>
            </a:solidFill>
          </a:ln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В коллективе у нас много первоклассных педагогов…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Kate\Desktop\DSC018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11" y="1101332"/>
            <a:ext cx="4248457" cy="3186492"/>
          </a:xfrm>
          <a:prstGeom prst="decagon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4099" name="Picture 3" descr="C:\Users\Kate\Desktop\SDC19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24744"/>
            <a:ext cx="4104456" cy="3078341"/>
          </a:xfrm>
          <a:prstGeom prst="decagon">
            <a:avLst/>
          </a:prstGeom>
          <a:noFill/>
          <a:ln w="76200">
            <a:solidFill>
              <a:srgbClr val="00B0F0"/>
            </a:solidFill>
          </a:ln>
        </p:spPr>
      </p:pic>
      <p:pic>
        <p:nvPicPr>
          <p:cNvPr id="4100" name="Picture 4" descr="C:\Users\Kate\Desktop\SDC193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42243">
            <a:off x="284923" y="3704926"/>
            <a:ext cx="4180991" cy="3068960"/>
          </a:xfrm>
          <a:prstGeom prst="decagon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6146" name="Picture 2" descr="C:\Users\Kate\Desktop\SDC176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5695">
            <a:off x="4541550" y="3650781"/>
            <a:ext cx="4100464" cy="3075348"/>
          </a:xfrm>
          <a:prstGeom prst="dodecagon">
            <a:avLst/>
          </a:prstGeom>
          <a:noFill/>
          <a:ln w="76200">
            <a:solidFill>
              <a:srgbClr val="FFFF00"/>
            </a:solidFill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Много лет тому назад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r>
              <a:rPr lang="ru-RU" sz="3200" b="1" i="1" dirty="0" smtClean="0">
                <a:solidFill>
                  <a:srgbClr val="FF0000"/>
                </a:solidFill>
              </a:rPr>
              <a:t>Устроилась я в этот детский сад.</a:t>
            </a:r>
            <a:br>
              <a:rPr lang="ru-RU" sz="3200" b="1" i="1" dirty="0" smtClean="0">
                <a:solidFill>
                  <a:srgbClr val="FF0000"/>
                </a:solidFill>
              </a:rPr>
            </a:br>
            <a:endParaRPr lang="ru-RU" sz="3200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L:\просто фото\P606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14422"/>
            <a:ext cx="7272737" cy="5454553"/>
          </a:xfrm>
          <a:prstGeom prst="ellipseRibbon2">
            <a:avLst/>
          </a:prstGeom>
          <a:noFill/>
          <a:ln w="76200">
            <a:solidFill>
              <a:srgbClr val="CC99FF"/>
            </a:solidFill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Самые лучшие дети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«здравствуйте»  мне говорят!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3825" y="1124744"/>
            <a:ext cx="7644342" cy="5733256"/>
          </a:xfrm>
          <a:prstGeom prst="wave">
            <a:avLst/>
          </a:prstGeom>
          <a:noFill/>
          <a:ln w="76200">
            <a:solidFill>
              <a:srgbClr val="FF66FF"/>
            </a:solidFill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Делаем вместе зарядку,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Kate\Desktop\SDC194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980728"/>
            <a:ext cx="7452321" cy="5589240"/>
          </a:xfrm>
          <a:prstGeom prst="star16">
            <a:avLst/>
          </a:prstGeom>
          <a:noFill/>
          <a:ln w="76200">
            <a:solidFill>
              <a:srgbClr val="00B0F0"/>
            </a:solidFill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129540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</a:rPr>
              <a:t>Бегаем, лазим, играем…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C:\Users\Kate\Desktop\SDC184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3"/>
            <a:ext cx="4176464" cy="3132349"/>
          </a:xfrm>
          <a:prstGeom prst="flowChartOffpageConnector">
            <a:avLst/>
          </a:prstGeom>
          <a:noFill/>
          <a:ln w="76200">
            <a:solidFill>
              <a:srgbClr val="7030A0"/>
            </a:solidFill>
          </a:ln>
        </p:spPr>
      </p:pic>
      <p:pic>
        <p:nvPicPr>
          <p:cNvPr id="5125" name="Picture 5" descr="C:\Users\Kate\Desktop\SDC18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029" y="1124744"/>
            <a:ext cx="4128459" cy="3096344"/>
          </a:xfrm>
          <a:prstGeom prst="flowChartOffpageConnector">
            <a:avLst/>
          </a:prstGeom>
          <a:noFill/>
          <a:ln w="76200">
            <a:solidFill>
              <a:srgbClr val="00B050"/>
            </a:solidFill>
          </a:ln>
        </p:spPr>
      </p:pic>
      <p:pic>
        <p:nvPicPr>
          <p:cNvPr id="5126" name="Picture 6" descr="C:\Users\Kate\Desktop\SDC19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861048"/>
            <a:ext cx="3995936" cy="2996952"/>
          </a:xfrm>
          <a:prstGeom prst="flowChartOffpageConnector">
            <a:avLst/>
          </a:prstGeom>
          <a:noFill/>
          <a:ln w="76200">
            <a:solidFill>
              <a:srgbClr val="C00000"/>
            </a:solidFill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3520</TotalTime>
  <Words>158</Words>
  <Application>Microsoft Office PowerPoint</Application>
  <PresentationFormat>Экран (4:3)</PresentationFormat>
  <Paragraphs>36</Paragraphs>
  <Slides>30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МКДОУ Воскресеснский детский сад  №4 «Рябинка»  р.п. Воскресенское Нижегородская область инструктор  по физкультуре  Шишляева  Татьяна Васильевна      </vt:lpstr>
      <vt:lpstr>Поверьте,  мой выбор не случаен, В училище  судьба меня свела, С наставником, учителем,  с прекрасным человеком. Кто искорку физо во мне зажгла. </vt:lpstr>
      <vt:lpstr>И вот в «Рябинку» я   пришла, Я здесь своё призвание нашла.</vt:lpstr>
      <vt:lpstr>Детский сад «Рябинка» Наш -  неплох, Он не низок, не высок.</vt:lpstr>
      <vt:lpstr>В коллективе у нас много первоклассных педагогов…</vt:lpstr>
      <vt:lpstr>Много лет тому назад Устроилась я в этот детский сад. </vt:lpstr>
      <vt:lpstr>Самые лучшие дети   «здравствуйте»  мне говорят!</vt:lpstr>
      <vt:lpstr>Делаем вместе зарядку,</vt:lpstr>
      <vt:lpstr>Бегаем, лазим, играем…</vt:lpstr>
      <vt:lpstr>Всё у нас по распорядку, Режим мы всегда соблюдаем!</vt:lpstr>
      <vt:lpstr>Прыгаем на «фитболах»,</vt:lpstr>
      <vt:lpstr>любим играть в « парашют»,</vt:lpstr>
      <vt:lpstr>Нежно танцуем с «вуалями»,</vt:lpstr>
      <vt:lpstr>С мамами,папами  игры нас ждут!</vt:lpstr>
      <vt:lpstr>Ритмика, игры у ребятишек -  Всё у  нас ежедневно!</vt:lpstr>
      <vt:lpstr>Все от макушки до пяток Очень спортивные, верно?  </vt:lpstr>
      <vt:lpstr>   Задание было такое –Представить сегодня себя. На первый взгляд, очень простое, Профессия – наша судьба!  </vt:lpstr>
      <vt:lpstr>Но сложно сказать в строчках этих, Что значит работать с детьми, Всё знают и чувствуют дети, Смышленые дети  мои.</vt:lpstr>
      <vt:lpstr>Задача моя не простая –  Со спортом их всех подружить, Но только одно точно знаю: Мне нравится деток учить! </vt:lpstr>
      <vt:lpstr>Как правильно  соревноваться </vt:lpstr>
      <vt:lpstr>Зарядку каждый день выполнять</vt:lpstr>
      <vt:lpstr>Как  нужно уметь расслабляться, Чтобы здоровыми  стать! </vt:lpstr>
      <vt:lpstr>Участвую также активно Я в жизни спортивной  коллег, </vt:lpstr>
      <vt:lpstr>Часы здоровья , курсы, Рмо –  дают нам силы на успех!</vt:lpstr>
      <vt:lpstr>  Поддержит  меня и  моя семья – дети, внучки, муж и я! –   </vt:lpstr>
      <vt:lpstr>Нет нигде семьи дружней!</vt:lpstr>
      <vt:lpstr> в общем в жизни всё окей!  </vt:lpstr>
      <vt:lpstr>Профессия  моя так прекрасна, Важна она так для людей, И времени я  неподвластна, Ведь мне  доверяют детей! </vt:lpstr>
      <vt:lpstr>         </vt:lpstr>
      <vt:lpstr>Презентация PowerPoint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Kate</dc:creator>
  <cp:lastModifiedBy>admin</cp:lastModifiedBy>
  <cp:revision>189</cp:revision>
  <dcterms:created xsi:type="dcterms:W3CDTF">2016-08-31T05:08:56Z</dcterms:created>
  <dcterms:modified xsi:type="dcterms:W3CDTF">2016-11-16T20:13:07Z</dcterms:modified>
</cp:coreProperties>
</file>