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8" r:id="rId2"/>
    <p:sldId id="257" r:id="rId3"/>
    <p:sldId id="260" r:id="rId4"/>
    <p:sldId id="291" r:id="rId5"/>
    <p:sldId id="259" r:id="rId6"/>
    <p:sldId id="272" r:id="rId7"/>
    <p:sldId id="262" r:id="rId8"/>
    <p:sldId id="263" r:id="rId9"/>
    <p:sldId id="265" r:id="rId10"/>
    <p:sldId id="316" r:id="rId11"/>
    <p:sldId id="261" r:id="rId12"/>
    <p:sldId id="268" r:id="rId13"/>
    <p:sldId id="280" r:id="rId14"/>
    <p:sldId id="289" r:id="rId15"/>
    <p:sldId id="287" r:id="rId16"/>
    <p:sldId id="279" r:id="rId17"/>
    <p:sldId id="275" r:id="rId18"/>
    <p:sldId id="310" r:id="rId19"/>
    <p:sldId id="31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45" autoAdjust="0"/>
    <p:restoredTop sz="94660"/>
  </p:normalViewPr>
  <p:slideViewPr>
    <p:cSldViewPr>
      <p:cViewPr>
        <p:scale>
          <a:sx n="62" d="100"/>
          <a:sy n="62" d="100"/>
        </p:scale>
        <p:origin x="-9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0F5E-71F1-4158-9BFD-AA66A1947503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2FE9C-03D3-4641-8E08-C3926E8E9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C45F-5E98-467B-A5CD-59A2BCA3EC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12.xml"/><Relationship Id="rId7" Type="http://schemas.openxmlformats.org/officeDocument/2006/relationships/image" Target="../media/image2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15.xml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slide" Target="slide13.xml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0-tub-ru.yandex.net/i?id=67ea9d0f2061e6f9bc17d093144014d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128" y="2636912"/>
            <a:ext cx="7848872" cy="10081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проект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636912"/>
            <a:ext cx="8028384" cy="1584176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</a:rPr>
              <a:t>«ДУБ –СИМВОЛ МУДРОСТИ»</a:t>
            </a:r>
          </a:p>
          <a:p>
            <a:pPr algn="ctr"/>
            <a:endParaRPr lang="ru-RU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69151610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67ea9d0f2061e6f9bc17d093144014d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628" cy="6858000"/>
          </a:xfrm>
          <a:prstGeom prst="rect">
            <a:avLst/>
          </a:prstGeom>
          <a:noFill/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142976" y="785794"/>
            <a:ext cx="692948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Оборудование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785926"/>
            <a:ext cx="535785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Почвогрунт</a:t>
            </a:r>
            <a:r>
              <a:rPr lang="ru-RU" sz="32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Желудь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Лейка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Лопатка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Кашпо</a:t>
            </a:r>
          </a:p>
          <a:p>
            <a:endParaRPr lang="ru-RU" sz="3200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67ea9d0f2061e6f9bc17d093144014d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28" y="0"/>
            <a:ext cx="9154628" cy="6858000"/>
          </a:xfrm>
          <a:prstGeom prst="rect">
            <a:avLst/>
          </a:prstGeom>
          <a:noFill/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0"/>
            <a:ext cx="485778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Ожидаемый результат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28794" y="1214422"/>
            <a:ext cx="684535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знаний детей о полезных свойствах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дуба и желудей в жизни человека: о применении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дуба и желудей в медицине, кулинарии.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Тесное сотрудничество педагога и семьи значительно  поможет развитию инициативы, индивидуальности, творческой активности каждого ребёнка. Проект позволит развить чувство уважения к живой природе и бережное отношение к дубу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706" r="49773" b="-635"/>
          <a:stretch>
            <a:fillRect/>
          </a:stretch>
        </p:blipFill>
        <p:spPr>
          <a:xfrm rot="10800000">
            <a:off x="323528" y="4327433"/>
            <a:ext cx="2952328" cy="253056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9288310"/>
              </p:ext>
            </p:extLst>
          </p:nvPr>
        </p:nvGraphicFramePr>
        <p:xfrm>
          <a:off x="0" y="836712"/>
          <a:ext cx="9144000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547"/>
                <a:gridCol w="4810453"/>
              </a:tblGrid>
              <a:tr h="88250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 педагога с детьми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с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родителями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227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Создание мотивационной ситуации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-Просмотр фильма о дубе;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-Наблюдение за дубом 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-Чтение художественной литературы о дубе;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-Рассматривание иллюстраций в энциклопедиях.</a:t>
                      </a:r>
                    </a:p>
                    <a:p>
                      <a:pPr algn="just"/>
                      <a:r>
                        <a:rPr kumimoji="0" lang="ru-RU" sz="1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-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Узнать, как выглядит растение в разное время года?  </a:t>
                      </a:r>
                    </a:p>
                    <a:p>
                      <a:pPr algn="just"/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-Как дерево растет и размножается? </a:t>
                      </a:r>
                    </a:p>
                    <a:p>
                      <a:pPr algn="just"/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-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Какое назначение его частей </a:t>
                      </a:r>
                      <a:r>
                        <a:rPr kumimoji="0" lang="ru-RU" sz="16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(корня, коры, листья, ствола)</a:t>
                      </a: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 </a:t>
                      </a:r>
                    </a:p>
                    <a:p>
                      <a:pPr algn="just"/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-Выяснить, чем дуб может поделиться с человеком? </a:t>
                      </a:r>
                    </a:p>
                    <a:p>
                      <a:pPr algn="just"/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-Организация экскурсий;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-Собрание с родителями группы по проекту;</a:t>
                      </a:r>
                    </a:p>
                    <a:p>
                      <a:pPr algn="just"/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-Сбор</a:t>
                      </a: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материала;</a:t>
                      </a:r>
                    </a:p>
                    <a:p>
                      <a:pPr algn="just"/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-Поиск информации  в сети Интернет;</a:t>
                      </a:r>
                    </a:p>
                    <a:p>
                      <a:pPr algn="just"/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-Совместная деятельность родителей с детьми  дома (по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дбор иллюстраций, стихотворений</a:t>
                      </a:r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рассказов ,энциклопедий,</a:t>
                      </a:r>
                    </a:p>
                    <a:p>
                      <a:pPr algn="just"/>
                      <a:r>
                        <a:rPr lang="ru-RU" sz="1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сказок, рецептов народной  медицины и кулинарии).</a:t>
                      </a:r>
                    </a:p>
                    <a:p>
                      <a:pPr algn="just"/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889248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 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этап: Подготовительно-проектировочный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7596336" y="5715016"/>
            <a:ext cx="1547664" cy="148478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novorozhdennyjrebenok.ru/images/12-mesjacev-kartinki-detej_18_1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71480"/>
            <a:ext cx="7500990" cy="56257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428604"/>
            <a:ext cx="8175852" cy="58477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Рассматривали дуб в разное время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357166"/>
            <a:ext cx="8229600" cy="56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Экскурсия  к дубу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6" descr="PA0701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6" y="1214422"/>
            <a:ext cx="3714776" cy="4953035"/>
          </a:xfrm>
          <a:prstGeom prst="rect">
            <a:avLst/>
          </a:prstGeom>
        </p:spPr>
      </p:pic>
      <p:pic>
        <p:nvPicPr>
          <p:cNvPr id="12" name="Содержимое 7" descr="PA0701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1" y="1214422"/>
            <a:ext cx="3750495" cy="5000660"/>
          </a:xfrm>
          <a:prstGeom prst="rect">
            <a:avLst/>
          </a:prstGeom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285720" y="214290"/>
            <a:ext cx="4429156" cy="164307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вокруг дубочка весело пойдём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Руки вверх поднимем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Покружимся слегка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подбросим листья  вверх под облака!!(хоров. игра)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5072066" y="214290"/>
            <a:ext cx="3857652" cy="157163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мне скажет дуб могучий?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2910" y="357166"/>
            <a:ext cx="8229600" cy="592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появляется на свет молодой дубок?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Содержимое 6" descr="PA11017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2143116"/>
            <a:ext cx="4953035" cy="371477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857224" y="357166"/>
            <a:ext cx="7467600" cy="7872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Появился зелёный росток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Содержимое 7" descr="PA11017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857620" y="2071678"/>
            <a:ext cx="5048286" cy="3786214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85786" y="428604"/>
            <a:ext cx="746760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Пересадка ростка дуба </a:t>
            </a:r>
            <a:endParaRPr kumimoji="0" lang="ru-RU" sz="3600" b="0" i="0" u="none" strike="noStrike" kern="1200" cap="sm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Содержимое 4" descr="PB05030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1472" y="1500174"/>
            <a:ext cx="4572032" cy="4646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1" name="Содержимое 5" descr="PB09031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357686" y="1428736"/>
            <a:ext cx="442819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этап: Практический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9288310"/>
              </p:ext>
            </p:extLst>
          </p:nvPr>
        </p:nvGraphicFramePr>
        <p:xfrm>
          <a:off x="0" y="500042"/>
          <a:ext cx="8892480" cy="610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476"/>
                <a:gridCol w="4659004"/>
              </a:tblGrid>
              <a:tr h="13180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Совместная деятельность педагога с детьми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родителями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5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-Проведение НОД ;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-Составление рассказа о дубе;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-Опытно-экспериментальная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работа.</a:t>
                      </a:r>
                      <a:endParaRPr kumimoji="0" lang="ru-RU" sz="20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-Оформление альбомов о дубе;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- Изготовление поделок;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-Выставка подделок совместно  с родителями;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-Квест-игра для детей и их родителей;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Проведение викторины совместно с родителями и детьми.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14348" y="285728"/>
            <a:ext cx="7543800" cy="6513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Опытно-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экспериментальная работа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6" descr="PA0701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500306"/>
            <a:ext cx="4572032" cy="3429024"/>
          </a:xfrm>
          <a:prstGeom prst="rect">
            <a:avLst/>
          </a:prstGeom>
        </p:spPr>
      </p:pic>
      <p:pic>
        <p:nvPicPr>
          <p:cNvPr id="6" name="Содержимое 7" descr="PA0701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2643182"/>
            <a:ext cx="4286280" cy="3214710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57158" y="1285860"/>
            <a:ext cx="3657600" cy="65836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 золотой клубочек Спрятался дубочек».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4286248" y="1214422"/>
            <a:ext cx="3800500" cy="71627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«Что у нас внутри?»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85728"/>
            <a:ext cx="5400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Изготовление поделок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проведение нод по рисование ду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285860"/>
            <a:ext cx="6228184" cy="49621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Картинки по запросу дети делают поделку из листьев дуба 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143248"/>
            <a:ext cx="4857784" cy="3432130"/>
          </a:xfrm>
          <a:prstGeom prst="rect">
            <a:avLst/>
          </a:prstGeom>
          <a:ln w="1905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 descr="C:\Users\Данные\Desktop\ВСЕ ПО ЭКОЛОГИИ\IMG_41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Данные\Desktop\ВСЕ ПО ЭКОЛОГИИ\IMG_41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2469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Данные\Desktop\ВСЕ ПО ЭКОЛОГИИ\IMG_4148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71876"/>
            <a:ext cx="23762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Данные\Desktop\ВСЕ ПО ЭКОЛОГИИ\IMG_41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29000"/>
            <a:ext cx="2500330" cy="27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Картинки по запросу Выставка семейного творчества из д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6680123" cy="453650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1500166" y="0"/>
            <a:ext cx="722073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Выставка семейного творчества</a:t>
            </a:r>
            <a:endParaRPr lang="ru-RU" sz="2800" dirty="0"/>
          </a:p>
        </p:txBody>
      </p:sp>
      <p:sp>
        <p:nvSpPr>
          <p:cNvPr id="20" name="Блок-схема: узел суммирования 19">
            <a:hlinkClick r:id="rId3" action="ppaction://hlinksldjump"/>
          </p:cNvPr>
          <p:cNvSpPr/>
          <p:nvPr/>
        </p:nvSpPr>
        <p:spPr>
          <a:xfrm>
            <a:off x="0" y="5805264"/>
            <a:ext cx="1331640" cy="1052736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cap="small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cap="small" dirty="0" smtClean="0">
                <a:latin typeface="Times New Roman" pitchFamily="18" charset="0"/>
                <a:cs typeface="Times New Roman" pitchFamily="18" charset="0"/>
              </a:rPr>
              <a:t> –игра  (Как найти дуб?)</a:t>
            </a:r>
          </a:p>
          <a:p>
            <a:r>
              <a:rPr lang="ru-RU" sz="4400" cap="small" dirty="0" smtClean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Картинки по запросу фото квест-игра для детей и родителей в детском с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4104456" cy="4975604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фото квест-игра для детей и родителей в детском са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862" y="2564904"/>
            <a:ext cx="5194016" cy="3456384"/>
          </a:xfrm>
          <a:prstGeom prst="rect">
            <a:avLst/>
          </a:prstGeom>
          <a:noFill/>
        </p:spPr>
      </p:pic>
      <p:pic>
        <p:nvPicPr>
          <p:cNvPr id="6" name="Содержимое 4" descr="PA0701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7" name="Содержимое 5" descr="PA0700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0" y="5517232"/>
            <a:ext cx="971600" cy="13407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и по запросу дети и родителя  в садик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844824"/>
            <a:ext cx="6447737" cy="5013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15816" y="1844824"/>
            <a:ext cx="32403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4" descr="https://im1-tub-ru.yandex.net/i?id=a672cc25ec6d0490aeeb372c59ba18c7&amp;n=33&amp;h=215&amp;w=29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852936"/>
            <a:ext cx="5184576" cy="3740552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Анастасия\Desktop\Presentation-det-kom-doma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331640" y="1484784"/>
            <a:ext cx="6408712" cy="44168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33855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презентации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 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«Дуб»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Создание книжек-малышек о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дубе.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Систематизация полученного материала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Итоговое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родительское собрание по проекту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отчет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Картинки по запросу анимация ду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817988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9208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этап: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Обобщающе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результирующий  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нные\Desktop\ВСЕ ПО ЭКОЛОГИИ\IMG_4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73" b="17222"/>
          <a:stretch/>
        </p:blipFill>
        <p:spPr bwMode="auto">
          <a:xfrm>
            <a:off x="395536" y="980728"/>
            <a:ext cx="8208912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60344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КНИЖЕК-МАЛЫШЕК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580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Измеряем высоту дубочков</a:t>
            </a:r>
            <a:endParaRPr lang="ru-RU" dirty="0"/>
          </a:p>
        </p:txBody>
      </p:sp>
      <p:pic>
        <p:nvPicPr>
          <p:cNvPr id="5" name="Содержимое 4" descr="PC0100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C01002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323528" y="5877272"/>
            <a:ext cx="1440160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580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Высадка дубков</a:t>
            </a:r>
            <a:endParaRPr lang="ru-RU" dirty="0"/>
          </a:p>
        </p:txBody>
      </p:sp>
      <p:pic>
        <p:nvPicPr>
          <p:cNvPr id="5" name="Содержимое 4" descr="P42708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42708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Стрелка вниз 6">
            <a:hlinkClick r:id="rId4" action="ppaction://hlinksldjump"/>
          </p:cNvPr>
          <p:cNvSpPr/>
          <p:nvPr/>
        </p:nvSpPr>
        <p:spPr>
          <a:xfrm>
            <a:off x="1331640" y="5661248"/>
            <a:ext cx="1152128" cy="1196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ptgrounds.com/wp-content/uploads/2014/04/Cute-forest-spring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43042" y="2143116"/>
            <a:ext cx="707229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Долгосрочный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частники проекта: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группы, родители, воспитатель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анимация дуб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8809383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5616" y="2348880"/>
            <a:ext cx="7056784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8000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82047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проблемы: </a:t>
            </a:r>
          </a:p>
          <a:p>
            <a:r>
              <a:rPr lang="ru-RU" sz="3200" dirty="0" smtClean="0"/>
              <a:t>Можно ли вырастить из желудя росток дуба в комнатных условиях?</a:t>
            </a:r>
            <a:endParaRPr lang="ru-RU" sz="3200" dirty="0"/>
          </a:p>
        </p:txBody>
      </p:sp>
      <p:pic>
        <p:nvPicPr>
          <p:cNvPr id="6147" name="Picture 3" descr="Картинки по запросу росток д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67ea9d0f2061e6f9bc17d093144014d8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28" y="0"/>
            <a:ext cx="915462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989138"/>
            <a:ext cx="7848600" cy="100806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773238"/>
            <a:ext cx="8207375" cy="4751387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dirty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1800" b="1" dirty="0" smtClean="0">
              <a:solidFill>
                <a:srgbClr val="FF0000"/>
              </a:solidFill>
            </a:endParaRPr>
          </a:p>
          <a:p>
            <a:pPr algn="ctr"/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908720"/>
          <a:ext cx="6840761" cy="4824536"/>
        </p:xfrm>
        <a:graphic>
          <a:graphicData uri="http://schemas.openxmlformats.org/drawingml/2006/table">
            <a:tbl>
              <a:tblPr/>
              <a:tblGrid>
                <a:gridCol w="3153163"/>
                <a:gridCol w="3687598"/>
              </a:tblGrid>
              <a:tr h="2963060">
                <a:tc>
                  <a:txBody>
                    <a:bodyPr/>
                    <a:lstStyle/>
                    <a:p>
                      <a:pPr marL="90488" indent="0" algn="just"/>
                      <a:r>
                        <a:rPr lang="ru-RU" sz="2400" b="0" i="1" dirty="0">
                          <a:latin typeface="Times New Roman"/>
                        </a:rPr>
                        <a:t>Вглядись в него: он важен и спокоен</a:t>
                      </a:r>
                      <a:br>
                        <a:rPr lang="ru-RU" sz="2400" b="0" i="1" dirty="0">
                          <a:latin typeface="Times New Roman"/>
                        </a:rPr>
                      </a:br>
                      <a:r>
                        <a:rPr lang="ru-RU" sz="2400" b="0" i="1" dirty="0">
                          <a:latin typeface="Times New Roman"/>
                        </a:rPr>
                        <a:t>Среди своих безжизненных равнин.</a:t>
                      </a:r>
                      <a:br>
                        <a:rPr lang="ru-RU" sz="2400" b="0" i="1" dirty="0">
                          <a:latin typeface="Times New Roman"/>
                        </a:rPr>
                      </a:br>
                      <a:r>
                        <a:rPr lang="ru-RU" sz="2400" b="0" i="1" dirty="0">
                          <a:latin typeface="Times New Roman"/>
                        </a:rPr>
                        <a:t>Кто говорит, что в поле он не воин?</a:t>
                      </a:r>
                      <a:br>
                        <a:rPr lang="ru-RU" sz="2400" b="0" i="1" dirty="0">
                          <a:latin typeface="Times New Roman"/>
                        </a:rPr>
                      </a:br>
                      <a:r>
                        <a:rPr lang="ru-RU" sz="2400" b="0" i="1" dirty="0">
                          <a:latin typeface="Times New Roman"/>
                        </a:rPr>
                        <a:t>Он воин в поле, даже и один</a:t>
                      </a:r>
                      <a:r>
                        <a:rPr lang="ru-RU" sz="2400" i="1" dirty="0">
                          <a:latin typeface="Times New Roman"/>
                        </a:rPr>
                        <a:t>.</a:t>
                      </a:r>
                      <a:endParaRPr lang="ru-RU" sz="2400" dirty="0">
                        <a:latin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Arial"/>
                        </a:rPr>
                        <a:t> </a:t>
                      </a:r>
                    </a:p>
                    <a:p>
                      <a:r>
                        <a:rPr lang="ru-RU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9525" anchor="b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147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/>
                        </a:rPr>
                        <a:t> </a:t>
                      </a:r>
                      <a:r>
                        <a:rPr lang="ru-RU" sz="2000" i="1" dirty="0" smtClean="0">
                          <a:latin typeface="Times New Roman"/>
                        </a:rPr>
                        <a:t>Николай Заболоцкий</a:t>
                      </a:r>
                      <a:endParaRPr lang="ru-RU" sz="2000" dirty="0" smtClean="0">
                        <a:latin typeface="Arial"/>
                      </a:endParaRPr>
                    </a:p>
                    <a:p>
                      <a:endParaRPr lang="ru-RU" dirty="0">
                        <a:latin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Arial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Users\Анастасия\Desktop\big_thumb.jpg"/>
          <p:cNvPicPr>
            <a:picLocks noChangeAspect="1" noChangeArrowheads="1"/>
          </p:cNvPicPr>
          <p:nvPr/>
        </p:nvPicPr>
        <p:blipFill>
          <a:blip r:embed="rId4" cstate="print"/>
          <a:srcRect l="4641" t="6385" r="4641" b="11418"/>
          <a:stretch>
            <a:fillRect/>
          </a:stretch>
        </p:blipFill>
        <p:spPr bwMode="auto">
          <a:xfrm>
            <a:off x="3995936" y="908720"/>
            <a:ext cx="4717032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 descr="C:\Users\Анастасия\Desktop\505958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000108"/>
            <a:ext cx="7299469" cy="5112568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836712"/>
            <a:ext cx="7416824" cy="1597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лукоморья дуб зеленый;</a:t>
            </a:r>
            <a:b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Златая цепь на дубе том:</a:t>
            </a:r>
            <a:b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днем и ночью кот ученый</a:t>
            </a:r>
            <a:b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Всё ходит по цепи кругом...</a:t>
            </a:r>
            <a:b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А.С. Пушкин</a:t>
            </a:r>
            <a:endParaRPr kumimoji="0" lang="ru-RU" sz="20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Картинки по запросу береза"/>
          <p:cNvPicPr>
            <a:picLocks noChangeAspect="1" noChangeArrowheads="1"/>
          </p:cNvPicPr>
          <p:nvPr/>
        </p:nvPicPr>
        <p:blipFill>
          <a:blip r:embed="rId6" cstate="print"/>
          <a:srcRect r="27261"/>
          <a:stretch>
            <a:fillRect/>
          </a:stretch>
        </p:blipFill>
        <p:spPr bwMode="auto">
          <a:xfrm>
            <a:off x="428596" y="214290"/>
            <a:ext cx="3842616" cy="6858000"/>
          </a:xfrm>
          <a:prstGeom prst="rect">
            <a:avLst/>
          </a:prstGeom>
          <a:noFill/>
        </p:spPr>
      </p:pic>
      <p:pic>
        <p:nvPicPr>
          <p:cNvPr id="44038" name="Picture 6" descr="Картинки по запросу дуб"/>
          <p:cNvPicPr>
            <a:picLocks noChangeAspect="1" noChangeArrowheads="1"/>
          </p:cNvPicPr>
          <p:nvPr/>
        </p:nvPicPr>
        <p:blipFill>
          <a:blip r:embed="rId7" cstate="print"/>
          <a:srcRect l="39483" r="28990"/>
          <a:stretch>
            <a:fillRect/>
          </a:stretch>
        </p:blipFill>
        <p:spPr bwMode="auto">
          <a:xfrm>
            <a:off x="4500562" y="214291"/>
            <a:ext cx="4079850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151610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анимация дуб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8809383" cy="6858000"/>
          </a:xfrm>
          <a:prstGeom prst="rect">
            <a:avLst/>
          </a:prstGeom>
          <a:noFill/>
        </p:spPr>
      </p:pic>
      <p:pic>
        <p:nvPicPr>
          <p:cNvPr id="4" name="Рисунок 3" descr="0_152ad_181f15e4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267200" cy="3672408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 cstate="print"/>
          <a:srcRect r="16428"/>
          <a:stretch>
            <a:fillRect/>
          </a:stretch>
        </p:blipFill>
        <p:spPr>
          <a:xfrm>
            <a:off x="357158" y="928670"/>
            <a:ext cx="5572164" cy="4929222"/>
          </a:xfrm>
          <a:prstGeom prst="rect">
            <a:avLst/>
          </a:prstGeom>
        </p:spPr>
      </p:pic>
      <p:pic>
        <p:nvPicPr>
          <p:cNvPr id="6" name="Picture 4" descr="Картинки по запросу красная книг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152128"/>
            <a:ext cx="6876254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Герб с дубами \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анимация д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051720" y="1072278"/>
            <a:ext cx="4106484" cy="5785722"/>
          </a:xfrm>
          <a:prstGeom prst="rect">
            <a:avLst/>
          </a:prstGeom>
          <a:noFill/>
        </p:spPr>
      </p:pic>
      <p:pic>
        <p:nvPicPr>
          <p:cNvPr id="3" name="Picture 8" descr="Картинки по запросу мебель из ду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08103" cy="2548119"/>
          </a:xfrm>
          <a:prstGeom prst="rect">
            <a:avLst/>
          </a:prstGeom>
          <a:noFill/>
        </p:spPr>
      </p:pic>
      <p:pic>
        <p:nvPicPr>
          <p:cNvPr id="4098" name="Picture 2" descr="Картинки по запросу посуда из дуб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4067944" cy="2636912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карандаши из дуб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016643"/>
            <a:ext cx="6366620" cy="3841357"/>
          </a:xfrm>
          <a:prstGeom prst="rect">
            <a:avLst/>
          </a:prstGeom>
          <a:noFill/>
        </p:spPr>
      </p:pic>
      <p:pic>
        <p:nvPicPr>
          <p:cNvPr id="6" name="Содержимое 4" descr="588506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7" name="Содержимое 7" descr="O-dverjah-iz-duba-300x1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3446" y="2357430"/>
            <a:ext cx="3262804" cy="292895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ора дуба  дуб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FCFAB"/>
              </a:clrFrom>
              <a:clrTo>
                <a:srgbClr val="CFCFA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8425" y="260648"/>
            <a:ext cx="6505575" cy="4257675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кора дуба  ду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3699"/>
            <a:ext cx="5905500" cy="3924301"/>
          </a:xfrm>
          <a:prstGeom prst="rect">
            <a:avLst/>
          </a:prstGeom>
          <a:noFill/>
        </p:spPr>
      </p:pic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27" b="54593"/>
          <a:stretch>
            <a:fillRect/>
          </a:stretch>
        </p:blipFill>
        <p:spPr>
          <a:xfrm>
            <a:off x="0" y="692696"/>
            <a:ext cx="3960440" cy="21602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7049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дать детям знания о видах ,полезных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свойствах, и внешних характеристика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 дуба ,и экспериментально доказать возможность выращивания ростка дуба из желудя в комнатных условиях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28802"/>
            <a:ext cx="9144000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/>
              <a:t>1.Учить находить сведения об объекте исследования, используя различные источники информации </a:t>
            </a:r>
            <a:r>
              <a:rPr lang="ru-RU" sz="2000" i="1" dirty="0" smtClean="0"/>
              <a:t>(взрослые, энциклопедии, интернет , телепередачи)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2. Развивать наблюдательность, концентрацию внимания, способность рассуждать, делать выводы. </a:t>
            </a:r>
          </a:p>
          <a:p>
            <a:r>
              <a:rPr lang="ru-RU" sz="2000" dirty="0" smtClean="0"/>
              <a:t>3. Способствовать развитию индивидуальности, инициативности и творческие способности каждого ребенка, умению взаимодействовать друг с другом и со взрослыми.  </a:t>
            </a:r>
          </a:p>
          <a:p>
            <a:r>
              <a:rPr lang="ru-RU" sz="2000" dirty="0" smtClean="0"/>
              <a:t>4. Научить составлять описательные рассказы на основе наблюдений. </a:t>
            </a:r>
          </a:p>
          <a:p>
            <a:r>
              <a:rPr lang="ru-RU" sz="2000" dirty="0" smtClean="0"/>
              <a:t>5. Включить детей в экспериментальную деятельность для проверки возможности вырастить росток дуба из желудя в комнатных условиях.</a:t>
            </a:r>
          </a:p>
          <a:p>
            <a:r>
              <a:rPr lang="ru-RU" sz="2000" dirty="0" smtClean="0"/>
              <a:t>6. Вовлечь родителей в деятельность по проекту «Дуб – Символ Мудрости»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305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        проект </vt:lpstr>
      <vt:lpstr>Слайд 2</vt:lpstr>
      <vt:lpstr>Слайд 3</vt:lpstr>
      <vt:lpstr>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Измеряем высоту дубочков</vt:lpstr>
      <vt:lpstr>Высадка дубков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171</cp:revision>
  <dcterms:created xsi:type="dcterms:W3CDTF">2016-09-28T16:10:44Z</dcterms:created>
  <dcterms:modified xsi:type="dcterms:W3CDTF">2016-11-10T06:31:47Z</dcterms:modified>
</cp:coreProperties>
</file>