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75" d="100"/>
          <a:sy n="75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кут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кут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Округлений прямокут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Округлений прямокут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кут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кут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кут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кут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17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23A19-CD2A-4D43-A346-C3E589F8FB96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18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BA7DE9-E43F-496F-814C-2106E055F76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33CD-E60B-42A7-8602-0AF8F455FBAF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7544-D994-4307-9408-9085EE3C430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3003-5156-43DE-8F99-1A24B5F3A4AE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5B5C4-881B-4F97-9F2A-E9F6CCFE3A7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2720-4E25-4815-8134-FAD05A7BFF27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9C8CC-4F32-4528-9375-F141017272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8586-8523-4C2C-BF28-D0C29D526B20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0171-C745-4C68-9083-BD4356EEE43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610CA-8978-405C-A02B-B30FD8B53CD5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6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0E087-6A15-4250-A6F6-700839EFBDC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73C015-AB62-4777-A525-5A2DD12C9A38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8" name="Місце для номер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E218DD-73C4-47F4-A2F3-7C5DCF39D2F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9" name="Місце для нижнього колонтитула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FAE4B-3779-4035-AD04-4A769927EB53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472B-27FF-4471-94A4-4A0A55E1D37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45E5C-D574-4E23-81FE-B21A5BDAAA3A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C14E9-0CBE-4F43-B57A-68884538D3D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1075-739C-4BEE-B930-2C34953DDA15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6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AECD-38A2-48AA-A588-4521568AD87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D31A2-131B-43FA-8ED0-B05141AC16B1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6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10A2-85B6-435D-BC4C-D1EAA7A7412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кут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кут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кут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кут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кут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Округлений прямокут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Округлений прямокут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кут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кут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кут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кут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кут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кут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Місце для заголовка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40" name="Місце для тексту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DA0DED43-CEDC-41D0-8D5C-0E61268B707E}" type="datetimeFigureOut">
              <a:rPr lang="uk-UA"/>
              <a:pPr>
                <a:defRPr/>
              </a:pPr>
              <a:t>12.08.2016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1489AD4-D7C4-427B-8921-2EC2370D8CA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0" r:id="rId3"/>
    <p:sldLayoutId id="2147483789" r:id="rId4"/>
    <p:sldLayoutId id="2147483793" r:id="rId5"/>
    <p:sldLayoutId id="2147483794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395288" y="2276475"/>
            <a:ext cx="8458200" cy="1470025"/>
          </a:xfrm>
        </p:spPr>
        <p:txBody>
          <a:bodyPr/>
          <a:lstStyle/>
          <a:p>
            <a:pPr algn="ctr" eaLnBrk="1" hangingPunct="1"/>
            <a:r>
              <a:rPr lang="uk-UA" sz="4800" i="1" smtClean="0">
                <a:latin typeface="Bookman Old Style" pitchFamily="18" charset="0"/>
              </a:rPr>
              <a:t>Інтерактивні форми підвищення кваліфікації бібліотечних працівників 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>
            <a:normAutofit/>
          </a:bodyPr>
          <a:lstStyle/>
          <a:p>
            <a:pPr marL="63500" algn="r" eaLnBrk="1" hangingPunct="1"/>
            <a:r>
              <a:rPr lang="uk-UA" sz="1600" smtClean="0">
                <a:solidFill>
                  <a:srgbClr val="0D0D0D"/>
                </a:solidFill>
                <a:latin typeface="Bookman Old Style" pitchFamily="18" charset="0"/>
              </a:rPr>
              <a:t>Снітко І. І. </a:t>
            </a:r>
          </a:p>
          <a:p>
            <a:pPr marL="63500" algn="r" eaLnBrk="1" hangingPunct="1"/>
            <a:r>
              <a:rPr lang="uk-UA" sz="1600" smtClean="0">
                <a:solidFill>
                  <a:srgbClr val="0D0D0D"/>
                </a:solidFill>
                <a:latin typeface="Bookman Old Style" pitchFamily="18" charset="0"/>
              </a:rPr>
              <a:t>методист </a:t>
            </a:r>
          </a:p>
          <a:p>
            <a:pPr marL="63500" algn="r" eaLnBrk="1" hangingPunct="1"/>
            <a:r>
              <a:rPr lang="uk-UA" sz="1600" smtClean="0">
                <a:solidFill>
                  <a:srgbClr val="0D0D0D"/>
                </a:solidFill>
                <a:latin typeface="Bookman Old Style" pitchFamily="18" charset="0"/>
              </a:rPr>
              <a:t>ВДОУНБ імені </a:t>
            </a:r>
            <a:r>
              <a:rPr lang="uk-UA" sz="1600" smtClean="0">
                <a:solidFill>
                  <a:srgbClr val="0D0D0D"/>
                </a:solidFill>
                <a:latin typeface="Arial" charset="0"/>
              </a:rPr>
              <a:t>О</a:t>
            </a:r>
            <a:r>
              <a:rPr lang="uk-UA" sz="1600" smtClean="0">
                <a:solidFill>
                  <a:srgbClr val="0D0D0D"/>
                </a:solidFill>
                <a:latin typeface="Bookman Old Style" pitchFamily="18" charset="0"/>
              </a:rPr>
              <a:t>лени Пчілки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Відкритий простір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950" y="1268413"/>
            <a:ext cx="8578850" cy="5305425"/>
          </a:xfrm>
        </p:spPr>
        <p:txBody>
          <a:bodyPr>
            <a:normAutofit/>
          </a:bodyPr>
          <a:lstStyle/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dirty="0" err="1">
                <a:latin typeface="Bookman Old Style" pitchFamily="18" charset="0"/>
              </a:rPr>
              <a:t>Відкритий</a:t>
            </a:r>
            <a:r>
              <a:rPr lang="ru-RU" sz="2000" b="1" dirty="0">
                <a:latin typeface="Bookman Old Style" pitchFamily="18" charset="0"/>
              </a:rPr>
              <a:t> </a:t>
            </a:r>
            <a:r>
              <a:rPr lang="ru-RU" sz="2000" b="1" dirty="0" err="1" smtClean="0">
                <a:latin typeface="Bookman Old Style" pitchFamily="18" charset="0"/>
              </a:rPr>
              <a:t>простір</a:t>
            </a:r>
            <a:r>
              <a:rPr lang="ru-RU" sz="2000" b="1" dirty="0" smtClean="0">
                <a:latin typeface="Bookman Old Style" pitchFamily="18" charset="0"/>
              </a:rPr>
              <a:t> </a:t>
            </a:r>
            <a:r>
              <a:rPr lang="ru-RU" sz="2000" dirty="0" smtClean="0">
                <a:latin typeface="Bookman Old Style" pitchFamily="18" charset="0"/>
              </a:rPr>
              <a:t>- </a:t>
            </a:r>
            <a:r>
              <a:rPr lang="ru-RU" sz="2000" dirty="0" err="1">
                <a:latin typeface="Bookman Old Style" pitchFamily="18" charset="0"/>
              </a:rPr>
              <a:t>це</a:t>
            </a:r>
            <a:r>
              <a:rPr lang="ru-RU" sz="2000" dirty="0">
                <a:latin typeface="Bookman Old Style" pitchFamily="18" charset="0"/>
              </a:rPr>
              <a:t> </a:t>
            </a:r>
            <a:r>
              <a:rPr lang="ru-RU" sz="2000" dirty="0" err="1">
                <a:latin typeface="Bookman Old Style" pitchFamily="18" charset="0"/>
              </a:rPr>
              <a:t>технологія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проведення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дискусії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навколо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центральної</a:t>
            </a:r>
            <a:r>
              <a:rPr lang="ru-RU" sz="2000" dirty="0">
                <a:latin typeface="Bookman Old Style" pitchFamily="18" charset="0"/>
              </a:rPr>
              <a:t> теми на </a:t>
            </a:r>
            <a:r>
              <a:rPr lang="ru-RU" sz="2000" dirty="0" err="1">
                <a:latin typeface="Bookman Old Style" pitchFamily="18" charset="0"/>
              </a:rPr>
              <a:t>основі</a:t>
            </a:r>
            <a:r>
              <a:rPr lang="ru-RU" sz="2000" dirty="0">
                <a:latin typeface="Bookman Old Style" pitchFamily="18" charset="0"/>
              </a:rPr>
              <a:t> принципу </a:t>
            </a:r>
            <a:r>
              <a:rPr lang="ru-RU" sz="2000" dirty="0" err="1">
                <a:latin typeface="Bookman Old Style" pitchFamily="18" charset="0"/>
              </a:rPr>
              <a:t>самоорганізації</a:t>
            </a:r>
            <a:r>
              <a:rPr lang="ru-RU" sz="2000" dirty="0">
                <a:latin typeface="Bookman Old Style" pitchFamily="18" charset="0"/>
              </a:rPr>
              <a:t>. </a:t>
            </a: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err="1"/>
              <a:t>Технологія</a:t>
            </a:r>
            <a:r>
              <a:rPr lang="ru-RU" sz="2000" dirty="0"/>
              <a:t> </a:t>
            </a:r>
            <a:r>
              <a:rPr lang="ru-RU" sz="2000" dirty="0" err="1"/>
              <a:t>відкритого</a:t>
            </a:r>
            <a:r>
              <a:rPr lang="ru-RU" sz="2000" dirty="0"/>
              <a:t> простору </a:t>
            </a:r>
            <a:r>
              <a:rPr lang="ru-RU" sz="2000" dirty="0" err="1"/>
              <a:t>дає</a:t>
            </a:r>
            <a:r>
              <a:rPr lang="ru-RU" sz="2000" dirty="0"/>
              <a:t>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швидко</a:t>
            </a:r>
            <a:r>
              <a:rPr lang="ru-RU" sz="2000" dirty="0"/>
              <a:t>, просто й без великих </a:t>
            </a:r>
            <a:r>
              <a:rPr lang="ru-RU" sz="2000" dirty="0" err="1"/>
              <a:t>витрат</a:t>
            </a:r>
            <a:r>
              <a:rPr lang="ru-RU" sz="2000" dirty="0"/>
              <a:t> </a:t>
            </a:r>
            <a:r>
              <a:rPr lang="ru-RU" sz="2000" dirty="0" err="1"/>
              <a:t>підвищити</a:t>
            </a:r>
            <a:r>
              <a:rPr lang="ru-RU" sz="2000" dirty="0"/>
              <a:t> </a:t>
            </a:r>
            <a:r>
              <a:rPr lang="ru-RU" sz="2000" dirty="0" err="1"/>
              <a:t>продуктивність</a:t>
            </a:r>
            <a:r>
              <a:rPr lang="ru-RU" sz="2000" dirty="0"/>
              <a:t> </a:t>
            </a:r>
            <a:r>
              <a:rPr lang="ru-RU" sz="2000" dirty="0" err="1"/>
              <a:t>нарад</a:t>
            </a:r>
            <a:r>
              <a:rPr lang="ru-RU" sz="2000" dirty="0"/>
              <a:t> і </a:t>
            </a:r>
            <a:r>
              <a:rPr lang="ru-RU" sz="2000" dirty="0" err="1"/>
              <a:t>конференцій</a:t>
            </a:r>
            <a:r>
              <a:rPr lang="ru-RU" sz="2000" dirty="0" smtClean="0"/>
              <a:t>.</a:t>
            </a:r>
            <a:endParaRPr lang="ru-RU" sz="2000" dirty="0">
              <a:latin typeface="Bookman Old Style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dirty="0" smtClean="0"/>
              <a:t>       </a:t>
            </a:r>
            <a:r>
              <a:rPr lang="ru-RU" sz="2000" b="1" dirty="0" err="1" smtClean="0"/>
              <a:t>Програма</a:t>
            </a:r>
            <a:r>
              <a:rPr lang="ru-RU" sz="2000" b="1" dirty="0" smtClean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:</a:t>
            </a:r>
            <a:endParaRPr lang="ru-RU" sz="2000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 err="1" smtClean="0"/>
              <a:t>підготувати</a:t>
            </a:r>
            <a:r>
              <a:rPr lang="ru-RU" sz="1600" dirty="0" smtClean="0"/>
              <a:t> </a:t>
            </a:r>
            <a:r>
              <a:rPr lang="ru-RU" sz="1600" dirty="0" err="1"/>
              <a:t>вільну</a:t>
            </a:r>
            <a:r>
              <a:rPr lang="ru-RU" sz="1600" dirty="0"/>
              <a:t> </a:t>
            </a:r>
            <a:r>
              <a:rPr lang="ru-RU" sz="1600" dirty="0" err="1"/>
              <a:t>стіну</a:t>
            </a:r>
            <a:r>
              <a:rPr lang="ru-RU" sz="1600" dirty="0"/>
              <a:t> 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/>
              <a:t>велику</a:t>
            </a:r>
            <a:r>
              <a:rPr lang="ru-RU" sz="1600" dirty="0"/>
              <a:t> </a:t>
            </a:r>
            <a:r>
              <a:rPr lang="ru-RU" sz="1600" dirty="0" err="1"/>
              <a:t>дошку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smtClean="0"/>
              <a:t>РОЗКЛАД СЕСІЙ;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 err="1" smtClean="0"/>
              <a:t>використовувати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стікери</a:t>
            </a:r>
            <a:r>
              <a:rPr lang="ru-RU" sz="1600" dirty="0" smtClean="0"/>
              <a:t>, на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err="1" smtClean="0"/>
              <a:t>учасники</a:t>
            </a:r>
            <a:r>
              <a:rPr lang="ru-RU" sz="1600" dirty="0" smtClean="0"/>
              <a:t> </a:t>
            </a:r>
            <a:r>
              <a:rPr lang="ru-RU" sz="1600" dirty="0" err="1"/>
              <a:t>пишуть</a:t>
            </a:r>
            <a:r>
              <a:rPr lang="ru-RU" sz="1600" dirty="0"/>
              <a:t> </a:t>
            </a:r>
            <a:r>
              <a:rPr lang="ru-RU" sz="1600" dirty="0" smtClean="0"/>
              <a:t>теми,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пропонуються</a:t>
            </a:r>
            <a:r>
              <a:rPr lang="ru-RU" sz="1600" dirty="0" smtClean="0"/>
              <a:t>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/>
              <a:t>для </a:t>
            </a:r>
            <a:r>
              <a:rPr lang="ru-RU" sz="1600" dirty="0" err="1"/>
              <a:t>обговорення</a:t>
            </a:r>
            <a:r>
              <a:rPr lang="ru-RU" sz="1600" dirty="0"/>
              <a:t>.</a:t>
            </a: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dirty="0">
              <a:latin typeface="Bookman Old Style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1600" dirty="0">
              <a:latin typeface="Bookman Old Style" pitchFamily="18" charset="0"/>
            </a:endParaRPr>
          </a:p>
        </p:txBody>
      </p:sp>
      <p:pic>
        <p:nvPicPr>
          <p:cNvPr id="2253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689350"/>
            <a:ext cx="43561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Принципи відкритого простору: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006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b="1" dirty="0" err="1" smtClean="0">
                <a:latin typeface="Bookman Old Style" pitchFamily="18" charset="0"/>
              </a:rPr>
              <a:t>Хто</a:t>
            </a:r>
            <a:r>
              <a:rPr lang="ru-RU" sz="1800" b="1" dirty="0" smtClean="0">
                <a:latin typeface="Bookman Old Style" pitchFamily="18" charset="0"/>
              </a:rPr>
              <a:t> </a:t>
            </a:r>
            <a:r>
              <a:rPr lang="ru-RU" sz="1800" b="1" dirty="0">
                <a:latin typeface="Bookman Old Style" pitchFamily="18" charset="0"/>
              </a:rPr>
              <a:t>б не </a:t>
            </a:r>
            <a:r>
              <a:rPr lang="ru-RU" sz="1800" b="1" dirty="0" err="1">
                <a:latin typeface="Bookman Old Style" pitchFamily="18" charset="0"/>
              </a:rPr>
              <a:t>прийшов</a:t>
            </a:r>
            <a:r>
              <a:rPr lang="ru-RU" sz="1800" b="1" dirty="0">
                <a:latin typeface="Bookman Old Style" pitchFamily="18" charset="0"/>
              </a:rPr>
              <a:t> – </a:t>
            </a:r>
            <a:r>
              <a:rPr lang="ru-RU" sz="1800" b="1" dirty="0" err="1">
                <a:latin typeface="Bookman Old Style" pitchFamily="18" charset="0"/>
              </a:rPr>
              <a:t>він</a:t>
            </a:r>
            <a:r>
              <a:rPr lang="ru-RU" sz="1800" b="1" dirty="0">
                <a:latin typeface="Bookman Old Style" pitchFamily="18" charset="0"/>
              </a:rPr>
              <a:t> </a:t>
            </a:r>
            <a:r>
              <a:rPr lang="ru-RU" sz="1800" b="1" dirty="0" err="1">
                <a:latin typeface="Bookman Old Style" pitchFamily="18" charset="0"/>
              </a:rPr>
              <a:t>потрібний</a:t>
            </a:r>
            <a:r>
              <a:rPr lang="ru-RU" sz="1800" b="1" dirty="0">
                <a:latin typeface="Bookman Old Style" pitchFamily="18" charset="0"/>
              </a:rPr>
              <a:t>: </a:t>
            </a:r>
            <a:endParaRPr lang="ru-RU" sz="1800" b="1" dirty="0" smtClean="0">
              <a:latin typeface="Bookman Old Style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b="1" dirty="0" err="1" smtClean="0">
                <a:latin typeface="Bookman Old Style" pitchFamily="18" charset="0"/>
              </a:rPr>
              <a:t>Що</a:t>
            </a:r>
            <a:r>
              <a:rPr lang="ru-RU" sz="1800" b="1" dirty="0" smtClean="0">
                <a:latin typeface="Bookman Old Style" pitchFamily="18" charset="0"/>
              </a:rPr>
              <a:t> </a:t>
            </a:r>
            <a:r>
              <a:rPr lang="ru-RU" sz="1800" b="1" dirty="0">
                <a:latin typeface="Bookman Old Style" pitchFamily="18" charset="0"/>
              </a:rPr>
              <a:t>б не </a:t>
            </a:r>
            <a:r>
              <a:rPr lang="ru-RU" sz="1800" b="1" dirty="0" err="1">
                <a:latin typeface="Bookman Old Style" pitchFamily="18" charset="0"/>
              </a:rPr>
              <a:t>трапилося</a:t>
            </a:r>
            <a:r>
              <a:rPr lang="ru-RU" sz="1800" b="1" dirty="0">
                <a:latin typeface="Bookman Old Style" pitchFamily="18" charset="0"/>
              </a:rPr>
              <a:t> – </a:t>
            </a:r>
            <a:r>
              <a:rPr lang="ru-RU" sz="1800" b="1" dirty="0" err="1">
                <a:latin typeface="Bookman Old Style" pitchFamily="18" charset="0"/>
              </a:rPr>
              <a:t>це</a:t>
            </a:r>
            <a:r>
              <a:rPr lang="ru-RU" sz="1800" b="1" dirty="0">
                <a:latin typeface="Bookman Old Style" pitchFamily="18" charset="0"/>
              </a:rPr>
              <a:t> </a:t>
            </a:r>
            <a:r>
              <a:rPr lang="ru-RU" sz="1800" b="1" dirty="0" err="1">
                <a:latin typeface="Bookman Old Style" pitchFamily="18" charset="0"/>
              </a:rPr>
              <a:t>єдине</a:t>
            </a:r>
            <a:r>
              <a:rPr lang="ru-RU" sz="1800" b="1" dirty="0">
                <a:latin typeface="Bookman Old Style" pitchFamily="18" charset="0"/>
              </a:rPr>
              <a:t>, </a:t>
            </a:r>
            <a:r>
              <a:rPr lang="ru-RU" sz="1800" b="1" dirty="0" err="1">
                <a:latin typeface="Bookman Old Style" pitchFamily="18" charset="0"/>
              </a:rPr>
              <a:t>що</a:t>
            </a:r>
            <a:r>
              <a:rPr lang="ru-RU" sz="1800" b="1" dirty="0">
                <a:latin typeface="Bookman Old Style" pitchFamily="18" charset="0"/>
              </a:rPr>
              <a:t> могло </a:t>
            </a:r>
            <a:r>
              <a:rPr lang="ru-RU" sz="1800" b="1" dirty="0" err="1">
                <a:latin typeface="Bookman Old Style" pitchFamily="18" charset="0"/>
              </a:rPr>
              <a:t>відбутися</a:t>
            </a:r>
            <a:r>
              <a:rPr lang="ru-RU" sz="1800" b="1" dirty="0" smtClean="0">
                <a:latin typeface="Bookman Old Style" pitchFamily="18" charset="0"/>
              </a:rPr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b="1" dirty="0" smtClean="0">
                <a:latin typeface="Bookman Old Style" pitchFamily="18" charset="0"/>
              </a:rPr>
              <a:t>Коли </a:t>
            </a:r>
            <a:r>
              <a:rPr lang="ru-RU" sz="1800" b="1" dirty="0">
                <a:latin typeface="Bookman Old Style" pitchFamily="18" charset="0"/>
              </a:rPr>
              <a:t>б </a:t>
            </a:r>
            <a:r>
              <a:rPr lang="ru-RU" sz="1800" b="1" dirty="0" err="1">
                <a:latin typeface="Bookman Old Style" pitchFamily="18" charset="0"/>
              </a:rPr>
              <a:t>це</a:t>
            </a:r>
            <a:r>
              <a:rPr lang="ru-RU" sz="1800" b="1" dirty="0">
                <a:latin typeface="Bookman Old Style" pitchFamily="18" charset="0"/>
              </a:rPr>
              <a:t> не </a:t>
            </a:r>
            <a:r>
              <a:rPr lang="ru-RU" sz="1800" b="1" dirty="0" err="1">
                <a:latin typeface="Bookman Old Style" pitchFamily="18" charset="0"/>
              </a:rPr>
              <a:t>почалося</a:t>
            </a:r>
            <a:r>
              <a:rPr lang="ru-RU" sz="1800" b="1" dirty="0">
                <a:latin typeface="Bookman Old Style" pitchFamily="18" charset="0"/>
              </a:rPr>
              <a:t> – </a:t>
            </a:r>
            <a:r>
              <a:rPr lang="ru-RU" sz="1800" b="1" dirty="0" err="1">
                <a:latin typeface="Bookman Old Style" pitchFamily="18" charset="0"/>
              </a:rPr>
              <a:t>це</a:t>
            </a:r>
            <a:r>
              <a:rPr lang="ru-RU" sz="1800" b="1" dirty="0">
                <a:latin typeface="Bookman Old Style" pitchFamily="18" charset="0"/>
              </a:rPr>
              <a:t> </a:t>
            </a:r>
            <a:r>
              <a:rPr lang="ru-RU" sz="1800" b="1" dirty="0" err="1">
                <a:latin typeface="Bookman Old Style" pitchFamily="18" charset="0"/>
              </a:rPr>
              <a:t>правильний</a:t>
            </a:r>
            <a:r>
              <a:rPr lang="ru-RU" sz="1800" b="1" dirty="0">
                <a:latin typeface="Bookman Old Style" pitchFamily="18" charset="0"/>
              </a:rPr>
              <a:t> момент</a:t>
            </a:r>
            <a:r>
              <a:rPr lang="ru-RU" sz="1800" b="1" dirty="0" smtClean="0">
                <a:latin typeface="Bookman Old Style" pitchFamily="18" charset="0"/>
              </a:rPr>
              <a:t>:</a:t>
            </a:r>
            <a:endParaRPr lang="ru-RU" sz="1800" b="1" dirty="0">
              <a:latin typeface="Bookman Old Style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b="1" dirty="0" smtClean="0">
                <a:latin typeface="Bookman Old Style" pitchFamily="18" charset="0"/>
              </a:rPr>
              <a:t>Коли </a:t>
            </a:r>
            <a:r>
              <a:rPr lang="ru-RU" sz="1800" b="1" dirty="0" err="1">
                <a:latin typeface="Bookman Old Style" pitchFamily="18" charset="0"/>
              </a:rPr>
              <a:t>питання</a:t>
            </a:r>
            <a:r>
              <a:rPr lang="ru-RU" sz="1800" b="1" dirty="0">
                <a:latin typeface="Bookman Old Style" pitchFamily="18" charset="0"/>
              </a:rPr>
              <a:t> </a:t>
            </a:r>
            <a:r>
              <a:rPr lang="ru-RU" sz="1800" b="1" dirty="0" err="1">
                <a:latin typeface="Bookman Old Style" pitchFamily="18" charset="0"/>
              </a:rPr>
              <a:t>вичерпане</a:t>
            </a:r>
            <a:r>
              <a:rPr lang="ru-RU" sz="1800" b="1" dirty="0">
                <a:latin typeface="Bookman Old Style" pitchFamily="18" charset="0"/>
              </a:rPr>
              <a:t> –</a:t>
            </a:r>
            <a:r>
              <a:rPr lang="ru-RU" sz="1800" b="1" dirty="0" err="1">
                <a:latin typeface="Bookman Old Style" pitchFamily="18" charset="0"/>
              </a:rPr>
              <a:t>воно</a:t>
            </a:r>
            <a:r>
              <a:rPr lang="ru-RU" sz="1800" b="1" dirty="0">
                <a:latin typeface="Bookman Old Style" pitchFamily="18" charset="0"/>
              </a:rPr>
              <a:t> </a:t>
            </a:r>
            <a:r>
              <a:rPr lang="ru-RU" sz="1800" b="1" dirty="0" err="1">
                <a:latin typeface="Bookman Old Style" pitchFamily="18" charset="0"/>
              </a:rPr>
              <a:t>вичерпане</a:t>
            </a:r>
            <a:r>
              <a:rPr lang="ru-RU" sz="1800" b="1" dirty="0">
                <a:latin typeface="Bookman Old Style" pitchFamily="18" charset="0"/>
              </a:rPr>
              <a:t>. 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b="1" dirty="0" smtClean="0"/>
              <a:t>  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109728" indent="0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400" i="1" dirty="0" smtClean="0"/>
              <a:t>«</a:t>
            </a:r>
            <a:r>
              <a:rPr lang="uk-UA" sz="1400" b="1" i="1" dirty="0"/>
              <a:t>П</a:t>
            </a:r>
            <a:r>
              <a:rPr lang="uk-UA" sz="1400" b="1" i="1" dirty="0" smtClean="0"/>
              <a:t>равило </a:t>
            </a:r>
            <a:r>
              <a:rPr lang="uk-UA" sz="1400" b="1" i="1" dirty="0"/>
              <a:t>двох ніг»:</a:t>
            </a:r>
            <a:r>
              <a:rPr lang="uk-UA" sz="1400" i="1" dirty="0"/>
              <a:t> якщо</a:t>
            </a:r>
            <a:r>
              <a:rPr lang="uk-UA" sz="1400" b="1" i="1" dirty="0"/>
              <a:t> </a:t>
            </a:r>
            <a:r>
              <a:rPr lang="uk-UA" sz="1400" i="1" dirty="0"/>
              <a:t>учасник </a:t>
            </a:r>
            <a:r>
              <a:rPr lang="uk-UA" sz="1400" i="1" dirty="0" smtClean="0"/>
              <a:t>у</a:t>
            </a:r>
          </a:p>
          <a:p>
            <a:pPr marL="109728" indent="0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400" i="1" dirty="0" smtClean="0"/>
              <a:t> </a:t>
            </a:r>
            <a:r>
              <a:rPr lang="uk-UA" sz="1400" i="1" dirty="0"/>
              <a:t>будь-який момент зрозуміє,  </a:t>
            </a:r>
            <a:r>
              <a:rPr lang="uk-UA" sz="1400" i="1" dirty="0" smtClean="0"/>
              <a:t>що </a:t>
            </a:r>
            <a:r>
              <a:rPr lang="uk-UA" sz="1400" i="1" dirty="0"/>
              <a:t>він </a:t>
            </a:r>
            <a:endParaRPr lang="uk-UA" sz="1400" i="1" dirty="0" smtClean="0"/>
          </a:p>
          <a:p>
            <a:pPr marL="109728" indent="0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400" i="1" dirty="0" smtClean="0"/>
              <a:t>не </a:t>
            </a:r>
            <a:r>
              <a:rPr lang="uk-UA" sz="1400" i="1" dirty="0"/>
              <a:t>може нічому навчитися </a:t>
            </a:r>
            <a:r>
              <a:rPr lang="uk-UA" sz="1400" i="1" dirty="0" smtClean="0"/>
              <a:t>або йому</a:t>
            </a:r>
          </a:p>
          <a:p>
            <a:pPr marL="109728" indent="0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400" i="1" dirty="0" smtClean="0"/>
              <a:t> </a:t>
            </a:r>
            <a:r>
              <a:rPr lang="uk-UA" sz="1400" i="1" dirty="0"/>
              <a:t>нема чим поділитися, </a:t>
            </a:r>
            <a:r>
              <a:rPr lang="uk-UA" sz="1400" i="1" dirty="0" smtClean="0"/>
              <a:t>він повинен</a:t>
            </a:r>
          </a:p>
          <a:p>
            <a:pPr marL="109728" indent="0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400" i="1" dirty="0" smtClean="0"/>
              <a:t> </a:t>
            </a:r>
            <a:r>
              <a:rPr lang="uk-UA" sz="1400" i="1" dirty="0"/>
              <a:t>піднятися й </a:t>
            </a:r>
            <a:r>
              <a:rPr lang="uk-UA" sz="1400" i="1" dirty="0" smtClean="0"/>
              <a:t>перейти до </a:t>
            </a:r>
            <a:r>
              <a:rPr lang="uk-UA" sz="1400" i="1" dirty="0"/>
              <a:t>іншої групи.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/>
          </a:p>
        </p:txBody>
      </p:sp>
      <p:pic>
        <p:nvPicPr>
          <p:cNvPr id="2355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4608512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Кейс-стаді</a:t>
            </a:r>
          </a:p>
        </p:txBody>
      </p:sp>
      <p:sp>
        <p:nvSpPr>
          <p:cNvPr id="24578" name="Місце для вмісту 2"/>
          <p:cNvSpPr>
            <a:spLocks noGrp="1"/>
          </p:cNvSpPr>
          <p:nvPr>
            <p:ph idx="1"/>
          </p:nvPr>
        </p:nvSpPr>
        <p:spPr>
          <a:xfrm>
            <a:off x="179388" y="1268413"/>
            <a:ext cx="8569325" cy="5589587"/>
          </a:xfrm>
        </p:spPr>
        <p:txBody>
          <a:bodyPr/>
          <a:lstStyle/>
          <a:p>
            <a:pPr marL="109538" indent="457200" algn="just" eaLnBrk="1" hangingPunct="1">
              <a:buFont typeface="Georgia" pitchFamily="18" charset="0"/>
              <a:buNone/>
            </a:pPr>
            <a:r>
              <a:rPr lang="ru-RU" sz="1800" smtClean="0">
                <a:latin typeface="Bookman Old Style" pitchFamily="18" charset="0"/>
              </a:rPr>
              <a:t>Метод активного проблемно-ситуаційного аналізу, заснований на навчанні шляхом вирішення конкретних завдань - ситуацій (рішення кейсів). </a:t>
            </a:r>
            <a:r>
              <a:rPr lang="uk-UA" sz="1800" smtClean="0">
                <a:latin typeface="Bookman Old Style" pitchFamily="18" charset="0"/>
              </a:rPr>
              <a:t>Ситуація повинна бути взята з практики роботи бібліотекаря. </a:t>
            </a:r>
            <a:endParaRPr lang="ru-RU" sz="1800" smtClean="0">
              <a:latin typeface="Bookman Old Style" pitchFamily="18" charset="0"/>
            </a:endParaRPr>
          </a:p>
          <a:p>
            <a:pPr marL="109538" indent="457200" algn="just" eaLnBrk="1" hangingPunct="1">
              <a:buFont typeface="Georgia" pitchFamily="18" charset="0"/>
              <a:buNone/>
            </a:pPr>
            <a:r>
              <a:rPr lang="uk-UA" sz="1800" b="1" i="1" smtClean="0">
                <a:latin typeface="Bookman Old Style" pitchFamily="18" charset="0"/>
              </a:rPr>
              <a:t>Мета методу </a:t>
            </a:r>
            <a:r>
              <a:rPr lang="uk-UA" sz="1800" smtClean="0">
                <a:latin typeface="Bookman Old Style" pitchFamily="18" charset="0"/>
              </a:rPr>
              <a:t>- проаналізувати ситуацію і виробити практичне рішення спільними зусиллями групи учнів.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endParaRPr lang="uk-UA" sz="1800" smtClean="0">
              <a:latin typeface="Bookman Old Style" pitchFamily="18" charset="0"/>
            </a:endParaRPr>
          </a:p>
          <a:p>
            <a:pPr marL="109538" indent="457200" eaLnBrk="1" hangingPunct="1">
              <a:buFont typeface="Georgia" pitchFamily="18" charset="0"/>
              <a:buNone/>
            </a:pPr>
            <a:r>
              <a:rPr lang="uk-UA" sz="1800" b="1" i="1" smtClean="0">
                <a:latin typeface="Bookman Old Style" pitchFamily="18" charset="0"/>
              </a:rPr>
              <a:t>Рішення кейсів рекомендується проводити в 5 етапів:</a:t>
            </a:r>
            <a:endParaRPr lang="uk-UA" sz="1800" i="1" smtClean="0">
              <a:latin typeface="Bookman Old Style" pitchFamily="18" charset="0"/>
            </a:endParaRPr>
          </a:p>
          <a:p>
            <a:pPr marL="109538" indent="457200" algn="just" eaLnBrk="1" hangingPunct="1">
              <a:buFont typeface="Georgia" pitchFamily="18" charset="0"/>
              <a:buNone/>
            </a:pPr>
            <a:r>
              <a:rPr lang="uk-UA" sz="1800" smtClean="0">
                <a:latin typeface="Bookman Old Style" pitchFamily="18" charset="0"/>
              </a:rPr>
              <a:t>1. Знайомство з ситуацією.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r>
              <a:rPr lang="uk-UA" sz="1800" smtClean="0">
                <a:latin typeface="Bookman Old Style" pitchFamily="18" charset="0"/>
              </a:rPr>
              <a:t>2. Виділення основної проблеми.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r>
              <a:rPr lang="uk-UA" sz="1800" smtClean="0">
                <a:latin typeface="Bookman Old Style" pitchFamily="18" charset="0"/>
              </a:rPr>
              <a:t>3. Пропозиція концепцій вирішення.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r>
              <a:rPr lang="uk-UA" sz="1800" smtClean="0">
                <a:latin typeface="Bookman Old Style" pitchFamily="18" charset="0"/>
              </a:rPr>
              <a:t>4. Аналіз наслідків рішень.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r>
              <a:rPr lang="uk-UA" sz="1800" smtClean="0">
                <a:latin typeface="Bookman Old Style" pitchFamily="18" charset="0"/>
              </a:rPr>
              <a:t>5. Рішення кейса - пропозиція одного або декількох варіантів (послідовності дій), вказівка на можливе виникнення проблем, механізми їх запобігання та вирішення. 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endParaRPr lang="uk-UA" sz="1800" smtClean="0">
              <a:latin typeface="Bookman Old Style" pitchFamily="18" charset="0"/>
            </a:endParaRPr>
          </a:p>
          <a:p>
            <a:pPr marL="109538" indent="457200" algn="just" eaLnBrk="1" hangingPunct="1">
              <a:buFont typeface="Georgia" pitchFamily="18" charset="0"/>
              <a:buNone/>
            </a:pPr>
            <a:endParaRPr lang="uk-UA" sz="1800" smtClean="0">
              <a:latin typeface="Bookman Old Style" pitchFamily="18" charset="0"/>
            </a:endParaRPr>
          </a:p>
        </p:txBody>
      </p:sp>
      <p:pic>
        <p:nvPicPr>
          <p:cNvPr id="2457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3357563"/>
            <a:ext cx="32813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936625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Баскет-метод</a:t>
            </a:r>
          </a:p>
        </p:txBody>
      </p:sp>
      <p:sp>
        <p:nvSpPr>
          <p:cNvPr id="25602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60963"/>
          </a:xfrm>
        </p:spPr>
        <p:txBody>
          <a:bodyPr/>
          <a:lstStyle/>
          <a:p>
            <a:pPr marL="109538" indent="457200" algn="just" eaLnBrk="1" hangingPunct="1">
              <a:buFont typeface="Georgia" pitchFamily="18" charset="0"/>
              <a:buNone/>
            </a:pPr>
            <a:r>
              <a:rPr lang="ru-RU" sz="2000" b="1" i="1" smtClean="0">
                <a:latin typeface="Bookman Old Style" pitchFamily="18" charset="0"/>
              </a:rPr>
              <a:t>Баскет-метод </a:t>
            </a:r>
            <a:r>
              <a:rPr lang="ru-RU" sz="2000" smtClean="0">
                <a:latin typeface="Bookman Old Style" pitchFamily="18" charset="0"/>
              </a:rPr>
              <a:t>- метод навчання на основі імітації ситуацій.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r>
              <a:rPr lang="uk-UA" sz="2000" smtClean="0">
                <a:latin typeface="Bookman Old Style" pitchFamily="18" charset="0"/>
              </a:rPr>
              <a:t> Тому, кого навчають пропонують виступити в ролі керівника, розібратися з поточними діловими проблемами та паперами.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endParaRPr lang="uk-UA" sz="2000" smtClean="0">
              <a:latin typeface="Bookman Old Style" pitchFamily="18" charset="0"/>
            </a:endParaRPr>
          </a:p>
          <a:p>
            <a:pPr marL="109538" indent="457200" algn="just" eaLnBrk="1" hangingPunct="1">
              <a:buFont typeface="Georgia" pitchFamily="18" charset="0"/>
              <a:buNone/>
            </a:pPr>
            <a:r>
              <a:rPr lang="uk-UA" sz="2000" b="1" smtClean="0">
                <a:latin typeface="Bookman Old Style" pitchFamily="18" charset="0"/>
              </a:rPr>
              <a:t>Чому варто використовувати?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r>
              <a:rPr lang="uk-UA" sz="2000" smtClean="0">
                <a:latin typeface="Bookman Old Style" pitchFamily="18" charset="0"/>
              </a:rPr>
              <a:t>Метод дозволяє оцінити здібності співробітника, визначити його вміння приймати рішення.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endParaRPr lang="uk-UA" sz="2000" smtClean="0">
              <a:latin typeface="Bookman Old Style" pitchFamily="18" charset="0"/>
            </a:endParaRPr>
          </a:p>
          <a:p>
            <a:pPr marL="109538" indent="457200" algn="just" eaLnBrk="1" hangingPunct="1">
              <a:buFont typeface="Georgia" pitchFamily="18" charset="0"/>
              <a:buNone/>
            </a:pPr>
            <a:endParaRPr lang="uk-UA" sz="2000" smtClean="0">
              <a:latin typeface="Bookman Old Style" pitchFamily="18" charset="0"/>
            </a:endParaRPr>
          </a:p>
          <a:p>
            <a:pPr marL="109538" indent="457200" algn="just" eaLnBrk="1" hangingPunct="1">
              <a:buFont typeface="Georgia" pitchFamily="18" charset="0"/>
              <a:buNone/>
            </a:pPr>
            <a:endParaRPr lang="uk-UA" sz="2000" smtClean="0">
              <a:latin typeface="Bookman Old Style" pitchFamily="18" charset="0"/>
            </a:endParaRPr>
          </a:p>
        </p:txBody>
      </p:sp>
      <p:pic>
        <p:nvPicPr>
          <p:cNvPr id="25603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4625975"/>
            <a:ext cx="22002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5963" y="4522788"/>
            <a:ext cx="2349500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719138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Відео навчання </a:t>
            </a:r>
          </a:p>
        </p:txBody>
      </p:sp>
      <p:sp>
        <p:nvSpPr>
          <p:cNvPr id="26626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05425"/>
          </a:xfrm>
        </p:spPr>
        <p:txBody>
          <a:bodyPr/>
          <a:lstStyle/>
          <a:p>
            <a:pPr marL="109538" indent="0" eaLnBrk="1" hangingPunct="1">
              <a:buFont typeface="Georgia" pitchFamily="18" charset="0"/>
              <a:buNone/>
            </a:pPr>
            <a:r>
              <a:rPr lang="uk-UA" sz="2000" smtClean="0">
                <a:latin typeface="Bookman Old Style" pitchFamily="18" charset="0"/>
              </a:rPr>
              <a:t>Найбільш наочна форма навчання.</a:t>
            </a:r>
          </a:p>
          <a:p>
            <a:pPr marL="109538" indent="0" eaLnBrk="1" hangingPunct="1">
              <a:buFont typeface="Georgia" pitchFamily="18" charset="0"/>
              <a:buNone/>
            </a:pPr>
            <a:endParaRPr lang="uk-UA" sz="2000" smtClean="0">
              <a:latin typeface="Bookman Old Style" pitchFamily="18" charset="0"/>
            </a:endParaRPr>
          </a:p>
          <a:p>
            <a:pPr marL="109538" indent="0" eaLnBrk="1" hangingPunct="1">
              <a:buFont typeface="Georgia" pitchFamily="18" charset="0"/>
              <a:buNone/>
            </a:pPr>
            <a:r>
              <a:rPr lang="uk-UA" sz="2000" b="1" i="1" smtClean="0">
                <a:latin typeface="Bookman Old Style" pitchFamily="18" charset="0"/>
              </a:rPr>
              <a:t>Чому варто використовувати?</a:t>
            </a:r>
          </a:p>
          <a:p>
            <a:pPr marL="109538" indent="0" eaLnBrk="1" hangingPunct="1"/>
            <a:r>
              <a:rPr lang="uk-UA" sz="2000" smtClean="0">
                <a:latin typeface="Bookman Old Style" pitchFamily="18" charset="0"/>
              </a:rPr>
              <a:t>зв‘язок з практикою;</a:t>
            </a:r>
          </a:p>
          <a:p>
            <a:pPr marL="109538" indent="0" eaLnBrk="1" hangingPunct="1"/>
            <a:r>
              <a:rPr lang="uk-UA" sz="2000" smtClean="0">
                <a:latin typeface="Bookman Old Style" pitchFamily="18" charset="0"/>
              </a:rPr>
              <a:t>наочність і доступність подачі матеріалу;</a:t>
            </a:r>
          </a:p>
          <a:p>
            <a:pPr marL="109538" indent="0" eaLnBrk="1" hangingPunct="1"/>
            <a:r>
              <a:rPr lang="uk-UA" sz="2000" smtClean="0">
                <a:latin typeface="Bookman Old Style" pitchFamily="18" charset="0"/>
              </a:rPr>
              <a:t>можливість самонавчання і повторення;</a:t>
            </a:r>
          </a:p>
          <a:p>
            <a:pPr marL="109538" indent="0" eaLnBrk="1" hangingPunct="1"/>
            <a:r>
              <a:rPr lang="uk-UA" sz="2000" smtClean="0">
                <a:latin typeface="Bookman Old Style" pitchFamily="18" charset="0"/>
              </a:rPr>
              <a:t>зручність: показ у зручному місці у зручний час;</a:t>
            </a:r>
          </a:p>
          <a:p>
            <a:pPr marL="109538" indent="0" eaLnBrk="1" hangingPunct="1"/>
            <a:r>
              <a:rPr lang="uk-UA" sz="2000" smtClean="0">
                <a:latin typeface="Bookman Old Style" pitchFamily="18" charset="0"/>
              </a:rPr>
              <a:t>можливість багаторазового використання. </a:t>
            </a:r>
          </a:p>
          <a:p>
            <a:pPr marL="109538" indent="0" eaLnBrk="1" hangingPunct="1">
              <a:buFont typeface="Georgia" pitchFamily="18" charset="0"/>
              <a:buNone/>
            </a:pPr>
            <a:endParaRPr lang="uk-UA" sz="2000" smtClean="0">
              <a:latin typeface="Bookman Old Style" pitchFamily="18" charset="0"/>
            </a:endParaRPr>
          </a:p>
          <a:p>
            <a:pPr marL="109538" indent="0" eaLnBrk="1" hangingPunct="1"/>
            <a:endParaRPr lang="uk-UA" sz="2000" smtClean="0">
              <a:latin typeface="Bookman Old Style" pitchFamily="18" charset="0"/>
            </a:endParaRPr>
          </a:p>
          <a:p>
            <a:pPr marL="109538" indent="0" eaLnBrk="1" hangingPunct="1">
              <a:buFont typeface="Georgia" pitchFamily="18" charset="0"/>
              <a:buNone/>
            </a:pPr>
            <a:endParaRPr lang="uk-UA" smtClean="0"/>
          </a:p>
          <a:p>
            <a:pPr marL="109538" indent="0" eaLnBrk="1" hangingPunct="1">
              <a:buFont typeface="Georgia" pitchFamily="18" charset="0"/>
              <a:buNone/>
            </a:pPr>
            <a:endParaRPr lang="uk-UA" smtClean="0"/>
          </a:p>
        </p:txBody>
      </p:sp>
      <p:pic>
        <p:nvPicPr>
          <p:cNvPr id="2662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0" y="4005263"/>
            <a:ext cx="5080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792163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Дистанційне навчання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850" y="1268413"/>
            <a:ext cx="8362950" cy="5395912"/>
          </a:xfrm>
        </p:spPr>
        <p:txBody>
          <a:bodyPr>
            <a:normAutofit/>
          </a:bodyPr>
          <a:lstStyle/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b="1" i="1" dirty="0">
                <a:latin typeface="Bookman Old Style" panose="02050604050505020204" pitchFamily="18" charset="0"/>
              </a:rPr>
              <a:t>Дистанційне навчання</a:t>
            </a:r>
            <a:r>
              <a:rPr lang="uk-UA" sz="1800" dirty="0">
                <a:latin typeface="Bookman Old Style" panose="02050604050505020204" pitchFamily="18" charset="0"/>
              </a:rPr>
              <a:t> — сукупність сучасних технологій, що забезпечують доставку інформації в інтерактивному режимі за допомогою використання ІКТ </a:t>
            </a:r>
            <a:r>
              <a:rPr lang="uk-UA" sz="1800" dirty="0" smtClean="0">
                <a:latin typeface="Bookman Old Style" panose="02050604050505020204" pitchFamily="18" charset="0"/>
              </a:rPr>
              <a:t>від </a:t>
            </a:r>
            <a:r>
              <a:rPr lang="uk-UA" sz="1800" dirty="0">
                <a:latin typeface="Bookman Old Style" panose="02050604050505020204" pitchFamily="18" charset="0"/>
              </a:rPr>
              <a:t>тих, хто навчає </a:t>
            </a:r>
            <a:r>
              <a:rPr lang="uk-UA" sz="1800" dirty="0" smtClean="0">
                <a:latin typeface="Bookman Old Style" panose="02050604050505020204" pitchFamily="18" charset="0"/>
              </a:rPr>
              <a:t>до </a:t>
            </a:r>
            <a:r>
              <a:rPr lang="uk-UA" sz="1800" dirty="0">
                <a:latin typeface="Bookman Old Style" panose="02050604050505020204" pitchFamily="18" charset="0"/>
              </a:rPr>
              <a:t>тих, хто </a:t>
            </a:r>
            <a:r>
              <a:rPr lang="uk-UA" sz="1800" dirty="0" smtClean="0">
                <a:latin typeface="Bookman Old Style" panose="02050604050505020204" pitchFamily="18" charset="0"/>
              </a:rPr>
              <a:t>навчається.</a:t>
            </a:r>
            <a:r>
              <a:rPr lang="uk-UA" sz="1800" dirty="0">
                <a:latin typeface="Bookman Old Style" panose="02050604050505020204" pitchFamily="18" charset="0"/>
              </a:rPr>
              <a:t> </a:t>
            </a:r>
            <a:endParaRPr lang="uk-UA" sz="1800" dirty="0" smtClean="0">
              <a:latin typeface="Bookman Old Style" panose="02050604050505020204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800" b="1" i="1" dirty="0">
                <a:latin typeface="Bookman Old Style" panose="02050604050505020204" pitchFamily="18" charset="0"/>
              </a:rPr>
              <a:t>Мета </a:t>
            </a:r>
            <a:r>
              <a:rPr lang="ru-RU" sz="1800" b="1" i="1" dirty="0" err="1" smtClean="0">
                <a:latin typeface="Bookman Old Style" panose="02050604050505020204" pitchFamily="18" charset="0"/>
              </a:rPr>
              <a:t>навчання</a:t>
            </a:r>
            <a:r>
              <a:rPr lang="ru-RU" sz="1800" b="1" i="1" dirty="0" smtClean="0">
                <a:latin typeface="Bookman Old Style" panose="02050604050505020204" pitchFamily="18" charset="0"/>
              </a:rPr>
              <a:t>: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 err="1" smtClean="0">
                <a:latin typeface="Bookman Old Style" panose="02050604050505020204" pitchFamily="18" charset="0"/>
              </a:rPr>
              <a:t>сприяти</a:t>
            </a:r>
            <a:r>
              <a:rPr lang="ru-RU" sz="1800" dirty="0" smtClean="0">
                <a:latin typeface="Bookman Old Style" panose="02050604050505020204" pitchFamily="18" charset="0"/>
              </a:rPr>
              <a:t> </a:t>
            </a:r>
            <a:r>
              <a:rPr lang="ru-RU" sz="1800" dirty="0" err="1">
                <a:latin typeface="Bookman Old Style" panose="02050604050505020204" pitchFamily="18" charset="0"/>
              </a:rPr>
              <a:t>розширенню</a:t>
            </a: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dirty="0" err="1">
                <a:latin typeface="Bookman Old Style" panose="02050604050505020204" pitchFamily="18" charset="0"/>
              </a:rPr>
              <a:t>необхідних</a:t>
            </a: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dirty="0" err="1">
                <a:latin typeface="Bookman Old Style" panose="02050604050505020204" pitchFamily="18" charset="0"/>
              </a:rPr>
              <a:t>науково-теоретичних</a:t>
            </a:r>
            <a:r>
              <a:rPr lang="ru-RU" sz="1800" dirty="0">
                <a:latin typeface="Bookman Old Style" panose="02050604050505020204" pitchFamily="18" charset="0"/>
              </a:rPr>
              <a:t> та </a:t>
            </a:r>
            <a:r>
              <a:rPr lang="ru-RU" sz="1800" dirty="0" err="1">
                <a:latin typeface="Bookman Old Style" panose="02050604050505020204" pitchFamily="18" charset="0"/>
              </a:rPr>
              <a:t>методичних</a:t>
            </a: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dirty="0" err="1">
                <a:latin typeface="Bookman Old Style" panose="02050604050505020204" pitchFamily="18" charset="0"/>
              </a:rPr>
              <a:t>знань</a:t>
            </a:r>
            <a:r>
              <a:rPr lang="ru-RU" sz="1800" dirty="0">
                <a:latin typeface="Bookman Old Style" panose="02050604050505020204" pitchFamily="18" charset="0"/>
              </a:rPr>
              <a:t>;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 err="1">
                <a:latin typeface="Bookman Old Style" panose="02050604050505020204" pitchFamily="18" charset="0"/>
              </a:rPr>
              <a:t>спонукати</a:t>
            </a:r>
            <a:r>
              <a:rPr lang="ru-RU" sz="1800" dirty="0">
                <a:latin typeface="Bookman Old Style" panose="02050604050505020204" pitchFamily="18" charset="0"/>
              </a:rPr>
              <a:t> до </a:t>
            </a:r>
            <a:r>
              <a:rPr lang="ru-RU" sz="1800" dirty="0" err="1">
                <a:latin typeface="Bookman Old Style" panose="02050604050505020204" pitchFamily="18" charset="0"/>
              </a:rPr>
              <a:t>розвитку</a:t>
            </a: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dirty="0" err="1">
                <a:latin typeface="Bookman Old Style" panose="02050604050505020204" pitchFamily="18" charset="0"/>
              </a:rPr>
              <a:t>творчості</a:t>
            </a:r>
            <a:r>
              <a:rPr lang="ru-RU" sz="1800" dirty="0">
                <a:latin typeface="Bookman Old Style" panose="02050604050505020204" pitchFamily="18" charset="0"/>
              </a:rPr>
              <a:t>, </a:t>
            </a:r>
            <a:r>
              <a:rPr lang="ru-RU" sz="1800" dirty="0" err="1">
                <a:latin typeface="Bookman Old Style" panose="02050604050505020204" pitchFamily="18" charset="0"/>
              </a:rPr>
              <a:t>підняття</a:t>
            </a: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dirty="0" err="1">
                <a:latin typeface="Bookman Old Style" panose="02050604050505020204" pitchFamily="18" charset="0"/>
              </a:rPr>
              <a:t>загальної</a:t>
            </a: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dirty="0" err="1">
                <a:latin typeface="Bookman Old Style" panose="02050604050505020204" pitchFamily="18" charset="0"/>
              </a:rPr>
              <a:t>культури</a:t>
            </a:r>
            <a:r>
              <a:rPr lang="ru-RU" sz="1800" dirty="0">
                <a:latin typeface="Bookman Old Style" panose="02050604050505020204" pitchFamily="18" charset="0"/>
              </a:rPr>
              <a:t> та </a:t>
            </a:r>
            <a:r>
              <a:rPr lang="ru-RU" sz="1800" dirty="0" err="1">
                <a:latin typeface="Bookman Old Style" panose="02050604050505020204" pitchFamily="18" charset="0"/>
              </a:rPr>
              <a:t>рівня</a:t>
            </a: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dirty="0" err="1">
                <a:latin typeface="Bookman Old Style" panose="02050604050505020204" pitchFamily="18" charset="0"/>
              </a:rPr>
              <a:t>професіоналізму</a:t>
            </a:r>
            <a:r>
              <a:rPr lang="ru-RU" sz="1800" dirty="0">
                <a:latin typeface="Bookman Old Style" panose="02050604050505020204" pitchFamily="18" charset="0"/>
              </a:rPr>
              <a:t> </a:t>
            </a:r>
            <a:r>
              <a:rPr lang="ru-RU" sz="1800" dirty="0" err="1" smtClean="0">
                <a:latin typeface="Bookman Old Style" panose="02050604050505020204" pitchFamily="18" charset="0"/>
              </a:rPr>
              <a:t>бібліотекаря</a:t>
            </a:r>
            <a:r>
              <a:rPr lang="ru-RU" sz="1800" dirty="0" smtClean="0">
                <a:latin typeface="Bookman Old Style" panose="02050604050505020204" pitchFamily="18" charset="0"/>
              </a:rPr>
              <a:t>.</a:t>
            </a:r>
            <a:endParaRPr lang="uk-UA" sz="1800" dirty="0">
              <a:latin typeface="Bookman Old Style" panose="02050604050505020204" pitchFamily="18" charset="0"/>
            </a:endParaRPr>
          </a:p>
          <a:p>
            <a:pPr marL="109728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 smtClean="0">
              <a:latin typeface="Bookman Old Style" panose="02050604050505020204" pitchFamily="18" charset="0"/>
            </a:endParaRPr>
          </a:p>
          <a:p>
            <a:pPr marL="109728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Bookman Old Style" panose="02050604050505020204" pitchFamily="18" charset="0"/>
            </a:endParaRPr>
          </a:p>
          <a:p>
            <a:pPr marL="109728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 smtClean="0">
              <a:latin typeface="Bookman Old Style" panose="02050604050505020204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Bookman Old Style" panose="02050604050505020204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 smtClean="0">
              <a:latin typeface="Bookman Old Style" panose="02050604050505020204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 smtClean="0">
              <a:latin typeface="Bookman Old Style" panose="02050604050505020204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/>
          </a:p>
        </p:txBody>
      </p:sp>
      <p:pic>
        <p:nvPicPr>
          <p:cNvPr id="27651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860800"/>
            <a:ext cx="467995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936625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Віртуальна довідка </a:t>
            </a:r>
          </a:p>
        </p:txBody>
      </p:sp>
      <p:sp>
        <p:nvSpPr>
          <p:cNvPr id="28674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89525"/>
          </a:xfrm>
        </p:spPr>
        <p:txBody>
          <a:bodyPr/>
          <a:lstStyle/>
          <a:p>
            <a:pPr marL="109538" indent="0" algn="just" eaLnBrk="1" hangingPunct="1">
              <a:buFont typeface="Georgia" pitchFamily="18" charset="0"/>
              <a:buNone/>
            </a:pPr>
            <a:r>
              <a:rPr lang="uk-UA" sz="1600" smtClean="0">
                <a:latin typeface="Bookman Old Style" pitchFamily="18" charset="0"/>
              </a:rPr>
              <a:t>     </a:t>
            </a:r>
            <a:r>
              <a:rPr lang="uk-UA" sz="1600" b="1" i="1" smtClean="0">
                <a:latin typeface="Bookman Old Style" pitchFamily="18" charset="0"/>
              </a:rPr>
              <a:t>Віртуальна довідка </a:t>
            </a:r>
            <a:r>
              <a:rPr lang="uk-UA" sz="1600" smtClean="0">
                <a:latin typeface="Bookman Old Style" pitchFamily="18" charset="0"/>
              </a:rPr>
              <a:t>– це одна із форм дистанційного навчання.   Сьогодні інформаційно-консультативна служба в електронному  середовищі стає популярною формою роботи  серед  бібліотек,   які мають вихід в Інтернет. </a:t>
            </a:r>
          </a:p>
          <a:p>
            <a:pPr marL="109538" indent="0" algn="just" eaLnBrk="1" hangingPunct="1">
              <a:buFont typeface="Georgia" pitchFamily="18" charset="0"/>
              <a:buNone/>
            </a:pPr>
            <a:r>
              <a:rPr lang="uk-UA" sz="1600" smtClean="0">
                <a:latin typeface="Bookman Old Style" pitchFamily="18" charset="0"/>
              </a:rPr>
              <a:t>  </a:t>
            </a:r>
            <a:r>
              <a:rPr lang="uk-UA" sz="1600" b="1" i="1" smtClean="0">
                <a:latin typeface="Bookman Old Style" pitchFamily="18" charset="0"/>
              </a:rPr>
              <a:t>Підвищення  кваліфікації </a:t>
            </a:r>
            <a:r>
              <a:rPr lang="uk-UA" sz="1600" smtClean="0">
                <a:latin typeface="Bookman Old Style" pitchFamily="18" charset="0"/>
              </a:rPr>
              <a:t>– основне завдання  віртуальної  довідки,  що розміщена на сайті  відділу наукового аналізу та розвитку  бібліотечної справи Національної парламентської  бібліотеки України. Бібліотекарі активно  користуються цим сайтом, про що свідчить його статистика.</a:t>
            </a:r>
          </a:p>
          <a:p>
            <a:pPr marL="109538" indent="0" algn="just" eaLnBrk="1" hangingPunct="1">
              <a:buFont typeface="Georgia" pitchFamily="18" charset="0"/>
              <a:buNone/>
            </a:pPr>
            <a:r>
              <a:rPr lang="uk-UA" smtClean="0"/>
              <a:t> </a:t>
            </a:r>
          </a:p>
        </p:txBody>
      </p:sp>
      <p:pic>
        <p:nvPicPr>
          <p:cNvPr id="2867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789363"/>
            <a:ext cx="54737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863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Як визначити ефективність навчання?</a:t>
            </a:r>
            <a:endParaRPr lang="uk-UA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873625"/>
          </a:xfrm>
        </p:spPr>
        <p:txBody>
          <a:bodyPr>
            <a:normAutofit/>
          </a:bodyPr>
          <a:lstStyle/>
          <a:p>
            <a:pPr marL="109728" indent="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000" b="1" i="1" dirty="0" smtClean="0">
                <a:latin typeface="Bookman Old Style" panose="02050604050505020204" pitchFamily="18" charset="0"/>
              </a:rPr>
              <a:t>Метод статистичного аналізу:</a:t>
            </a:r>
          </a:p>
          <a:p>
            <a:pPr marL="109728" indent="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dirty="0" smtClean="0">
                <a:latin typeface="Bookman Old Style" panose="02050604050505020204" pitchFamily="18" charset="0"/>
              </a:rPr>
              <a:t>Здійснюється протягом тривалого періоду та може дати багато цінної інформації щодо різних показників діяльності: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1800" dirty="0" smtClean="0">
                <a:latin typeface="Bookman Old Style" panose="02050604050505020204" pitchFamily="18" charset="0"/>
              </a:rPr>
              <a:t>Скільки бібліотекарів після навчання отримало підвищення по службі;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1800" dirty="0" smtClean="0">
                <a:latin typeface="Bookman Old Style" panose="02050604050505020204" pitchFamily="18" charset="0"/>
              </a:rPr>
              <a:t>Як змінилися показники ефективності праці;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1800" dirty="0" smtClean="0">
                <a:latin typeface="Bookman Old Style" panose="02050604050505020204" pitchFamily="18" charset="0"/>
              </a:rPr>
              <a:t>Скільки інновацій було </a:t>
            </a:r>
            <a:r>
              <a:rPr lang="uk-UA" sz="1800" dirty="0" err="1" smtClean="0">
                <a:latin typeface="Bookman Old Style" panose="02050604050505020204" pitchFamily="18" charset="0"/>
              </a:rPr>
              <a:t>внесено</a:t>
            </a:r>
            <a:r>
              <a:rPr lang="uk-UA" sz="1800" dirty="0" smtClean="0">
                <a:latin typeface="Bookman Old Style" panose="02050604050505020204" pitchFamily="18" charset="0"/>
              </a:rPr>
              <a:t> в роботу тих структурних підрозділів, які підвищували кваліфікацію.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sz="2000" dirty="0">
              <a:latin typeface="Bookman Old Style" panose="02050604050505020204" pitchFamily="18" charset="0"/>
            </a:endParaRPr>
          </a:p>
        </p:txBody>
      </p:sp>
      <p:pic>
        <p:nvPicPr>
          <p:cNvPr id="29699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4149725"/>
            <a:ext cx="33131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08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  <a:latin typeface="Bookman Old Style" panose="02050604050505020204" pitchFamily="18" charset="0"/>
              </a:rPr>
              <a:t>Як визначити ефективність навчання?</a:t>
            </a:r>
          </a:p>
        </p:txBody>
      </p:sp>
      <p:sp>
        <p:nvSpPr>
          <p:cNvPr id="30722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873625"/>
          </a:xfrm>
        </p:spPr>
        <p:txBody>
          <a:bodyPr/>
          <a:lstStyle/>
          <a:p>
            <a:pPr marL="109538" indent="457200" algn="just" eaLnBrk="1" hangingPunct="1">
              <a:buFont typeface="Georgia" pitchFamily="18" charset="0"/>
              <a:buNone/>
            </a:pPr>
            <a:r>
              <a:rPr lang="uk-UA" sz="2000" b="1" i="1" smtClean="0">
                <a:latin typeface="Bookman Old Style" pitchFamily="18" charset="0"/>
              </a:rPr>
              <a:t>Самозвіт </a:t>
            </a:r>
            <a:r>
              <a:rPr lang="uk-UA" sz="2000" smtClean="0">
                <a:latin typeface="Bookman Old Style" pitchFamily="18" charset="0"/>
              </a:rPr>
              <a:t>– самоаналіз діяльності бібліотекаря – учасника підвищення кваліфікації, де індивідуально критично і об‘єктивно оцінюється користність отриманої інформації, її практична цінність і можливість використання у своїй роботі.</a:t>
            </a:r>
          </a:p>
          <a:p>
            <a:pPr marL="109538" indent="457200" algn="just" eaLnBrk="1" hangingPunct="1">
              <a:buFont typeface="Georgia" pitchFamily="18" charset="0"/>
              <a:buNone/>
            </a:pPr>
            <a:endParaRPr lang="uk-UA" sz="2000" smtClean="0">
              <a:latin typeface="Bookman Old Style" pitchFamily="18" charset="0"/>
            </a:endParaRPr>
          </a:p>
        </p:txBody>
      </p:sp>
      <p:pic>
        <p:nvPicPr>
          <p:cNvPr id="3072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488" y="3357563"/>
            <a:ext cx="4422775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92163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C00000"/>
                </a:solidFill>
              </a:rPr>
              <a:t>Що </a:t>
            </a:r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таке</a:t>
            </a:r>
            <a:r>
              <a:rPr lang="uk-UA" smtClean="0">
                <a:solidFill>
                  <a:srgbClr val="C00000"/>
                </a:solidFill>
              </a:rPr>
              <a:t> інтерактивні форми?</a:t>
            </a:r>
          </a:p>
        </p:txBody>
      </p:sp>
      <p:sp>
        <p:nvSpPr>
          <p:cNvPr id="14338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pPr marL="109538" indent="0" eaLnBrk="1" hangingPunct="1">
              <a:buFont typeface="Georgia" pitchFamily="18" charset="0"/>
              <a:buNone/>
            </a:pPr>
            <a:r>
              <a:rPr lang="uk-UA" sz="1800" smtClean="0"/>
              <a:t>Слово </a:t>
            </a:r>
            <a:r>
              <a:rPr lang="uk-UA" sz="1800" b="1" i="1" smtClean="0"/>
              <a:t>«інтерактив» </a:t>
            </a:r>
            <a:r>
              <a:rPr lang="uk-UA" sz="1800" smtClean="0"/>
              <a:t>прийшло до нас з англійської від слова</a:t>
            </a:r>
          </a:p>
          <a:p>
            <a:pPr marL="109538" indent="0" algn="ctr" eaLnBrk="1" hangingPunct="1">
              <a:buFont typeface="Georgia" pitchFamily="18" charset="0"/>
              <a:buNone/>
            </a:pPr>
            <a:r>
              <a:rPr lang="uk-UA" sz="1800" smtClean="0"/>
              <a:t>   </a:t>
            </a:r>
            <a:r>
              <a:rPr lang="uk-UA" sz="2400" smtClean="0">
                <a:solidFill>
                  <a:srgbClr val="C00000"/>
                </a:solidFill>
              </a:rPr>
              <a:t>«</a:t>
            </a:r>
            <a:r>
              <a:rPr lang="en-US" sz="2400" smtClean="0">
                <a:solidFill>
                  <a:srgbClr val="C00000"/>
                </a:solidFill>
              </a:rPr>
              <a:t>interact</a:t>
            </a:r>
            <a:r>
              <a:rPr lang="uk-UA" sz="2400" smtClean="0">
                <a:solidFill>
                  <a:srgbClr val="C00000"/>
                </a:solidFill>
              </a:rPr>
              <a:t>»</a:t>
            </a:r>
            <a:endParaRPr lang="en-US" sz="2400" smtClean="0">
              <a:solidFill>
                <a:srgbClr val="C00000"/>
              </a:solidFill>
            </a:endParaRPr>
          </a:p>
          <a:p>
            <a:pPr marL="109538" indent="0" algn="ctr" eaLnBrk="1" hangingPunct="1">
              <a:buFont typeface="Georgia" pitchFamily="18" charset="0"/>
              <a:buNone/>
            </a:pPr>
            <a:endParaRPr lang="en-US" sz="2400" smtClean="0">
              <a:solidFill>
                <a:srgbClr val="C00000"/>
              </a:solidFill>
            </a:endParaRPr>
          </a:p>
          <a:p>
            <a:pPr marL="109538" indent="0" eaLnBrk="1" hangingPunct="1">
              <a:buFont typeface="Georgia" pitchFamily="18" charset="0"/>
              <a:buNone/>
            </a:pPr>
            <a:r>
              <a:rPr lang="uk-UA" sz="2400" smtClean="0">
                <a:solidFill>
                  <a:srgbClr val="C00000"/>
                </a:solidFill>
              </a:rPr>
              <a:t>                    і</a:t>
            </a:r>
            <a:r>
              <a:rPr lang="en-US" sz="2400" smtClean="0">
                <a:solidFill>
                  <a:srgbClr val="C00000"/>
                </a:solidFill>
              </a:rPr>
              <a:t>nter</a:t>
            </a:r>
            <a:r>
              <a:rPr lang="uk-UA" sz="2400" smtClean="0">
                <a:solidFill>
                  <a:srgbClr val="C00000"/>
                </a:solidFill>
              </a:rPr>
              <a:t> – взаємний          </a:t>
            </a:r>
            <a:r>
              <a:rPr lang="en-US" sz="2400" smtClean="0">
                <a:solidFill>
                  <a:srgbClr val="C00000"/>
                </a:solidFill>
              </a:rPr>
              <a:t>act – </a:t>
            </a:r>
            <a:r>
              <a:rPr lang="uk-UA" sz="2400" smtClean="0">
                <a:solidFill>
                  <a:srgbClr val="C00000"/>
                </a:solidFill>
              </a:rPr>
              <a:t>діяти</a:t>
            </a:r>
          </a:p>
          <a:p>
            <a:pPr marL="109538" indent="0" eaLnBrk="1" hangingPunct="1">
              <a:buFont typeface="Georgia" pitchFamily="18" charset="0"/>
              <a:buNone/>
            </a:pPr>
            <a:r>
              <a:rPr lang="uk-UA" sz="1800" b="1" i="1" smtClean="0"/>
              <a:t>Інтерактивний</a:t>
            </a:r>
            <a:r>
              <a:rPr lang="uk-UA" sz="1800" smtClean="0"/>
              <a:t> – здатний до взаємодії, діалогу.</a:t>
            </a:r>
          </a:p>
          <a:p>
            <a:pPr marL="109538" indent="0" eaLnBrk="1" hangingPunct="1">
              <a:buFont typeface="Georgia" pitchFamily="18" charset="0"/>
              <a:buNone/>
            </a:pPr>
            <a:r>
              <a:rPr lang="uk-UA" sz="1800" b="1" i="1" smtClean="0"/>
              <a:t>Інтерактивні форми навчання </a:t>
            </a:r>
            <a:r>
              <a:rPr lang="uk-UA" sz="1800" smtClean="0"/>
              <a:t>мають конкретну </a:t>
            </a:r>
            <a:r>
              <a:rPr lang="uk-UA" sz="1800" b="1" i="1" smtClean="0"/>
              <a:t>мету</a:t>
            </a:r>
            <a:r>
              <a:rPr lang="uk-UA" sz="1800" smtClean="0"/>
              <a:t> – створити комфортні умови, за яких кожен може відчути свою успішність, інтелектуальну спроможність</a:t>
            </a:r>
          </a:p>
          <a:p>
            <a:pPr marL="109538" indent="0" eaLnBrk="1" hangingPunct="1">
              <a:buFont typeface="Georgia" pitchFamily="18" charset="0"/>
              <a:buNone/>
            </a:pPr>
            <a:endParaRPr lang="uk-UA" sz="2400" smtClean="0"/>
          </a:p>
          <a:p>
            <a:pPr marL="109538" indent="0" eaLnBrk="1" hangingPunct="1">
              <a:buFont typeface="Georgia" pitchFamily="18" charset="0"/>
              <a:buNone/>
            </a:pPr>
            <a:r>
              <a:rPr lang="uk-UA" sz="2400" smtClean="0"/>
              <a:t>   </a:t>
            </a:r>
          </a:p>
          <a:p>
            <a:pPr marL="109538" indent="0" eaLnBrk="1" hangingPunct="1">
              <a:buFont typeface="Georgia" pitchFamily="18" charset="0"/>
              <a:buNone/>
            </a:pPr>
            <a:endParaRPr lang="uk-UA" sz="2400" smtClean="0"/>
          </a:p>
        </p:txBody>
      </p:sp>
      <p:cxnSp>
        <p:nvCxnSpPr>
          <p:cNvPr id="5" name="Пряма зі стрілкою 4"/>
          <p:cNvCxnSpPr/>
          <p:nvPr/>
        </p:nvCxnSpPr>
        <p:spPr>
          <a:xfrm flipH="1">
            <a:off x="3851275" y="2708275"/>
            <a:ext cx="360363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6"/>
          <p:cNvCxnSpPr/>
          <p:nvPr/>
        </p:nvCxnSpPr>
        <p:spPr>
          <a:xfrm>
            <a:off x="4940300" y="2708275"/>
            <a:ext cx="352425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1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4354513"/>
            <a:ext cx="3324225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08063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Форми та методи інтерактивного навчання </a:t>
            </a:r>
          </a:p>
        </p:txBody>
      </p:sp>
      <p:sp>
        <p:nvSpPr>
          <p:cNvPr id="15362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657725"/>
          </a:xfrm>
        </p:spPr>
        <p:txBody>
          <a:bodyPr/>
          <a:lstStyle/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endParaRPr lang="uk-UA" sz="2000" smtClean="0"/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endParaRPr lang="uk-UA" sz="2000" smtClean="0"/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000" smtClean="0">
                <a:solidFill>
                  <a:srgbClr val="21B2C9"/>
                </a:solidFill>
                <a:sym typeface="Symbol" pitchFamily="18" charset="2"/>
              </a:rPr>
              <a:t></a:t>
            </a:r>
            <a:r>
              <a:rPr lang="uk-UA" sz="2000" smtClean="0">
                <a:solidFill>
                  <a:srgbClr val="0D0D0D"/>
                </a:solidFill>
                <a:sym typeface="Symbol" pitchFamily="18" charset="2"/>
              </a:rPr>
              <a:t>  </a:t>
            </a:r>
            <a:r>
              <a:rPr lang="uk-UA" sz="2000" smtClean="0">
                <a:solidFill>
                  <a:srgbClr val="0D0D0D"/>
                </a:solidFill>
              </a:rPr>
              <a:t>тренінг;</a:t>
            </a:r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000" smtClean="0">
                <a:solidFill>
                  <a:srgbClr val="21B2C9"/>
                </a:solidFill>
                <a:sym typeface="Symbol" pitchFamily="18" charset="2"/>
              </a:rPr>
              <a:t></a:t>
            </a:r>
            <a:r>
              <a:rPr lang="uk-UA" sz="2000" smtClean="0">
                <a:solidFill>
                  <a:srgbClr val="0D0D0D"/>
                </a:solidFill>
                <a:sym typeface="Symbol" pitchFamily="18" charset="2"/>
              </a:rPr>
              <a:t>  </a:t>
            </a:r>
            <a:r>
              <a:rPr lang="uk-UA" sz="2000" smtClean="0">
                <a:solidFill>
                  <a:srgbClr val="0D0D0D"/>
                </a:solidFill>
              </a:rPr>
              <a:t>мозковий штурм;</a:t>
            </a:r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000" smtClean="0">
                <a:solidFill>
                  <a:srgbClr val="21B2C9"/>
                </a:solidFill>
                <a:sym typeface="Symbol" pitchFamily="18" charset="2"/>
              </a:rPr>
              <a:t></a:t>
            </a:r>
            <a:r>
              <a:rPr lang="uk-UA" sz="2000" smtClean="0">
                <a:solidFill>
                  <a:srgbClr val="0D0D0D"/>
                </a:solidFill>
                <a:sym typeface="Symbol" pitchFamily="18" charset="2"/>
              </a:rPr>
              <a:t>  </a:t>
            </a:r>
            <a:r>
              <a:rPr lang="uk-UA" sz="2000" smtClean="0">
                <a:solidFill>
                  <a:srgbClr val="0D0D0D"/>
                </a:solidFill>
              </a:rPr>
              <a:t>рольова гра;</a:t>
            </a:r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000" smtClean="0">
                <a:solidFill>
                  <a:srgbClr val="21B2C9"/>
                </a:solidFill>
                <a:sym typeface="Symbol" pitchFamily="18" charset="2"/>
              </a:rPr>
              <a:t></a:t>
            </a:r>
            <a:r>
              <a:rPr lang="uk-UA" sz="2000" smtClean="0">
                <a:solidFill>
                  <a:srgbClr val="0D0D0D"/>
                </a:solidFill>
                <a:sym typeface="Symbol" pitchFamily="18" charset="2"/>
              </a:rPr>
              <a:t>  </a:t>
            </a:r>
            <a:r>
              <a:rPr lang="uk-UA" sz="2000" smtClean="0">
                <a:solidFill>
                  <a:srgbClr val="0D0D0D"/>
                </a:solidFill>
              </a:rPr>
              <a:t>відкритий простір;</a:t>
            </a:r>
          </a:p>
          <a:p>
            <a:pPr marL="109538" indent="0" eaLnBrk="1" hangingPunct="1">
              <a:lnSpc>
                <a:spcPct val="80000"/>
              </a:lnSpc>
              <a:buFont typeface="Symbol" pitchFamily="18" charset="2"/>
              <a:buChar char="*"/>
            </a:pPr>
            <a:r>
              <a:rPr lang="uk-UA" sz="200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uk-UA" sz="2000" smtClean="0">
                <a:solidFill>
                  <a:srgbClr val="0D0D0D"/>
                </a:solidFill>
              </a:rPr>
              <a:t>кейс-стаді;</a:t>
            </a:r>
          </a:p>
          <a:p>
            <a:pPr marL="109538" indent="0" eaLnBrk="1" hangingPunct="1">
              <a:lnSpc>
                <a:spcPct val="80000"/>
              </a:lnSpc>
              <a:buFont typeface="Symbol" pitchFamily="18" charset="2"/>
              <a:buChar char="*"/>
            </a:pPr>
            <a:r>
              <a:rPr lang="uk-UA" sz="200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uk-UA" sz="2000" smtClean="0">
                <a:solidFill>
                  <a:srgbClr val="0D0D0D"/>
                </a:solidFill>
              </a:rPr>
              <a:t>баскет-метод</a:t>
            </a:r>
          </a:p>
          <a:p>
            <a:pPr marL="109538" indent="0" eaLnBrk="1" hangingPunct="1">
              <a:lnSpc>
                <a:spcPct val="80000"/>
              </a:lnSpc>
              <a:buFont typeface="Symbol" pitchFamily="18" charset="2"/>
              <a:buChar char="*"/>
            </a:pPr>
            <a:r>
              <a:rPr lang="uk-UA" sz="200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uk-UA" sz="2000" smtClean="0">
                <a:solidFill>
                  <a:srgbClr val="0D0D0D"/>
                </a:solidFill>
              </a:rPr>
              <a:t>відео навчання;</a:t>
            </a:r>
          </a:p>
          <a:p>
            <a:pPr marL="109538" indent="0" eaLnBrk="1" hangingPunct="1">
              <a:lnSpc>
                <a:spcPct val="80000"/>
              </a:lnSpc>
              <a:buFont typeface="Symbol" pitchFamily="18" charset="2"/>
              <a:buChar char="*"/>
            </a:pPr>
            <a:r>
              <a:rPr lang="uk-UA" sz="2000" smtClean="0">
                <a:solidFill>
                  <a:srgbClr val="0D0D0D"/>
                </a:solidFill>
                <a:latin typeface="Arial" charset="0"/>
                <a:sym typeface="Symbol" pitchFamily="18" charset="2"/>
              </a:rPr>
              <a:t> </a:t>
            </a:r>
            <a:r>
              <a:rPr lang="uk-UA" sz="2000" smtClean="0">
                <a:solidFill>
                  <a:srgbClr val="0D0D0D"/>
                </a:solidFill>
                <a:sym typeface="Symbol" pitchFamily="18" charset="2"/>
              </a:rPr>
              <a:t>дистанційне навчання;</a:t>
            </a:r>
          </a:p>
          <a:p>
            <a:pPr marL="109538" indent="0" eaLnBrk="1" hangingPunct="1">
              <a:lnSpc>
                <a:spcPct val="80000"/>
              </a:lnSpc>
              <a:buFont typeface="Symbol" pitchFamily="18" charset="2"/>
              <a:buChar char="*"/>
            </a:pPr>
            <a:r>
              <a:rPr lang="uk-UA" sz="2000" smtClean="0">
                <a:solidFill>
                  <a:srgbClr val="0D0D0D"/>
                </a:solidFill>
                <a:latin typeface="Arial" charset="0"/>
                <a:sym typeface="Symbol" pitchFamily="18" charset="2"/>
              </a:rPr>
              <a:t> </a:t>
            </a:r>
            <a:r>
              <a:rPr lang="uk-UA" sz="2000" smtClean="0">
                <a:solidFill>
                  <a:srgbClr val="0D0D0D"/>
                </a:solidFill>
                <a:sym typeface="Symbol" pitchFamily="18" charset="2"/>
              </a:rPr>
              <a:t>віртуальна довідка.</a:t>
            </a:r>
            <a:endParaRPr lang="uk-UA" sz="2000" smtClean="0">
              <a:solidFill>
                <a:srgbClr val="0D0D0D"/>
              </a:solidFill>
            </a:endParaRPr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endParaRPr lang="uk-UA" sz="1400" smtClean="0">
              <a:solidFill>
                <a:srgbClr val="0D0D0D"/>
              </a:solidFill>
            </a:endParaRPr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endParaRPr lang="uk-UA" sz="1400" smtClean="0">
              <a:solidFill>
                <a:srgbClr val="0D0D0D"/>
              </a:solidFill>
            </a:endParaRPr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1400" smtClean="0">
                <a:solidFill>
                  <a:srgbClr val="0D0D0D"/>
                </a:solidFill>
              </a:rPr>
              <a:t>                                          </a:t>
            </a:r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1400" smtClean="0"/>
              <a:t>                                          </a:t>
            </a:r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1400" smtClean="0"/>
              <a:t>                                         </a:t>
            </a:r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1400" smtClean="0"/>
              <a:t>                                         </a:t>
            </a:r>
          </a:p>
          <a:p>
            <a:pPr marL="109538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1400" smtClean="0"/>
              <a:t>                                             </a:t>
            </a:r>
          </a:p>
        </p:txBody>
      </p:sp>
      <p:pic>
        <p:nvPicPr>
          <p:cNvPr id="1536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276475"/>
            <a:ext cx="3387725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08063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Тренінг - це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2324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2000" dirty="0">
                <a:latin typeface="Bookman Old Style" pitchFamily="18" charset="0"/>
              </a:rPr>
              <a:t>форма активного навчання, мета якого  - передовсім передача психологічних знань, а також розвиток та формування певних умінь, навичок та життєвих </a:t>
            </a:r>
            <a:r>
              <a:rPr lang="uk-UA" sz="2000" dirty="0" err="1">
                <a:latin typeface="Bookman Old Style" pitchFamily="18" charset="0"/>
              </a:rPr>
              <a:t>компетенцій</a:t>
            </a:r>
            <a:r>
              <a:rPr lang="uk-UA" sz="2000" dirty="0">
                <a:latin typeface="Bookman Old Style" pitchFamily="18" charset="0"/>
              </a:rPr>
              <a:t>;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2000" dirty="0">
                <a:latin typeface="Bookman Old Style" pitchFamily="18" charset="0"/>
              </a:rPr>
              <a:t>цікавий процес пізнання себе та інших;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2000" dirty="0">
                <a:latin typeface="Bookman Old Style" pitchFamily="18" charset="0"/>
              </a:rPr>
              <a:t>спілкування;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2000" dirty="0">
                <a:latin typeface="Bookman Old Style" pitchFamily="18" charset="0"/>
              </a:rPr>
              <a:t>ефективна форма опанування знань;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2000" dirty="0">
                <a:latin typeface="Bookman Old Style" pitchFamily="18" charset="0"/>
              </a:rPr>
              <a:t>форма розширення досвіду</a:t>
            </a:r>
            <a:r>
              <a:rPr lang="uk-UA" sz="2000" dirty="0" smtClean="0">
                <a:latin typeface="Bookman Old Style" pitchFamily="18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000" dirty="0">
              <a:latin typeface="Bookman Old Style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                                                    </a:t>
            </a:r>
            <a:endParaRPr lang="uk-UA" dirty="0"/>
          </a:p>
        </p:txBody>
      </p:sp>
      <p:pic>
        <p:nvPicPr>
          <p:cNvPr id="1638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005263"/>
            <a:ext cx="4392612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0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620713"/>
            <a:ext cx="8099425" cy="5930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08063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Структура тренінгу </a:t>
            </a:r>
          </a:p>
        </p:txBody>
      </p:sp>
      <p:sp>
        <p:nvSpPr>
          <p:cNvPr id="18434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05425"/>
          </a:xfrm>
        </p:spPr>
        <p:txBody>
          <a:bodyPr/>
          <a:lstStyle/>
          <a:p>
            <a:pPr marL="109538" indent="0" eaLnBrk="1" hangingPunct="1">
              <a:buFont typeface="Georgia" pitchFamily="18" charset="0"/>
              <a:buNone/>
            </a:pPr>
            <a:endParaRPr lang="uk-UA" smtClean="0"/>
          </a:p>
          <a:p>
            <a:pPr marL="109538" indent="0" eaLnBrk="1" hangingPunct="1">
              <a:buFont typeface="Georgia" pitchFamily="18" charset="0"/>
              <a:buNone/>
            </a:pPr>
            <a:endParaRPr lang="uk-UA" smtClean="0"/>
          </a:p>
          <a:p>
            <a:pPr marL="109538" indent="0" eaLnBrk="1" hangingPunct="1">
              <a:buFont typeface="Georgia" pitchFamily="18" charset="0"/>
              <a:buNone/>
            </a:pPr>
            <a:endParaRPr lang="uk-UA" smtClean="0"/>
          </a:p>
          <a:p>
            <a:pPr marL="109538" indent="0" eaLnBrk="1" hangingPunct="1">
              <a:buFont typeface="Georgia" pitchFamily="18" charset="0"/>
              <a:buNone/>
            </a:pPr>
            <a:endParaRPr lang="uk-UA" smtClean="0"/>
          </a:p>
          <a:p>
            <a:pPr marL="109538" indent="0" eaLnBrk="1" hangingPunct="1">
              <a:buFont typeface="Georgia" pitchFamily="18" charset="0"/>
              <a:buNone/>
            </a:pPr>
            <a:endParaRPr lang="uk-UA" smtClean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1258888" y="1397000"/>
          <a:ext cx="6624637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6"/>
                <a:gridCol w="2208246"/>
                <a:gridCol w="2208246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Вступна</a:t>
                      </a:r>
                      <a:r>
                        <a:rPr lang="uk-UA" baseline="0" dirty="0" smtClean="0"/>
                        <a:t> частина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Основна частина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Завершальна </a:t>
                      </a:r>
                    </a:p>
                    <a:p>
                      <a:r>
                        <a:rPr lang="uk-UA" dirty="0" smtClean="0"/>
                        <a:t>частина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я 5"/>
          <p:cNvGraphicFramePr>
            <a:graphicFrameLocks noGrp="1"/>
          </p:cNvGraphicFramePr>
          <p:nvPr/>
        </p:nvGraphicFramePr>
        <p:xfrm>
          <a:off x="468313" y="2565400"/>
          <a:ext cx="8424862" cy="3230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2736304">
                <a:tc>
                  <a:txBody>
                    <a:bodyPr/>
                    <a:lstStyle/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uk-UA" sz="1600" dirty="0" smtClean="0"/>
                        <a:t> Вступ – 5% загального часу;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uk-UA" sz="1600" dirty="0" smtClean="0"/>
                        <a:t> Знайомство - 5% загального часу;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uk-UA" sz="1600" dirty="0" smtClean="0"/>
                        <a:t> Правила - 5% загального часу;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uk-UA" sz="1600" dirty="0" smtClean="0"/>
                        <a:t> Очікування - 5% загального часу.</a:t>
                      </a:r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eaLnBrk="1" hangingPunct="1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uk-UA" sz="1600" dirty="0" smtClean="0"/>
                        <a:t>Оцінка рівня поінформованості про проблему – 5-10% загального часу;</a:t>
                      </a:r>
                    </a:p>
                    <a:p>
                      <a:pPr marL="285750" indent="-285750" eaLnBrk="1" hangingPunct="1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uk-UA" sz="1600" dirty="0" smtClean="0"/>
                        <a:t>Актуалізація проблеми – 10-30% часу;</a:t>
                      </a:r>
                    </a:p>
                    <a:p>
                      <a:pPr marL="285750" indent="-285750" eaLnBrk="1" hangingPunct="1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uk-UA" sz="1600" dirty="0" smtClean="0"/>
                        <a:t>Пошук шляхів вирішення, отримання</a:t>
                      </a:r>
                      <a:r>
                        <a:rPr lang="uk-UA" sz="1600" dirty="0" smtClean="0">
                          <a:latin typeface="Arial" charset="0"/>
                        </a:rPr>
                        <a:t> </a:t>
                      </a:r>
                      <a:r>
                        <a:rPr lang="uk-UA" sz="1600" dirty="0" smtClean="0"/>
                        <a:t> інформації – </a:t>
                      </a:r>
                      <a:r>
                        <a:rPr lang="uk-UA" sz="1600" dirty="0" smtClean="0">
                          <a:latin typeface="Arial" charset="0"/>
                        </a:rPr>
                        <a:t> </a:t>
                      </a:r>
                      <a:r>
                        <a:rPr lang="uk-UA" sz="1600" dirty="0" smtClean="0"/>
                        <a:t>20-40% часу;</a:t>
                      </a:r>
                    </a:p>
                    <a:p>
                      <a:pPr marL="285750" indent="-285750" eaLnBrk="1" hangingPunct="1">
                        <a:lnSpc>
                          <a:spcPct val="80000"/>
                        </a:lnSpc>
                        <a:buFont typeface="Arial" pitchFamily="34" charset="0"/>
                        <a:buChar char="•"/>
                      </a:pPr>
                      <a:r>
                        <a:rPr lang="uk-UA" sz="1600" dirty="0" smtClean="0"/>
                        <a:t>Розвиток практичних </a:t>
                      </a:r>
                      <a:r>
                        <a:rPr lang="uk-UA" sz="1600" dirty="0" smtClean="0">
                          <a:latin typeface="Arial" charset="0"/>
                        </a:rPr>
                        <a:t> </a:t>
                      </a:r>
                      <a:r>
                        <a:rPr lang="uk-UA" sz="1600" dirty="0" smtClean="0"/>
                        <a:t>навичок – 20-60%.</a:t>
                      </a:r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uk-UA" sz="1600" dirty="0" smtClean="0"/>
                        <a:t>Рефлексія та завершення роботи (підбиття підсумків щодо процесу роботи, оцінка отриманого досвіду)</a:t>
                      </a:r>
                      <a:r>
                        <a:rPr lang="uk-UA" sz="1600" dirty="0" smtClean="0">
                          <a:latin typeface="Arial" charset="0"/>
                        </a:rPr>
                        <a:t> </a:t>
                      </a:r>
                      <a:r>
                        <a:rPr lang="uk-UA" sz="1600" dirty="0" smtClean="0"/>
                        <a:t>     </a:t>
                      </a:r>
                    </a:p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uk-UA" sz="1600" dirty="0" smtClean="0"/>
                        <a:t>       5-10% </a:t>
                      </a:r>
                      <a:r>
                        <a:rPr lang="uk-UA" sz="1600" dirty="0" err="1" smtClean="0"/>
                        <a:t>заг</a:t>
                      </a:r>
                      <a:r>
                        <a:rPr lang="uk-UA" sz="1600" dirty="0" smtClean="0"/>
                        <a:t>.   часу</a:t>
                      </a:r>
                      <a:endParaRPr lang="ru-RU" sz="1600" dirty="0" smtClean="0"/>
                    </a:p>
                    <a:p>
                      <a:endParaRPr lang="uk-UA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 зі стрілкою 7"/>
          <p:cNvCxnSpPr/>
          <p:nvPr/>
        </p:nvCxnSpPr>
        <p:spPr>
          <a:xfrm flipH="1">
            <a:off x="2051050" y="2060575"/>
            <a:ext cx="2889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/>
          <p:nvPr/>
        </p:nvCxnSpPr>
        <p:spPr>
          <a:xfrm>
            <a:off x="4500563" y="2060575"/>
            <a:ext cx="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 зі стрілкою 11"/>
          <p:cNvCxnSpPr/>
          <p:nvPr/>
        </p:nvCxnSpPr>
        <p:spPr>
          <a:xfrm>
            <a:off x="6516688" y="2060575"/>
            <a:ext cx="43180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Мозковий штурм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232400"/>
          </a:xfrm>
        </p:spPr>
        <p:txBody>
          <a:bodyPr>
            <a:normAutofit/>
          </a:bodyPr>
          <a:lstStyle/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i="1" dirty="0" smtClean="0">
                <a:latin typeface="Bookman Old Style" pitchFamily="18" charset="0"/>
              </a:rPr>
              <a:t>Метод </a:t>
            </a:r>
            <a:r>
              <a:rPr lang="ru-RU" sz="2000" i="1" dirty="0" smtClean="0">
                <a:latin typeface="Bookman Old Style" pitchFamily="18" charset="0"/>
              </a:rPr>
              <a:t>"</a:t>
            </a:r>
            <a:r>
              <a:rPr lang="ru-RU" sz="2000" b="1" i="1" dirty="0" err="1" smtClean="0">
                <a:latin typeface="Bookman Old Style" pitchFamily="18" charset="0"/>
              </a:rPr>
              <a:t>мозкового</a:t>
            </a:r>
            <a:r>
              <a:rPr lang="ru-RU" sz="2000" i="1" dirty="0" smtClean="0">
                <a:latin typeface="Bookman Old Style" pitchFamily="18" charset="0"/>
              </a:rPr>
              <a:t> </a:t>
            </a:r>
            <a:r>
              <a:rPr lang="ru-RU" sz="2000" b="1" i="1" dirty="0" smtClean="0">
                <a:latin typeface="Bookman Old Style" pitchFamily="18" charset="0"/>
              </a:rPr>
              <a:t>штурму</a:t>
            </a:r>
            <a:r>
              <a:rPr lang="ru-RU" sz="2000" b="1" dirty="0">
                <a:latin typeface="Bookman Old Style" pitchFamily="18" charset="0"/>
              </a:rPr>
              <a:t>"</a:t>
            </a:r>
            <a:r>
              <a:rPr lang="ru-RU" sz="2000" dirty="0">
                <a:latin typeface="Bookman Old Style" pitchFamily="18" charset="0"/>
              </a:rPr>
              <a:t> </a:t>
            </a:r>
            <a:r>
              <a:rPr lang="ru-RU" sz="2000" dirty="0" err="1">
                <a:latin typeface="Bookman Old Style" pitchFamily="18" charset="0"/>
              </a:rPr>
              <a:t>являє</a:t>
            </a:r>
            <a:r>
              <a:rPr lang="ru-RU" sz="2000" dirty="0">
                <a:latin typeface="Bookman Old Style" pitchFamily="18" charset="0"/>
              </a:rPr>
              <a:t> собою методику </a:t>
            </a:r>
            <a:r>
              <a:rPr lang="ru-RU" sz="2000" dirty="0" err="1">
                <a:latin typeface="Bookman Old Style" pitchFamily="18" charset="0"/>
              </a:rPr>
              <a:t>спільної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одноразової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роботи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групи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експертів</a:t>
            </a:r>
            <a:r>
              <a:rPr lang="ru-RU" sz="2000" dirty="0">
                <a:latin typeface="Bookman Old Style" pitchFamily="18" charset="0"/>
              </a:rPr>
              <a:t>, </a:t>
            </a:r>
            <a:r>
              <a:rPr lang="ru-RU" sz="2000" dirty="0" err="1">
                <a:latin typeface="Bookman Old Style" pitchFamily="18" charset="0"/>
              </a:rPr>
              <a:t>спрямованої</a:t>
            </a:r>
            <a:r>
              <a:rPr lang="ru-RU" sz="2000" dirty="0">
                <a:latin typeface="Bookman Old Style" pitchFamily="18" charset="0"/>
              </a:rPr>
              <a:t> на </a:t>
            </a:r>
            <a:r>
              <a:rPr lang="ru-RU" sz="2000" dirty="0" err="1">
                <a:latin typeface="Bookman Old Style" pitchFamily="18" charset="0"/>
              </a:rPr>
              <a:t>творчий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пошук</a:t>
            </a:r>
            <a:r>
              <a:rPr lang="ru-RU" sz="2000" dirty="0">
                <a:latin typeface="Bookman Old Style" pitchFamily="18" charset="0"/>
              </a:rPr>
              <a:t>, як правило, </a:t>
            </a:r>
            <a:r>
              <a:rPr lang="ru-RU" sz="2000" dirty="0" err="1">
                <a:latin typeface="Bookman Old Style" pitchFamily="18" charset="0"/>
              </a:rPr>
              <a:t>нетрадиційних</a:t>
            </a:r>
            <a:r>
              <a:rPr lang="ru-RU" sz="2000" dirty="0">
                <a:latin typeface="Bookman Old Style" pitchFamily="18" charset="0"/>
              </a:rPr>
              <a:t>, </a:t>
            </a:r>
            <a:r>
              <a:rPr lang="ru-RU" sz="2000" dirty="0" err="1">
                <a:latin typeface="Bookman Old Style" pitchFamily="18" charset="0"/>
              </a:rPr>
              <a:t>креативних</a:t>
            </a:r>
            <a:r>
              <a:rPr lang="ru-RU" sz="2000" dirty="0">
                <a:latin typeface="Bookman Old Style" pitchFamily="18" charset="0"/>
              </a:rPr>
              <a:t> </a:t>
            </a:r>
            <a:r>
              <a:rPr lang="ru-RU" sz="2000" dirty="0" err="1">
                <a:latin typeface="Bookman Old Style" pitchFamily="18" charset="0"/>
              </a:rPr>
              <a:t>підходів</a:t>
            </a:r>
            <a:r>
              <a:rPr lang="ru-RU" sz="2000" dirty="0">
                <a:latin typeface="Bookman Old Style" pitchFamily="18" charset="0"/>
              </a:rPr>
              <a:t> до </a:t>
            </a:r>
            <a:r>
              <a:rPr lang="ru-RU" sz="2000" dirty="0" err="1">
                <a:latin typeface="Bookman Old Style" pitchFamily="18" charset="0"/>
              </a:rPr>
              <a:t>вирішення</a:t>
            </a:r>
            <a:r>
              <a:rPr lang="ru-RU" sz="2000" dirty="0">
                <a:latin typeface="Bookman Old Style" pitchFamily="18" charset="0"/>
              </a:rPr>
              <a:t> проблем</a:t>
            </a:r>
            <a:r>
              <a:rPr lang="ru-RU" sz="2000" dirty="0" smtClean="0">
                <a:latin typeface="Bookman Old Style" pitchFamily="18" charset="0"/>
              </a:rPr>
              <a:t>. </a:t>
            </a:r>
            <a:r>
              <a:rPr lang="ru-RU" sz="2000" dirty="0" err="1" smtClean="0">
                <a:latin typeface="Bookman Old Style" pitchFamily="18" charset="0"/>
              </a:rPr>
              <a:t>Вільна</a:t>
            </a:r>
            <a:r>
              <a:rPr lang="ru-RU" sz="2000" dirty="0" smtClean="0">
                <a:latin typeface="Bookman Old Style" pitchFamily="18" charset="0"/>
              </a:rPr>
              <a:t> форма </a:t>
            </a:r>
            <a:r>
              <a:rPr lang="ru-RU" sz="2000" dirty="0" err="1" smtClean="0">
                <a:latin typeface="Bookman Old Style" pitchFamily="18" charset="0"/>
              </a:rPr>
              <a:t>дискусії</a:t>
            </a:r>
            <a:r>
              <a:rPr lang="ru-RU" sz="2000" dirty="0" smtClean="0">
                <a:latin typeface="Bookman Old Style" pitchFamily="18" charset="0"/>
              </a:rPr>
              <a:t>. </a:t>
            </a: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>
              <a:latin typeface="Bookman Old Style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i="1" dirty="0" smtClean="0">
                <a:latin typeface="Bookman Old Style" pitchFamily="18" charset="0"/>
              </a:rPr>
              <a:t>Правила </a:t>
            </a:r>
            <a:r>
              <a:rPr lang="ru-RU" sz="2000" b="1" i="1" dirty="0" err="1" smtClean="0">
                <a:latin typeface="Bookman Old Style" pitchFamily="18" charset="0"/>
              </a:rPr>
              <a:t>проведення</a:t>
            </a:r>
            <a:r>
              <a:rPr lang="ru-RU" sz="2000" b="1" i="1" dirty="0" smtClean="0">
                <a:latin typeface="Bookman Old Style" pitchFamily="18" charset="0"/>
              </a:rPr>
              <a:t> </a:t>
            </a:r>
            <a:r>
              <a:rPr lang="ru-RU" sz="2000" b="1" i="1" dirty="0" err="1" smtClean="0">
                <a:latin typeface="Bookman Old Style" pitchFamily="18" charset="0"/>
              </a:rPr>
              <a:t>мозкового</a:t>
            </a:r>
            <a:r>
              <a:rPr lang="ru-RU" sz="2000" b="1" i="1" dirty="0" smtClean="0">
                <a:latin typeface="Bookman Old Style" pitchFamily="18" charset="0"/>
              </a:rPr>
              <a:t> штурму: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 err="1" smtClean="0">
                <a:latin typeface="Bookman Old Style" pitchFamily="18" charset="0"/>
              </a:rPr>
              <a:t>Відсутність</a:t>
            </a:r>
            <a:r>
              <a:rPr lang="ru-RU" sz="1800" dirty="0" smtClean="0">
                <a:latin typeface="Bookman Old Style" pitchFamily="18" charset="0"/>
              </a:rPr>
              <a:t> будь-</a:t>
            </a:r>
            <a:r>
              <a:rPr lang="ru-RU" sz="1800" dirty="0" err="1" smtClean="0">
                <a:latin typeface="Bookman Old Style" pitchFamily="18" charset="0"/>
              </a:rPr>
              <a:t>якої</a:t>
            </a:r>
            <a:r>
              <a:rPr lang="ru-RU" sz="1800" dirty="0" smtClean="0">
                <a:latin typeface="Bookman Old Style" pitchFamily="18" charset="0"/>
              </a:rPr>
              <a:t> критики;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 err="1" smtClean="0">
                <a:latin typeface="Bookman Old Style" pitchFamily="18" charset="0"/>
              </a:rPr>
              <a:t>Заохочення</a:t>
            </a:r>
            <a:r>
              <a:rPr lang="ru-RU" sz="1800" dirty="0" smtClean="0">
                <a:latin typeface="Bookman Old Style" pitchFamily="18" charset="0"/>
              </a:rPr>
              <a:t> </a:t>
            </a:r>
            <a:r>
              <a:rPr lang="ru-RU" sz="1800" dirty="0" err="1" smtClean="0">
                <a:latin typeface="Bookman Old Style" pitchFamily="18" charset="0"/>
              </a:rPr>
              <a:t>ідей</a:t>
            </a:r>
            <a:r>
              <a:rPr lang="ru-RU" sz="1800" dirty="0" smtClean="0">
                <a:latin typeface="Bookman Old Style" pitchFamily="18" charset="0"/>
              </a:rPr>
              <a:t>;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 err="1" smtClean="0">
                <a:latin typeface="Bookman Old Style" pitchFamily="18" charset="0"/>
              </a:rPr>
              <a:t>Дружелюбність</a:t>
            </a:r>
            <a:r>
              <a:rPr lang="ru-RU" sz="1800" dirty="0" smtClean="0">
                <a:latin typeface="Bookman Old Style" pitchFamily="18" charset="0"/>
              </a:rPr>
              <a:t>;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 err="1" smtClean="0">
                <a:latin typeface="Bookman Old Style" pitchFamily="18" charset="0"/>
              </a:rPr>
              <a:t>Рівноправність</a:t>
            </a:r>
            <a:r>
              <a:rPr lang="ru-RU" sz="1800" dirty="0" smtClean="0">
                <a:latin typeface="Bookman Old Style" pitchFamily="18" charset="0"/>
              </a:rPr>
              <a:t> </a:t>
            </a:r>
            <a:r>
              <a:rPr lang="ru-RU" sz="1800" dirty="0" err="1" smtClean="0">
                <a:latin typeface="Bookman Old Style" pitchFamily="18" charset="0"/>
              </a:rPr>
              <a:t>учасників</a:t>
            </a:r>
            <a:r>
              <a:rPr lang="ru-RU" sz="1800" dirty="0" smtClean="0">
                <a:latin typeface="Bookman Old Style" pitchFamily="18" charset="0"/>
              </a:rPr>
              <a:t>;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 smtClean="0">
                <a:latin typeface="Bookman Old Style" pitchFamily="18" charset="0"/>
              </a:rPr>
              <a:t>Свобода </a:t>
            </a:r>
            <a:r>
              <a:rPr lang="ru-RU" sz="1800" dirty="0" err="1" smtClean="0">
                <a:latin typeface="Bookman Old Style" pitchFamily="18" charset="0"/>
              </a:rPr>
              <a:t>асоціацій</a:t>
            </a:r>
            <a:r>
              <a:rPr lang="ru-RU" sz="1800" dirty="0" smtClean="0">
                <a:latin typeface="Bookman Old Style" pitchFamily="18" charset="0"/>
              </a:rPr>
              <a:t>;         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 err="1" smtClean="0">
                <a:latin typeface="Bookman Old Style" pitchFamily="18" charset="0"/>
              </a:rPr>
              <a:t>Запис</a:t>
            </a:r>
            <a:r>
              <a:rPr lang="ru-RU" sz="1800" dirty="0" smtClean="0">
                <a:latin typeface="Bookman Old Style" pitchFamily="18" charset="0"/>
              </a:rPr>
              <a:t> </a:t>
            </a:r>
            <a:r>
              <a:rPr lang="ru-RU" sz="1800" dirty="0" err="1" smtClean="0">
                <a:latin typeface="Bookman Old Style" pitchFamily="18" charset="0"/>
              </a:rPr>
              <a:t>усіх</a:t>
            </a:r>
            <a:r>
              <a:rPr lang="ru-RU" sz="1800" dirty="0" smtClean="0">
                <a:latin typeface="Bookman Old Style" pitchFamily="18" charset="0"/>
              </a:rPr>
              <a:t> </a:t>
            </a:r>
            <a:r>
              <a:rPr lang="ru-RU" sz="1800" dirty="0" err="1" smtClean="0">
                <a:latin typeface="Bookman Old Style" pitchFamily="18" charset="0"/>
              </a:rPr>
              <a:t>ідей</a:t>
            </a:r>
            <a:r>
              <a:rPr lang="ru-RU" sz="1800" dirty="0" smtClean="0">
                <a:latin typeface="Bookman Old Style" pitchFamily="18" charset="0"/>
              </a:rPr>
              <a:t>;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 smtClean="0">
                <a:latin typeface="Bookman Old Style" pitchFamily="18" charset="0"/>
              </a:rPr>
              <a:t>Час для </a:t>
            </a:r>
            <a:r>
              <a:rPr lang="ru-RU" sz="1800" dirty="0" err="1" smtClean="0">
                <a:latin typeface="Bookman Old Style" pitchFamily="18" charset="0"/>
              </a:rPr>
              <a:t>інкубації</a:t>
            </a:r>
            <a:r>
              <a:rPr lang="ru-RU" sz="1800" dirty="0" smtClean="0">
                <a:latin typeface="Bookman Old Style" pitchFamily="18" charset="0"/>
              </a:rPr>
              <a:t>.       </a:t>
            </a:r>
            <a:endParaRPr lang="uk-UA" sz="1800" dirty="0">
              <a:latin typeface="Bookman Old Style" pitchFamily="18" charset="0"/>
            </a:endParaRPr>
          </a:p>
        </p:txBody>
      </p:sp>
      <p:pic>
        <p:nvPicPr>
          <p:cNvPr id="1945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94100"/>
            <a:ext cx="4176713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Рольова гра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388" y="1219200"/>
            <a:ext cx="8964612" cy="5378450"/>
          </a:xfrm>
        </p:spPr>
        <p:txBody>
          <a:bodyPr>
            <a:normAutofit/>
          </a:bodyPr>
          <a:lstStyle/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000" b="1" i="1" dirty="0" smtClean="0">
                <a:latin typeface="Bookman Old Style" pitchFamily="18" charset="0"/>
              </a:rPr>
              <a:t>Рольова гра </a:t>
            </a:r>
            <a:r>
              <a:rPr lang="uk-UA" sz="2000" dirty="0" smtClean="0">
                <a:latin typeface="Bookman Old Style" pitchFamily="18" charset="0"/>
              </a:rPr>
              <a:t>- це моделювання ситуації, де учасникам пропонується виконати роль певної людини у знайомих для них обставинах чи ситуаціях.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latin typeface="Bookman Old Style" pitchFamily="18" charset="0"/>
              </a:rPr>
              <a:t>        </a:t>
            </a:r>
            <a:r>
              <a:rPr lang="ru-RU" sz="1600" dirty="0" err="1" smtClean="0">
                <a:latin typeface="Bookman Old Style" pitchFamily="18" charset="0"/>
              </a:rPr>
              <a:t>Основне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призначення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рольової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гри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полягає</a:t>
            </a:r>
            <a:r>
              <a:rPr lang="ru-RU" sz="1600" dirty="0">
                <a:latin typeface="Bookman Old Style" pitchFamily="18" charset="0"/>
              </a:rPr>
              <a:t> в тому, </a:t>
            </a:r>
            <a:r>
              <a:rPr lang="ru-RU" sz="1600" dirty="0" err="1">
                <a:latin typeface="Bookman Old Style" pitchFamily="18" charset="0"/>
              </a:rPr>
              <a:t>щоб</a:t>
            </a:r>
            <a:r>
              <a:rPr lang="ru-RU" sz="1600" dirty="0">
                <a:latin typeface="Bookman Old Style" pitchFamily="18" charset="0"/>
              </a:rPr>
              <a:t> за </a:t>
            </a:r>
            <a:r>
              <a:rPr lang="ru-RU" sz="1600" dirty="0" err="1">
                <a:latin typeface="Bookman Old Style" pitchFamily="18" charset="0"/>
              </a:rPr>
              <a:t>допомогою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smtClean="0">
                <a:latin typeface="Bookman Old Style" pitchFamily="18" charset="0"/>
              </a:rPr>
              <a:t>ролей </a:t>
            </a:r>
            <a:r>
              <a:rPr lang="ru-RU" sz="1600" dirty="0" err="1">
                <a:latin typeface="Bookman Old Style" pitchFamily="18" charset="0"/>
              </a:rPr>
              <a:t>розв´язати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такі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b="1" dirty="0" err="1">
                <a:latin typeface="Bookman Old Style" pitchFamily="18" charset="0"/>
              </a:rPr>
              <a:t>завдання</a:t>
            </a:r>
            <a:r>
              <a:rPr lang="ru-RU" sz="1600" b="1" dirty="0">
                <a:latin typeface="Bookman Old Style" pitchFamily="18" charset="0"/>
              </a:rPr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залучити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всіх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учасників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заняття</a:t>
            </a:r>
            <a:r>
              <a:rPr lang="ru-RU" sz="1600" dirty="0">
                <a:latin typeface="Bookman Old Style" pitchFamily="18" charset="0"/>
              </a:rPr>
              <a:t> до </a:t>
            </a:r>
            <a:r>
              <a:rPr lang="ru-RU" sz="1600" dirty="0" err="1">
                <a:latin typeface="Bookman Old Style" pitchFamily="18" charset="0"/>
              </a:rPr>
              <a:t>обговорення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теоретичних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smtClean="0">
                <a:latin typeface="Bookman Old Style" pitchFamily="18" charset="0"/>
              </a:rPr>
              <a:t>проблем </a:t>
            </a:r>
            <a:r>
              <a:rPr lang="ru-RU" sz="1600" dirty="0" err="1" smtClean="0">
                <a:latin typeface="Bookman Old Style" pitchFamily="18" charset="0"/>
              </a:rPr>
              <a:t>бібліотечної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справи</a:t>
            </a:r>
            <a:r>
              <a:rPr lang="ru-RU" sz="1600" dirty="0" smtClean="0">
                <a:latin typeface="Bookman Old Style" pitchFamily="18" charset="0"/>
              </a:rPr>
              <a:t>;</a:t>
            </a:r>
            <a:endParaRPr lang="ru-RU" sz="1600" dirty="0">
              <a:latin typeface="Bookman Old Style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виділити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основні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аспекти</a:t>
            </a:r>
            <a:r>
              <a:rPr lang="ru-RU" sz="1600" dirty="0">
                <a:latin typeface="Bookman Old Style" pitchFamily="18" charset="0"/>
              </a:rPr>
              <a:t> і </a:t>
            </a:r>
            <a:r>
              <a:rPr lang="ru-RU" sz="1600" dirty="0" err="1">
                <a:latin typeface="Bookman Old Style" pitchFamily="18" charset="0"/>
              </a:rPr>
              <a:t>методи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аналізу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актуальних</a:t>
            </a:r>
            <a:r>
              <a:rPr lang="ru-RU" sz="1600" dirty="0">
                <a:latin typeface="Bookman Old Style" pitchFamily="18" charset="0"/>
              </a:rPr>
              <a:t> </a:t>
            </a:r>
            <a:endParaRPr lang="ru-RU" sz="1600" dirty="0" smtClean="0">
              <a:latin typeface="Bookman Old Style" pitchFamily="18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smtClean="0">
                <a:latin typeface="Bookman Old Style" pitchFamily="18" charset="0"/>
              </a:rPr>
              <a:t>   проблем </a:t>
            </a:r>
            <a:r>
              <a:rPr lang="ru-RU" sz="1600" dirty="0" err="1">
                <a:latin typeface="Bookman Old Style" pitchFamily="18" charset="0"/>
              </a:rPr>
              <a:t>конкретної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smtClean="0">
                <a:latin typeface="Bookman Old Style" pitchFamily="18" charset="0"/>
              </a:rPr>
              <a:t>теми;</a:t>
            </a:r>
            <a:endParaRPr lang="ru-RU" sz="1600" dirty="0">
              <a:latin typeface="Bookman Old Style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 err="1" smtClean="0">
                <a:latin typeface="Bookman Old Style" pitchFamily="18" charset="0"/>
              </a:rPr>
              <a:t>сформувати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позитивне</a:t>
            </a:r>
            <a:r>
              <a:rPr lang="ru-RU" sz="1600" dirty="0">
                <a:latin typeface="Bookman Old Style" pitchFamily="18" charset="0"/>
              </a:rPr>
              <a:t> </a:t>
            </a:r>
            <a:r>
              <a:rPr lang="ru-RU" sz="1600" dirty="0" err="1">
                <a:latin typeface="Bookman Old Style" pitchFamily="18" charset="0"/>
              </a:rPr>
              <a:t>ставлення</a:t>
            </a:r>
            <a:r>
              <a:rPr lang="ru-RU" sz="1600" dirty="0" smtClean="0">
                <a:latin typeface="Bookman Old Style" pitchFamily="18" charset="0"/>
              </a:rPr>
              <a:t>,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 smtClean="0">
                <a:latin typeface="Bookman Old Style" pitchFamily="18" charset="0"/>
              </a:rPr>
              <a:t>    </a:t>
            </a:r>
            <a:r>
              <a:rPr lang="ru-RU" sz="1600" dirty="0" err="1" smtClean="0">
                <a:latin typeface="Bookman Old Style" pitchFamily="18" charset="0"/>
              </a:rPr>
              <a:t>інтерес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>
                <a:latin typeface="Bookman Old Style" pitchFamily="18" charset="0"/>
              </a:rPr>
              <a:t>до </a:t>
            </a:r>
            <a:r>
              <a:rPr lang="ru-RU" sz="1600" dirty="0" err="1" smtClean="0">
                <a:latin typeface="Bookman Old Style" pitchFamily="18" charset="0"/>
              </a:rPr>
              <a:t>проблеми</a:t>
            </a:r>
            <a:r>
              <a:rPr lang="ru-RU" sz="1600" dirty="0" smtClean="0">
                <a:latin typeface="Bookman Old Style" pitchFamily="18" charset="0"/>
              </a:rPr>
              <a:t>. </a:t>
            </a:r>
            <a:endParaRPr lang="uk-UA" sz="2000" dirty="0">
              <a:latin typeface="Bookman Old Style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 smtClean="0">
              <a:latin typeface="Bookman Old Style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Bookman Old Style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 smtClean="0">
              <a:latin typeface="Bookman Old Style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Bookman Old Style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 smtClean="0">
              <a:latin typeface="Bookman Old Style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Bookman Old Style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 smtClean="0">
              <a:latin typeface="Bookman Old Style" pitchFamily="18" charset="0"/>
            </a:endParaRPr>
          </a:p>
          <a:p>
            <a:pPr marL="109728" indent="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000" dirty="0">
              <a:latin typeface="Bookman Old Style" pitchFamily="18" charset="0"/>
            </a:endParaRPr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644900"/>
            <a:ext cx="4538663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792163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rgbClr val="C00000"/>
                </a:solidFill>
                <a:latin typeface="Bookman Old Style" pitchFamily="18" charset="0"/>
              </a:rPr>
              <a:t>Структура рольової гри 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1042988" y="1412875"/>
          <a:ext cx="6842125" cy="371475"/>
        </p:xfrm>
        <a:graphic>
          <a:graphicData uri="http://schemas.openxmlformats.org/drawingml/2006/table">
            <a:tbl>
              <a:tblPr/>
              <a:tblGrid>
                <a:gridCol w="2281237"/>
                <a:gridCol w="2279650"/>
                <a:gridCol w="2281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Генератори ідей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</a:rPr>
                        <a:t>Критики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</a:rPr>
                        <a:t>Арбітри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/>
        </p:nvGraphicFramePr>
        <p:xfrm>
          <a:off x="468313" y="1989138"/>
          <a:ext cx="7920037" cy="4464050"/>
        </p:xfrm>
        <a:graphic>
          <a:graphicData uri="http://schemas.openxmlformats.org/drawingml/2006/table">
            <a:tbl>
              <a:tblPr/>
              <a:tblGrid>
                <a:gridCol w="2640012"/>
                <a:gridCol w="2640013"/>
                <a:gridCol w="2640012"/>
              </a:tblGrid>
              <a:tr h="446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Відшукують оптимальні варіанти розв´язання проблемного питання чи управлінської ситуації, окреслюють різні шляхи їх вирішення, обґрунтовуючи свою відповідь як теоретично, так і на конкретних прикладах.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Функція групи </a:t>
                      </a:r>
                      <a:r>
                        <a:rPr kumimoji="0" lang="uk-UA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«критиків» 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полягає в тому, щоб критично і водночас конструктивно аналізувати відповіді «генераторів ідей». З цією мстою вони ставлять питання  проблемного характеру, що допомагають уточнити точку зору «генераторів ідей» або розкрити наявні в ній суперечності. Формулюють власні пропозиції щодо розв´язання питання. 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uk-UA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«Арбітрам» 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надається право спільно прийняти найбільш оптимальне рішення, використовуючи у разі необхідності потрібну довідкову, наукову літературу, періодичну пресу тощо. Крім того, «арбітри» мають оцінити ефективність роботи кожної групи за змістом. 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рбаністична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Урбаністична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Урбаністичн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729</TotalTime>
  <Words>823</Words>
  <Application>Microsoft Office PowerPoint</Application>
  <PresentationFormat>Экран (4:3)</PresentationFormat>
  <Paragraphs>167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Arial</vt:lpstr>
      <vt:lpstr>Trebuchet MS</vt:lpstr>
      <vt:lpstr>Georgia</vt:lpstr>
      <vt:lpstr>Wingdings 2</vt:lpstr>
      <vt:lpstr>Calibri</vt:lpstr>
      <vt:lpstr>Bookman Old Style</vt:lpstr>
      <vt:lpstr>Symbol</vt:lpstr>
      <vt:lpstr>Wingdings</vt:lpstr>
      <vt:lpstr>Урбаністична</vt:lpstr>
      <vt:lpstr>Урбаністична</vt:lpstr>
      <vt:lpstr>Урбаністична</vt:lpstr>
      <vt:lpstr>Урбаністична</vt:lpstr>
      <vt:lpstr>Інтерактивні форми підвищення кваліфікації бібліотечних працівників </vt:lpstr>
      <vt:lpstr>Що таке інтерактивні форми?</vt:lpstr>
      <vt:lpstr>Форми та методи інтерактивного навчання </vt:lpstr>
      <vt:lpstr>Тренінг - це</vt:lpstr>
      <vt:lpstr>Слайд 5</vt:lpstr>
      <vt:lpstr>Структура тренінгу </vt:lpstr>
      <vt:lpstr>Мозковий штурм</vt:lpstr>
      <vt:lpstr>Рольова гра</vt:lpstr>
      <vt:lpstr>Структура рольової гри </vt:lpstr>
      <vt:lpstr>Відкритий простір</vt:lpstr>
      <vt:lpstr>Принципи відкритого простору:</vt:lpstr>
      <vt:lpstr>Кейс-стаді</vt:lpstr>
      <vt:lpstr>Баскет-метод</vt:lpstr>
      <vt:lpstr>Відео навчання </vt:lpstr>
      <vt:lpstr>Дистанційне навчання</vt:lpstr>
      <vt:lpstr>Віртуальна довідка </vt:lpstr>
      <vt:lpstr>Як визначити ефективність навчання?</vt:lpstr>
      <vt:lpstr>Як визначити ефективність навчання?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Інтерактивні форми підвищення кваліфікації бібліотечних працівників </dc:title>
  <dc:creator>Sara Yasmeen (Wipro Technologies)</dc:creator>
  <cp:lastModifiedBy>METODYST</cp:lastModifiedBy>
  <cp:revision>41</cp:revision>
  <dcterms:created xsi:type="dcterms:W3CDTF">2010-02-23T11:30:32Z</dcterms:created>
  <dcterms:modified xsi:type="dcterms:W3CDTF">2016-08-12T07:50:30Z</dcterms:modified>
</cp:coreProperties>
</file>