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8321F-C52C-485B-83EF-41EF5E4C7F3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27435-5EB6-4DF0-B15B-C6E1D1953B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214709"/>
          </a:xfrm>
        </p:spPr>
        <p:txBody>
          <a:bodyPr>
            <a:noAutofit/>
          </a:bodyPr>
          <a:lstStyle/>
          <a:p>
            <a:r>
              <a:rPr lang="ru-RU" sz="5400" b="1" dirty="0"/>
              <a:t>Профессиональная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культура </a:t>
            </a:r>
            <a:r>
              <a:rPr lang="ru-RU" sz="5400" b="1" dirty="0"/>
              <a:t>учителя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/>
              <a:t>Должны мы бороться за детские души,</a:t>
            </a:r>
          </a:p>
          <a:p>
            <a:pPr algn="r">
              <a:buNone/>
            </a:pPr>
            <a:r>
              <a:rPr lang="ru-RU" dirty="0"/>
              <a:t>Должны, должны.</a:t>
            </a:r>
          </a:p>
          <a:p>
            <a:pPr algn="r">
              <a:buNone/>
            </a:pPr>
            <a:r>
              <a:rPr lang="ru-RU" dirty="0"/>
              <a:t>Но что, если под </a:t>
            </a:r>
            <a:r>
              <a:rPr lang="ru-RU" dirty="0" err="1"/>
              <a:t>поучительской</a:t>
            </a:r>
            <a:r>
              <a:rPr lang="ru-RU" dirty="0"/>
              <a:t> чушью</a:t>
            </a:r>
          </a:p>
          <a:p>
            <a:pPr algn="r">
              <a:buNone/>
            </a:pPr>
            <a:r>
              <a:rPr lang="ru-RU" dirty="0"/>
              <a:t>В нас нету души?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Евгений </a:t>
            </a:r>
            <a:r>
              <a:rPr lang="ru-RU" dirty="0"/>
              <a:t>Евтушенко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Миссию школы с точки зрения личностного подхода в образовании, можно понимать со следующих позиций: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ученик – не средство, а цель образования;</a:t>
            </a:r>
          </a:p>
          <a:p>
            <a:pPr>
              <a:buNone/>
            </a:pPr>
            <a:r>
              <a:rPr lang="ru-RU" dirty="0"/>
              <a:t>Б) ученик –  субъект образовательного процесса, имеющий право на участие в нём, на его изменение, на собственную позицию, на выбор путей, обеспечивающих продвижение его к желаемому результату;</a:t>
            </a:r>
          </a:p>
          <a:p>
            <a:pPr>
              <a:buNone/>
            </a:pPr>
            <a:r>
              <a:rPr lang="ru-RU" dirty="0"/>
              <a:t>В) воспитание без диалога с учеником, без уважения к нему – подавление;</a:t>
            </a:r>
          </a:p>
          <a:p>
            <a:pPr>
              <a:buNone/>
            </a:pPr>
            <a:r>
              <a:rPr lang="ru-RU" dirty="0"/>
              <a:t>Г) школа хороша, если в ней хорошо каждому ребёнку.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b="1" dirty="0"/>
              <a:t>I</a:t>
            </a:r>
            <a:r>
              <a:rPr lang="ru-RU" sz="4000" b="1" dirty="0"/>
              <a:t> группа:</a:t>
            </a:r>
            <a:r>
              <a:rPr lang="ru-RU" sz="4000" dirty="0"/>
              <a:t>	Определить наиболее значимые составляющие профессиональной культуры учителя.</a:t>
            </a:r>
          </a:p>
          <a:p>
            <a:pPr algn="just"/>
            <a:r>
              <a:rPr lang="en-US" sz="4000" b="1" dirty="0"/>
              <a:t>II</a:t>
            </a:r>
            <a:r>
              <a:rPr lang="ru-RU" sz="4000" b="1" dirty="0"/>
              <a:t> группа:</a:t>
            </a:r>
            <a:r>
              <a:rPr lang="ru-RU" sz="4000" dirty="0"/>
              <a:t> Основные качества личности учителя.</a:t>
            </a:r>
          </a:p>
          <a:p>
            <a:pPr algn="just"/>
            <a:r>
              <a:rPr lang="en-US" sz="4000" b="1" dirty="0"/>
              <a:t>III</a:t>
            </a:r>
            <a:r>
              <a:rPr lang="ru-RU" sz="4000" b="1" dirty="0"/>
              <a:t> группа:</a:t>
            </a:r>
            <a:r>
              <a:rPr lang="ru-RU" sz="4000" dirty="0"/>
              <a:t> Чего не имеет права делать учитель-профессионал с точки зрения педагогической этики.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346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1.Составляющие </a:t>
            </a:r>
            <a:r>
              <a:rPr lang="ru-RU" b="1" dirty="0"/>
              <a:t>профессиональной культуры учителя: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профессиональная </a:t>
            </a:r>
            <a:r>
              <a:rPr lang="ru-RU" sz="4000" dirty="0"/>
              <a:t>квалификация,</a:t>
            </a:r>
          </a:p>
          <a:p>
            <a:r>
              <a:rPr lang="ru-RU" sz="4000" dirty="0" smtClean="0"/>
              <a:t>нравственная </a:t>
            </a:r>
            <a:r>
              <a:rPr lang="ru-RU" sz="4000" dirty="0"/>
              <a:t>культура,</a:t>
            </a:r>
          </a:p>
          <a:p>
            <a:r>
              <a:rPr lang="ru-RU" sz="4000" dirty="0" smtClean="0"/>
              <a:t>педагогическая </a:t>
            </a:r>
            <a:r>
              <a:rPr lang="ru-RU" sz="4000" dirty="0"/>
              <a:t>этика (правила поведения, внешний вид </a:t>
            </a:r>
            <a:r>
              <a:rPr lang="ru-RU" sz="4000" dirty="0" smtClean="0"/>
              <a:t>и т.п</a:t>
            </a:r>
            <a:r>
              <a:rPr lang="ru-RU" sz="4000" dirty="0"/>
              <a:t>.),</a:t>
            </a:r>
          </a:p>
          <a:p>
            <a:r>
              <a:rPr lang="ru-RU" sz="4000" dirty="0" smtClean="0"/>
              <a:t>коммуникативная </a:t>
            </a:r>
            <a:r>
              <a:rPr lang="ru-RU" sz="4000" dirty="0"/>
              <a:t>культура,</a:t>
            </a:r>
          </a:p>
          <a:p>
            <a:r>
              <a:rPr lang="ru-RU" sz="4000" dirty="0" smtClean="0"/>
              <a:t>информационно-технологическая </a:t>
            </a:r>
            <a:r>
              <a:rPr lang="ru-RU" sz="4000" dirty="0"/>
              <a:t>культура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</a:t>
            </a:r>
            <a:r>
              <a:rPr lang="ru-RU" b="1" dirty="0"/>
              <a:t>. </a:t>
            </a:r>
            <a:r>
              <a:rPr lang="ru-RU" b="1" dirty="0" smtClean="0"/>
              <a:t>Основные </a:t>
            </a:r>
            <a:r>
              <a:rPr lang="ru-RU" b="1" dirty="0"/>
              <a:t>качества личности учителя: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/>
              <a:t>	</a:t>
            </a:r>
            <a:r>
              <a:rPr lang="ru-RU" b="1" dirty="0" smtClean="0"/>
              <a:t>	</a:t>
            </a:r>
            <a:r>
              <a:rPr lang="ru-RU" sz="4000" dirty="0" smtClean="0"/>
              <a:t>ум</a:t>
            </a:r>
            <a:r>
              <a:rPr lang="ru-RU" sz="4000" dirty="0"/>
              <a:t>, интеллектуальные способности, доброта</a:t>
            </a:r>
            <a:r>
              <a:rPr lang="ru-RU" sz="4000" dirty="0" smtClean="0"/>
              <a:t>, юмор, </a:t>
            </a:r>
            <a:r>
              <a:rPr lang="ru-RU" sz="4000" dirty="0"/>
              <a:t>любовь к детям</a:t>
            </a:r>
            <a:r>
              <a:rPr lang="ru-RU" sz="4000" dirty="0" smtClean="0"/>
              <a:t>,   </a:t>
            </a:r>
            <a:r>
              <a:rPr lang="ru-RU" sz="4000" dirty="0"/>
              <a:t>выдержанность, терпение, открытость, коммуникабельность, </a:t>
            </a:r>
            <a:r>
              <a:rPr lang="ru-RU" sz="4000" dirty="0" smtClean="0"/>
              <a:t>ответственность</a:t>
            </a:r>
            <a:r>
              <a:rPr lang="ru-RU" sz="4000" dirty="0"/>
              <a:t>, исполнительность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10 </a:t>
            </a:r>
            <a:r>
              <a:rPr lang="ru-RU" sz="3600" b="1" dirty="0"/>
              <a:t>наиболее распространённых нарушений в этике поведения учителя на </a:t>
            </a:r>
            <a:r>
              <a:rPr lang="ru-RU" sz="3600" b="1" dirty="0" smtClean="0"/>
              <a:t>уроке: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5286412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Обращение к ученику не по имени, а по фамилии. </a:t>
            </a:r>
          </a:p>
          <a:p>
            <a:pPr lvl="0" algn="just"/>
            <a:r>
              <a:rPr lang="ru-RU" dirty="0"/>
              <a:t>Отсутствие извинения в адрес ученика в случае  своей оплошности. </a:t>
            </a:r>
          </a:p>
          <a:p>
            <a:pPr lvl="0" algn="just"/>
            <a:r>
              <a:rPr lang="ru-RU" dirty="0"/>
              <a:t>Приказной , административный характер просьб учителя, без приглашающих интонаций, без слова "пожалуйста". </a:t>
            </a:r>
          </a:p>
          <a:p>
            <a:pPr lvl="0" algn="just"/>
            <a:r>
              <a:rPr lang="ru-RU" dirty="0"/>
              <a:t>Невнимание к ответу ученика (прерывание речи ученика, беседа с другими во время ответа). </a:t>
            </a:r>
          </a:p>
          <a:p>
            <a:pPr lvl="0" algn="just"/>
            <a:r>
              <a:rPr lang="ru-RU" dirty="0"/>
              <a:t>Постановка ребёнка в неудобное, унизительное положение на уроке.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Сравнение ученика с другим учеником, а не с самим собой. </a:t>
            </a:r>
          </a:p>
          <a:p>
            <a:pPr lvl="0" algn="just"/>
            <a:r>
              <a:rPr lang="ru-RU" dirty="0" smtClean="0"/>
              <a:t>Неумение выразить веру в ученика. </a:t>
            </a:r>
          </a:p>
          <a:p>
            <a:pPr lvl="0" algn="just"/>
            <a:r>
              <a:rPr lang="ru-RU" dirty="0" smtClean="0"/>
              <a:t>Отсутствие доброжелательности к учащемуся, нежелание учителя расценить поступок ученика в благоприятном для него смысле. </a:t>
            </a:r>
          </a:p>
          <a:p>
            <a:pPr lvl="0" algn="just"/>
            <a:r>
              <a:rPr lang="ru-RU" dirty="0" smtClean="0"/>
              <a:t>Неумение признать взрослость школьника, его право на другое мнение. </a:t>
            </a:r>
          </a:p>
          <a:p>
            <a:pPr algn="just"/>
            <a:r>
              <a:rPr lang="ru-RU" dirty="0" smtClean="0"/>
              <a:t>Неудачи ребёнка в учении нисколько не должны снижать общее уважение к нему как к человеку. Надо уметь разводить учебную отметку и оценку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В.Сухомлинский считал, что идеальный учитель должен быть: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dirty="0" smtClean="0"/>
              <a:t>1</a:t>
            </a:r>
            <a:r>
              <a:rPr lang="ru-RU" sz="3600" dirty="0"/>
              <a:t>) духовно богатым; 2) щедрым; 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3</a:t>
            </a:r>
            <a:r>
              <a:rPr lang="ru-RU" sz="3600" dirty="0"/>
              <a:t>) порядочным; 4) трудолюбивым; 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5</a:t>
            </a:r>
            <a:r>
              <a:rPr lang="ru-RU" sz="3600" dirty="0"/>
              <a:t>) должен любить и уважать ребенка; 6) учитель обязан быть эрудитом; 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7</a:t>
            </a:r>
            <a:r>
              <a:rPr lang="ru-RU" sz="3600" dirty="0"/>
              <a:t>) учитель - скромный человек; человечным; </a:t>
            </a:r>
            <a:r>
              <a:rPr lang="ru-RU" sz="3600" dirty="0" smtClean="0"/>
              <a:t>8) </a:t>
            </a:r>
            <a:r>
              <a:rPr lang="ru-RU" sz="3600" dirty="0"/>
              <a:t>учитель должен опережать своё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293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Профессиональная  культура учителя</vt:lpstr>
      <vt:lpstr>Презентация PowerPoint</vt:lpstr>
      <vt:lpstr>Миссию школы с точки зрения личностного подхода в образовании, можно понимать со следующих позиций:</vt:lpstr>
      <vt:lpstr>Презентация PowerPoint</vt:lpstr>
      <vt:lpstr>   1.Составляющие профессиональной культуры учителя: </vt:lpstr>
      <vt:lpstr> 2. Основные качества личности учителя:  </vt:lpstr>
      <vt:lpstr>10 наиболее распространённых нарушений в этике поведения учителя на уроке:</vt:lpstr>
      <vt:lpstr>Презентация PowerPoint</vt:lpstr>
      <vt:lpstr>В.Сухомлинский считал, что идеальный учитель должен быть: </vt:lpstr>
    </vt:vector>
  </TitlesOfParts>
  <Company>РГОУ "С(К)ОШ №3"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 культура учителя</dc:title>
  <dc:creator>Vtoroyi</dc:creator>
  <cp:lastModifiedBy>Коля</cp:lastModifiedBy>
  <cp:revision>5</cp:revision>
  <dcterms:created xsi:type="dcterms:W3CDTF">2011-04-14T12:08:54Z</dcterms:created>
  <dcterms:modified xsi:type="dcterms:W3CDTF">2013-04-16T07:45:02Z</dcterms:modified>
</cp:coreProperties>
</file>