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3" r:id="rId2"/>
    <p:sldId id="274" r:id="rId3"/>
    <p:sldId id="275" r:id="rId4"/>
    <p:sldId id="272" r:id="rId5"/>
    <p:sldId id="260" r:id="rId6"/>
    <p:sldId id="294" r:id="rId7"/>
    <p:sldId id="293" r:id="rId8"/>
    <p:sldId id="299" r:id="rId9"/>
    <p:sldId id="292" r:id="rId10"/>
    <p:sldId id="304" r:id="rId11"/>
    <p:sldId id="305" r:id="rId12"/>
    <p:sldId id="308" r:id="rId13"/>
    <p:sldId id="297" r:id="rId14"/>
    <p:sldId id="306" r:id="rId15"/>
    <p:sldId id="307" r:id="rId16"/>
    <p:sldId id="277" r:id="rId17"/>
    <p:sldId id="291" r:id="rId18"/>
    <p:sldId id="290" r:id="rId19"/>
    <p:sldId id="286" r:id="rId20"/>
    <p:sldId id="287" r:id="rId21"/>
    <p:sldId id="289" r:id="rId22"/>
    <p:sldId id="283" r:id="rId23"/>
    <p:sldId id="288" r:id="rId24"/>
    <p:sldId id="285" r:id="rId25"/>
    <p:sldId id="284" r:id="rId26"/>
    <p:sldId id="276" r:id="rId27"/>
    <p:sldId id="278" r:id="rId28"/>
    <p:sldId id="282" r:id="rId29"/>
    <p:sldId id="281" r:id="rId30"/>
    <p:sldId id="280" r:id="rId31"/>
    <p:sldId id="279" r:id="rId32"/>
    <p:sldId id="302" r:id="rId33"/>
    <p:sldId id="300" r:id="rId34"/>
    <p:sldId id="311" r:id="rId35"/>
    <p:sldId id="261" r:id="rId36"/>
    <p:sldId id="271" r:id="rId37"/>
    <p:sldId id="269" r:id="rId38"/>
    <p:sldId id="309" r:id="rId39"/>
    <p:sldId id="296" r:id="rId40"/>
    <p:sldId id="295" r:id="rId41"/>
    <p:sldId id="259" r:id="rId42"/>
    <p:sldId id="317" r:id="rId43"/>
    <p:sldId id="312" r:id="rId44"/>
    <p:sldId id="315" r:id="rId45"/>
    <p:sldId id="301" r:id="rId46"/>
    <p:sldId id="316" r:id="rId47"/>
    <p:sldId id="314" r:id="rId48"/>
    <p:sldId id="310" r:id="rId49"/>
    <p:sldId id="303" r:id="rId50"/>
    <p:sldId id="318" r:id="rId51"/>
    <p:sldId id="26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589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D507-6972-458B-BFCB-9C3485F3950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0B73-2A4C-404A-BCDC-9B148B8D7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zvz.net.ru/wallpapers/wallpaper6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зн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38"/>
          <a:stretch>
            <a:fillRect/>
          </a:stretch>
        </p:blipFill>
        <p:spPr bwMode="auto">
          <a:xfrm>
            <a:off x="304800" y="152400"/>
            <a:ext cx="1447800" cy="1828800"/>
          </a:xfrm>
          <a:prstGeom prst="rect">
            <a:avLst/>
          </a:prstGeom>
          <a:noFill/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714612" y="142852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Это - яйца, которые бабочка отложила 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листья, служащие кормом или рядом с растением.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3236" name="Picture 4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76400"/>
            <a:ext cx="1392238" cy="2057400"/>
          </a:xfrm>
          <a:prstGeom prst="rect">
            <a:avLst/>
          </a:prstGeom>
          <a:noFill/>
        </p:spPr>
      </p:pic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3276600" y="2143116"/>
            <a:ext cx="5867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 яиц выползают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личинки (гусеницы), линяют 4-5 раз.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3238" name="Picture 6" descr="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343400"/>
            <a:ext cx="1473200" cy="1981200"/>
          </a:xfrm>
          <a:prstGeom prst="rect">
            <a:avLst/>
          </a:prstGeom>
          <a:noFill/>
        </p:spPr>
      </p:pic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4286248" y="3643314"/>
            <a:ext cx="48577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Затем гусеницы 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сворачиваются в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кокон (куколку). В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нём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происходит метаморфоз - постепенно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развивается бабочка.</a:t>
            </a:r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-1684792">
            <a:off x="622300" y="1881188"/>
            <a:ext cx="685800" cy="1752600"/>
          </a:xfrm>
          <a:prstGeom prst="curvedRigh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3243" name="AutoShape 11"/>
          <p:cNvSpPr>
            <a:spLocks noChangeArrowheads="1"/>
          </p:cNvSpPr>
          <p:nvPr/>
        </p:nvSpPr>
        <p:spPr bwMode="auto">
          <a:xfrm rot="-1684792">
            <a:off x="1524000" y="3886200"/>
            <a:ext cx="685800" cy="1752600"/>
          </a:xfrm>
          <a:prstGeom prst="curvedRigh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7" grpId="0"/>
      <p:bldP spid="2232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9205">
            <a:off x="457200" y="2743200"/>
            <a:ext cx="3498850" cy="3886200"/>
          </a:xfrm>
          <a:prstGeom prst="rect">
            <a:avLst/>
          </a:prstGeom>
          <a:noFill/>
        </p:spPr>
      </p:pic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4000496" y="2285992"/>
            <a:ext cx="50006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Расправляет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крылья, нагнетая в них из полости тела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гемолимфу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жилкам, которые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утолщаются и затвердевают, превращаясь в опорные элементы крыльев. Когда те подсохнут,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гемолимфа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уходит обратно: теперь бабочка готова к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полету.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7332" name="Picture 4" descr="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2306638" cy="3352800"/>
          </a:xfrm>
          <a:prstGeom prst="rect">
            <a:avLst/>
          </a:prstGeom>
          <a:noFill/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643174" y="0"/>
            <a:ext cx="594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Через неделю или несколько лет оболочка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кокона с треском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разрывается, появляется взрослая бабочка (имаго)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 rot="5400000">
            <a:off x="7653362" y="1562084"/>
            <a:ext cx="1600200" cy="762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  БАБОЧЕК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5852" y="5357826"/>
            <a:ext cx="6400800" cy="757246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Известно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130000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видов бабочек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99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atin typeface="Century Schoolbook"/>
              </a:rPr>
              <a:t>Бабочки делятся на две группы:   </a:t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99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atin typeface="Century Schoolbook"/>
              </a:rPr>
            </a:b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entury Schoolbook"/>
              </a:rPr>
              <a:t>дневные  и  ночные </a:t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entury Schoolbook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4" descr="sm-Catopt_thri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268235">
            <a:off x="332764" y="2181001"/>
            <a:ext cx="3842154" cy="3073723"/>
          </a:xfrm>
          <a:prstGeom prst="rect">
            <a:avLst/>
          </a:prstGeom>
          <a:noFill/>
        </p:spPr>
      </p:pic>
      <p:pic>
        <p:nvPicPr>
          <p:cNvPr id="7" name="Picture 5" descr="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3149" b="3149"/>
          <a:stretch>
            <a:fillRect/>
          </a:stretch>
        </p:blipFill>
        <p:spPr bwMode="auto">
          <a:xfrm rot="469528">
            <a:off x="4559372" y="2239436"/>
            <a:ext cx="4150542" cy="31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5643578"/>
            <a:ext cx="186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Ночная бабочка</a:t>
            </a:r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643578"/>
            <a:ext cx="196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Дневная бабочка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Дневные, или </a:t>
            </a:r>
            <a:r>
              <a:rPr lang="ru-RU" b="1" dirty="0" err="1" smtClean="0"/>
              <a:t>буловоусые</a:t>
            </a:r>
            <a:r>
              <a:rPr lang="ru-RU" b="1" dirty="0" smtClean="0"/>
              <a:t>, бабочки 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572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</a:t>
            </a:r>
            <a:r>
              <a:rPr lang="ru-RU" dirty="0" smtClean="0"/>
              <a:t>меют </a:t>
            </a:r>
            <a:r>
              <a:rPr lang="ru-RU" dirty="0" smtClean="0"/>
              <a:t>обычно более или менее длинные тонкие антенны (усики), заканчивающиеся булавовидным утолщением. </a:t>
            </a:r>
            <a:endParaRPr lang="ru-RU" dirty="0" smtClean="0"/>
          </a:p>
          <a:p>
            <a:r>
              <a:rPr lang="ru-RU" dirty="0" smtClean="0"/>
              <a:t>Сильно </a:t>
            </a:r>
            <a:r>
              <a:rPr lang="ru-RU" dirty="0" smtClean="0"/>
              <a:t>разросшийся передний край заднего крыла соединяет оба крыла во время полета и они  действуют как единое целое. Полет медленный, порхающий.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состоянии покоя дневные бабочки складывают крылья, вертикально подняв их над туловищем. </a:t>
            </a:r>
            <a:endParaRPr lang="ru-RU" dirty="0" smtClean="0"/>
          </a:p>
          <a:p>
            <a:r>
              <a:rPr lang="ru-RU" dirty="0" smtClean="0"/>
              <a:t>Туловище </a:t>
            </a:r>
            <a:r>
              <a:rPr lang="ru-RU" dirty="0" smtClean="0"/>
              <a:t>относительно стройное, крылья ярко окрашены, а период активности приходится на светлое время суток.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Ночные, или </a:t>
            </a:r>
            <a:r>
              <a:rPr lang="ru-RU" b="1" dirty="0" err="1" smtClean="0"/>
              <a:t>разноусые</a:t>
            </a:r>
            <a:r>
              <a:rPr lang="ru-RU" b="1" dirty="0" smtClean="0"/>
              <a:t>, бабочки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</a:t>
            </a:r>
            <a:r>
              <a:rPr lang="ru-RU" dirty="0" smtClean="0"/>
              <a:t>нтенны </a:t>
            </a:r>
            <a:r>
              <a:rPr lang="ru-RU" dirty="0" smtClean="0"/>
              <a:t>чаще всего </a:t>
            </a:r>
            <a:r>
              <a:rPr lang="ru-RU" dirty="0" smtClean="0"/>
              <a:t>перистые или гребенчатые. </a:t>
            </a:r>
          </a:p>
          <a:p>
            <a:r>
              <a:rPr lang="ru-RU" dirty="0" smtClean="0"/>
              <a:t>Для </a:t>
            </a:r>
            <a:r>
              <a:rPr lang="ru-RU" dirty="0" smtClean="0"/>
              <a:t>них же характерна особая зацепка (уздечка) из одной или нескольких щетинок у корня переднего края заднего крыла, заходящая под особый вырост или группу чешуек на нижней стороне  переднего крыла и в результате скрепляющая крылья друг с другом. Благодаря </a:t>
            </a:r>
            <a:r>
              <a:rPr lang="ru-RU" dirty="0" smtClean="0"/>
              <a:t>этому</a:t>
            </a:r>
            <a:r>
              <a:rPr lang="ru-RU" dirty="0" smtClean="0"/>
              <a:t> </a:t>
            </a:r>
            <a:r>
              <a:rPr lang="ru-RU" dirty="0" smtClean="0"/>
              <a:t>соединительному механизму оба крыла во время полета действуют как единое целое. </a:t>
            </a:r>
            <a:endParaRPr lang="ru-RU" dirty="0" smtClean="0"/>
          </a:p>
          <a:p>
            <a:r>
              <a:rPr lang="ru-RU" dirty="0" smtClean="0"/>
              <a:t>Полет стремительный и частый, в сумерках или ночью.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состоянии покоя ночные либо разводят </a:t>
            </a:r>
            <a:r>
              <a:rPr lang="ru-RU" dirty="0" smtClean="0"/>
              <a:t>крылья</a:t>
            </a:r>
            <a:r>
              <a:rPr lang="ru-RU" dirty="0" smtClean="0"/>
              <a:t> </a:t>
            </a:r>
            <a:r>
              <a:rPr lang="ru-RU" dirty="0" smtClean="0"/>
              <a:t>в стороны, либо сдвигают на спине домиком. </a:t>
            </a:r>
            <a:endParaRPr lang="ru-RU" dirty="0" smtClean="0"/>
          </a:p>
          <a:p>
            <a:r>
              <a:rPr lang="ru-RU" dirty="0" smtClean="0"/>
              <a:t>Тело отличается </a:t>
            </a:r>
            <a:r>
              <a:rPr lang="ru-RU" dirty="0" smtClean="0"/>
              <a:t>плотным сложением, неброскими </a:t>
            </a:r>
            <a:r>
              <a:rPr lang="ru-RU" dirty="0" smtClean="0"/>
              <a:t>крыльями.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458312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cs typeface="Andalus" pitchFamily="2" charset="-78"/>
              </a:rPr>
              <a:t>Имена у них красивые, это часто имена греческих богов и героев: Аполлон, Психея, Гектор, Икар. Так люди выразили свое восхищение яркой красотой бабочек.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Легенды о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бабочках: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64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A50021"/>
                </a:solidFill>
              </a:rPr>
              <a:t>        В Японии считают, что увидеть бабочек в доме - счастье, потому что они символизируют все самое лучшее в жизни человека.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A50021"/>
                </a:solidFill>
              </a:rPr>
              <a:t>	   У индейцев Бразилии, жителей стран Азии- образ бабочки связан в легендах с душами предков. Покалечить бабочку считалось большим грехом…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A50021"/>
                </a:solidFill>
              </a:rPr>
              <a:t>	   Древние славяне по первым весенним бабочкам предсказывали будущее лето: белые бабочки сулили много молока, а красные- много меда и засуху.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0"/>
            <a:ext cx="5729270" cy="1143000"/>
          </a:xfrm>
        </p:spPr>
        <p:txBody>
          <a:bodyPr/>
          <a:lstStyle/>
          <a:p>
            <a:pPr algn="l"/>
            <a:r>
              <a:rPr lang="ru-RU" b="1" dirty="0" smtClean="0"/>
              <a:t>П С И Х Е 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857232"/>
            <a:ext cx="4929190" cy="600076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Психея была так прекрасна, что ей стала завидовать сама богиня любви и красоты Венера. Она поручила своему сыну Амуру поразить сердце Психеи стрелой, наполненной любовью к самому презренному из людей. Однако Амур ослушался богиню. Он сам влюбился в Психею и поселил ее в чудесный дворец. Амур предупредил возлюбленную, что она никогда не должна видеть его лица, и прилетал к ней лишь темными безлунными ночами. Увы! Снедаемая любопытством, Психея однажды ночью зажгла светильник и с восхищением увидела лицо прекрасного бога. Капля горячего масла разбудила Амура, и он тут же покинул свою юную супругу, нарушившую роковой запрет. Чтобы вернуть его себе, Психее пришлось пройти множество испытаний. </a:t>
            </a:r>
          </a:p>
          <a:p>
            <a:endParaRPr lang="ru-RU" dirty="0"/>
          </a:p>
        </p:txBody>
      </p:sp>
      <p:pic>
        <p:nvPicPr>
          <p:cNvPr id="6" name="Picture 10" descr="215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71" y="1357298"/>
            <a:ext cx="3839490" cy="5500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Легенда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 К А Р 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Икар (греческая мифология) - сын Дедала. Икар поднялся в небо на крыльях, сделанных из птичьих перьев, скрепленных воском. Но, вопреки предупреждению отца, он слишком близко подлетел к солнцу. Воск расплавился, крылья рассыпались и, упав на землю, Икар погиб.</a:t>
            </a:r>
          </a:p>
          <a:p>
            <a:r>
              <a:rPr lang="ru-RU" b="1" dirty="0" err="1" smtClean="0">
                <a:latin typeface="Monotype Corsiva" pitchFamily="66" charset="0"/>
              </a:rPr>
              <a:t>Голубые</a:t>
            </a:r>
            <a:r>
              <a:rPr lang="ru-RU" b="1" dirty="0" smtClean="0">
                <a:latin typeface="Monotype Corsiva" pitchFamily="66" charset="0"/>
              </a:rPr>
              <a:t> крылышки бабочки олицетворяют вечное стремление человека к небу.</a:t>
            </a:r>
          </a:p>
          <a:p>
            <a:endParaRPr lang="ru-RU" dirty="0"/>
          </a:p>
        </p:txBody>
      </p:sp>
      <p:pic>
        <p:nvPicPr>
          <p:cNvPr id="9" name="Picture 12" descr="Посмотрет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66516"/>
            <a:ext cx="4350328" cy="326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2860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Легенда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2643174" y="4714884"/>
            <a:ext cx="6500826" cy="2143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Выполнила:   Кузнецова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Дарья  7 класс</a:t>
            </a:r>
          </a:p>
          <a:p>
            <a:pPr algn="ctr">
              <a:spcBef>
                <a:spcPct val="0"/>
              </a:spcBef>
            </a:pPr>
            <a:r>
              <a:rPr lang="ru-RU" sz="2400" baseline="0" dirty="0" smtClean="0">
                <a:latin typeface="+mj-lt"/>
                <a:ea typeface="+mj-ea"/>
                <a:cs typeface="+mj-cs"/>
              </a:rPr>
              <a:t>НОУ  «Частная школа «София»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Г.Пермь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+mj-lt"/>
                <a:ea typeface="+mj-ea"/>
                <a:cs typeface="+mj-cs"/>
              </a:rPr>
              <a:t>Руководитель: Быкова Марина Юрьевна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 учитель биологии и химии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Б А Б О Ч К И</a:t>
            </a:r>
            <a:br>
              <a:rPr lang="ru-RU" sz="7200" b="1" dirty="0" smtClean="0"/>
            </a:b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 А Л А Т Е 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285860"/>
            <a:ext cx="4572032" cy="5357850"/>
          </a:xfrm>
        </p:spPr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ru-RU" sz="2400" b="1" i="1" dirty="0" smtClean="0">
                <a:latin typeface="Monotype Corsiva" pitchFamily="66" charset="0"/>
              </a:rPr>
              <a:t>Г</a:t>
            </a:r>
            <a:r>
              <a:rPr lang="ru-RU" sz="2400" b="1" dirty="0" smtClean="0">
                <a:latin typeface="Monotype Corsiva" pitchFamily="66" charset="0"/>
              </a:rPr>
              <a:t>алатея - морская нимфа, нереида, олицетворение спокойного, блещущего в лучах солнца моря. Нереиды благожелательны к людям, помогают морякам в опасности. </a:t>
            </a:r>
          </a:p>
          <a:p>
            <a:pPr>
              <a:buFontTx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Галатея - изваянная из мрамора скульптором </a:t>
            </a:r>
            <a:r>
              <a:rPr lang="ru-RU" sz="2400" b="1" dirty="0" err="1" smtClean="0">
                <a:latin typeface="Monotype Corsiva" pitchFamily="66" charset="0"/>
              </a:rPr>
              <a:t>Пигмалионом</a:t>
            </a:r>
            <a:r>
              <a:rPr lang="ru-RU" sz="2400" b="1" dirty="0" smtClean="0">
                <a:latin typeface="Monotype Corsiva" pitchFamily="66" charset="0"/>
              </a:rPr>
              <a:t>. Для многих поэтов-романтиков </a:t>
            </a:r>
            <a:r>
              <a:rPr lang="ru-RU" sz="2400" b="1" dirty="0" err="1" smtClean="0">
                <a:latin typeface="Monotype Corsiva" pitchFamily="66" charset="0"/>
              </a:rPr>
              <a:t>Пигмалион</a:t>
            </a:r>
            <a:r>
              <a:rPr lang="ru-RU" sz="2400" b="1" dirty="0" smtClean="0">
                <a:latin typeface="Monotype Corsiva" pitchFamily="66" charset="0"/>
              </a:rPr>
              <a:t> был символом влюбленного, способного силой своей страсти создать идеал красоты.</a:t>
            </a:r>
          </a:p>
          <a:p>
            <a:endParaRPr lang="ru-RU" sz="2400" dirty="0"/>
          </a:p>
        </p:txBody>
      </p:sp>
      <p:pic>
        <p:nvPicPr>
          <p:cNvPr id="6" name="Picture 8" descr="Image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53656"/>
            <a:ext cx="4495800" cy="3103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Легенда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 А Х А О Н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495800" cy="5429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Другая легенда рассказывает о Махаоне, сыне бога Асклепия, унаследовавшем от отца искусство врачевания. Как претендент на руку прекрасной Елены Махаон участвовал в осаде Трои. В одном из сражений он погиб, и душа его превратилась в бабочку с крыльями нежно-желтого цвета с изящным черным рисунком. </a:t>
            </a:r>
          </a:p>
          <a:p>
            <a:endParaRPr lang="ru-RU" dirty="0"/>
          </a:p>
        </p:txBody>
      </p:sp>
      <p:pic>
        <p:nvPicPr>
          <p:cNvPr id="6" name="Picture 3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8305" y="1857364"/>
            <a:ext cx="4586020" cy="3643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Легенда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МАХАОН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5000628" cy="585789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широко распространен как в Европейской, так и Азиатской части. Он дает два поколения в год, бабочки летают в мае— июне и в июле—августе. У них желтые крылья с черным рисунком, состоящим из наружной каймы и крупных пятен; на задних крыльях широкая черная кайма украшена синеватыми пятнами, а у внутреннего нижнего угла находится оранжевое пятно; хвостик заднего крыла черный, не длиннее 1 см, размах крыльев до 8,5 см</a:t>
            </a:r>
            <a:endParaRPr lang="ru-RU" sz="2200" b="1" dirty="0" smtClean="0">
              <a:latin typeface="Arial" pitchFamily="34" charset="0"/>
            </a:endParaRPr>
          </a:p>
          <a:p>
            <a:endParaRPr lang="ru-RU" sz="2400" dirty="0"/>
          </a:p>
        </p:txBody>
      </p:sp>
      <p:pic>
        <p:nvPicPr>
          <p:cNvPr id="12" name="Picture 2" descr="D:\Мои документы\Галина\Мои рисунки\махаон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2395314"/>
            <a:ext cx="4500562" cy="31053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ПАВЛИНИЙ  ГЛАЗ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Monotype Corsiva" pitchFamily="66" charset="0"/>
              </a:rPr>
              <a:t>Научное название павлиньего глаза — Ио. В мифологии Ио — дочь </a:t>
            </a:r>
            <a:r>
              <a:rPr lang="ru-RU" b="1" dirty="0" err="1" smtClean="0">
                <a:latin typeface="Monotype Corsiva" pitchFamily="66" charset="0"/>
              </a:rPr>
              <a:t>Инаха</a:t>
            </a:r>
            <a:r>
              <a:rPr lang="ru-RU" b="1" dirty="0" smtClean="0">
                <a:latin typeface="Monotype Corsiva" pitchFamily="66" charset="0"/>
              </a:rPr>
              <a:t>, возлюбленная Зевса. Ревнивая Гера, супруга Зевса, превратила Ио в корову и приказала Оводу преследовать её. Спасаясь от него, Ио впала в безумие. Линней же «превратил» её в реальную красивую бабочку.</a:t>
            </a:r>
            <a:endParaRPr lang="ru-RU" dirty="0"/>
          </a:p>
        </p:txBody>
      </p:sp>
      <p:pic>
        <p:nvPicPr>
          <p:cNvPr id="6" name="Рисунок 3" descr="D:\Мои документы\Галина\Мои рисунки\павлиний гла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00102"/>
            <a:ext cx="3643342" cy="440616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66FF99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Century Schoolbook"/>
              </a:rPr>
              <a:t>Легенда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ПАВЛИНИЙ ГЛАЗ (ДНЕВНОЙ) </a:t>
            </a:r>
            <a: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1928802"/>
            <a:ext cx="4038600" cy="4525963"/>
          </a:xfrm>
        </p:spPr>
        <p:txBody>
          <a:bodyPr/>
          <a:lstStyle/>
          <a:p>
            <a:r>
              <a:rPr lang="ru-RU" b="1" dirty="0" smtClean="0"/>
              <a:t>Верхняя сторона крыльев вишнево-коричневая, на каждом крыле по большому глазчатому пятну; размах крыльев — 4—5 см.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1" name="Рисунок 4" descr="D:\Мои документы\Галина\Мои рисунки\павлиний глаз дневн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5013768" cy="364333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ПАВЛИНИЙ ГЛАЗ</a:t>
            </a:r>
            <a:b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 (НОЧНОЙ БОЛЬШОЙ) </a:t>
            </a:r>
            <a: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572000" cy="52863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 крыльях этой красивейшей бабочки есть пятна , напоминающие глаза животных – это не что иное как защита от птиц. А сама бабочка раскрашена в коричневый и фиолетовый цвета. Известно </a:t>
            </a:r>
            <a:r>
              <a:rPr lang="ru-RU" b="1" dirty="0" smtClean="0">
                <a:solidFill>
                  <a:srgbClr val="7030A0"/>
                </a:solidFill>
              </a:rPr>
              <a:t>свыше 1000 видов</a:t>
            </a:r>
            <a:r>
              <a:rPr lang="ru-RU" b="1" dirty="0" smtClean="0"/>
              <a:t> этих чешуекрылых, из которых только </a:t>
            </a:r>
            <a:r>
              <a:rPr lang="ru-RU" b="1" dirty="0" smtClean="0">
                <a:solidFill>
                  <a:srgbClr val="0070C0"/>
                </a:solidFill>
              </a:rPr>
              <a:t>около 20 обитает в России</a:t>
            </a:r>
            <a:r>
              <a:rPr lang="ru-RU" b="1" dirty="0" smtClean="0"/>
              <a:t>. Среди тропических видов встречаются настолько крупные формы, что по сравнению с другими бабочками их можно назвать гигантами.. Самка этой бабочки достигает в размахе крыльев 15 см. </a:t>
            </a:r>
          </a:p>
          <a:p>
            <a:endParaRPr lang="ru-RU" dirty="0"/>
          </a:p>
        </p:txBody>
      </p:sp>
      <p:pic>
        <p:nvPicPr>
          <p:cNvPr id="9" name="Рисунок 2" descr="D:\Мои документы\Галина\Мои рисунки\павлиний глаз ночной больш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7353" y="2285992"/>
            <a:ext cx="4954571" cy="30718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АРТЕМИДА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5720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Встречается  на Дальнем Востоке, а также в Китае и Японии. Она бледного голубовато-зеленого цвета, передний край переднего крыла и воротник на грудке вишнево-бурые, крылья с небольшими коричневатыми глазками; задние крылья с длинными хвостами. Их гусеницы перед окукливанием плетут шелковистые коконы, причем эти коконы у многих видов вполне пригодны для получения из них шелка.  </a:t>
            </a:r>
            <a:endParaRPr lang="ru-RU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2" descr="D:\Мои документы\Галина\Мои рисунки\артеми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07672"/>
            <a:ext cx="4857752" cy="354615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АПОЛЛОН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714876" cy="557214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Достигает в размахе крыльев 7—9 см; передние крылья белые, по краям прозрачные, как стекло, с черными пятнами; задние крылья белые с двумя красными с белой серединой глазками, окаймленными черным. Бабочку обычно не трогают птицы. О своей «несъедобности» она предупреждает сама: если ее потревожить, она валится на землю, распяливает крылья, демонстрируя красные пятна. При этом она скребет ножками по нижней стороне крыльев, воспроизводя шипящий звук. </a:t>
            </a:r>
            <a:endParaRPr lang="ru-RU" sz="3400" b="1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9" name="Рисунок 6" descr="D:\Мои документы\Галина\Мои рисунки\аполлон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28690"/>
            <a:ext cx="4741114" cy="312913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ГОЛУБЯНКИ</a:t>
            </a: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Обитают преимущественно в американских тропиках. Самцы окрашены в ярко-голубой цвет и имеют размах крыльев до 12 см. Яркий цвет им придают чешуйки, отражающие солнечный свет.</a:t>
            </a:r>
          </a:p>
          <a:p>
            <a:endParaRPr lang="ru-RU" dirty="0"/>
          </a:p>
        </p:txBody>
      </p:sp>
      <p:pic>
        <p:nvPicPr>
          <p:cNvPr id="6" name="Рисунок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4875" t="9511" r="9827" b="8696"/>
          <a:stretch>
            <a:fillRect/>
          </a:stretch>
        </p:blipFill>
        <p:spPr bwMode="auto">
          <a:xfrm>
            <a:off x="0" y="1857364"/>
            <a:ext cx="4446537" cy="466346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ДАНАИДЫ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Настоящие рекордсмены по перелётам среди бабочек. Каждую весну эти американские бабочки отправляются в Канаду, а поздним летом возвращаются в Калифорнию, Мексику.</a:t>
            </a:r>
          </a:p>
          <a:p>
            <a:endParaRPr lang="ru-RU" dirty="0"/>
          </a:p>
        </p:txBody>
      </p:sp>
      <p:pic>
        <p:nvPicPr>
          <p:cNvPr id="6" name="Рисунок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3141" t="13860" r="10019" b="17120"/>
          <a:stretch>
            <a:fillRect/>
          </a:stretch>
        </p:blipFill>
        <p:spPr bwMode="auto">
          <a:xfrm>
            <a:off x="0" y="2500306"/>
            <a:ext cx="4646365" cy="400050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29750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cs typeface="Andalus" pitchFamily="2" charset="-78"/>
              </a:rPr>
              <a:t>Бабочки, должно быть, одни из самых красивых живых существ на Земле! Они похожи на ожившие цветы, причудливость и яркость окраски их крыльев поистине сказочная.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АТЛАС</a:t>
            </a:r>
            <a:b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286248" cy="468632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АТЛАС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эта бабочка в размахе крыльев достигает 24 см. Распространена она в Индии, Индокитае и Индонезии. Наши виды не отличаются такими гигантскими размерами, как атлас однако и среди них есть очень крупные формы.</a:t>
            </a:r>
            <a:endParaRPr lang="ru-RU" dirty="0"/>
          </a:p>
        </p:txBody>
      </p:sp>
      <p:pic>
        <p:nvPicPr>
          <p:cNvPr id="6" name="Рисунок 4" descr="D:\Мои документы\Галина\Мои рисунки\атла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5072066" cy="34151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ЛИМОННИЦА</a:t>
            </a:r>
            <a: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У этой бабочки самец лимонно-желтый, а самка зеленовато-белая; посредине каждого крыла имеется красная точка; размах — 5—б. </a:t>
            </a:r>
          </a:p>
          <a:p>
            <a:endParaRPr lang="ru-RU" dirty="0"/>
          </a:p>
        </p:txBody>
      </p:sp>
      <p:pic>
        <p:nvPicPr>
          <p:cNvPr id="6" name="Рисунок 7" descr="D:\Мои документы\Галина\Мои рисунки\лимон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786214" cy="560359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Морфо </a:t>
            </a:r>
            <a:r>
              <a:rPr lang="ru-RU" b="1" dirty="0" err="1" smtClean="0">
                <a:latin typeface="Century Schoolbook" pitchFamily="18" charset="0"/>
              </a:rPr>
              <a:t>Дидиус</a:t>
            </a:r>
            <a:r>
              <a:rPr lang="ru-RU" b="1" dirty="0" smtClean="0">
                <a:latin typeface="Century Schoolbook" pitchFamily="18" charset="0"/>
              </a:rPr>
              <a:t/>
            </a:r>
            <a:br>
              <a:rPr lang="ru-RU" b="1" dirty="0" smtClean="0"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572000" cy="57150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Крылья этой красивейшей бабочки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перламутрово-голубого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голубого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переливающегося цвета. Она обитает в тропических лесах Боливии, Перу, Эквадора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и Колумбии. Это одна из самых крупных и ярких бабочек рода Морфо (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Morpho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). Одной из примечательных особенностей является довольно сильная изменчивость их окраски и размеров. Редкие цветовые вариации и крупные формы высоко ценятся коллекционерами.</a:t>
            </a:r>
            <a:endParaRPr lang="ru-RU" dirty="0"/>
          </a:p>
        </p:txBody>
      </p:sp>
      <p:pic>
        <p:nvPicPr>
          <p:cNvPr id="6" name="Picture 6" descr="photo0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56" y="2428868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entury Schoolbook" pitchFamily="18" charset="0"/>
              </a:rPr>
              <a:t>Морфо Ахилл </a:t>
            </a:r>
            <a:br>
              <a:rPr lang="ru-RU" b="1" dirty="0" smtClean="0"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Крылья этой красивейшей бабочки чёрные, а на них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голубые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полосы, выделяющиеся, бросающиеся в глаза. На них сразу обращают внимание.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    Группа морфо не большая. </a:t>
            </a:r>
          </a:p>
          <a:p>
            <a:endParaRPr lang="ru-RU" dirty="0"/>
          </a:p>
        </p:txBody>
      </p:sp>
      <p:pic>
        <p:nvPicPr>
          <p:cNvPr id="6" name="Picture 6" descr="бАБОЧКА морф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030"/>
          <a:stretch>
            <a:fillRect/>
          </a:stretch>
        </p:blipFill>
        <p:spPr bwMode="auto">
          <a:xfrm>
            <a:off x="0" y="1945042"/>
            <a:ext cx="4714876" cy="33550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Большинство бабочек являются опылителями цветковых растений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303_babochk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2475" y="3929066"/>
            <a:ext cx="3991526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057_babochki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43345"/>
            <a:ext cx="2357422" cy="31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 бабочки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85789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Способность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насекомых размножаться в очень больших количествах, как бы давать «вспышку» размножения в определенные годы, опасна для лесов, садов, огородов.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lvl="0">
              <a:buNone/>
            </a:pP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таких случаях с ними ведется специальная борьба. </a:t>
            </a:r>
            <a:endParaRPr lang="ru-RU" sz="40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buNone/>
            </a:pP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Плодожорки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сосновый, сибирский и кольчатый коконопряды, златогузки, совки, пяденицы и досаждающая в домах моль — вот немногие из вредных бабочек. Приносит вред и капустница. Ее гусениц хорошо склевывают птицы и домашние куры. </a:t>
            </a:r>
            <a:endParaRPr lang="ru-RU" sz="40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buNone/>
            </a:pP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Но </a:t>
            </a:r>
            <a:r>
              <a:rPr lang="ru-RU" sz="4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чтобы успешно бороться с вредными бабочками, надо создавать устойчивые, здоровые породы растений, соблюдая правильную агротехнику, а дома — чистоту и порядок.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Капустница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4786314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Капустница. Гусеница повреждает капусту и другие растения из семейства крестоцветных. Бабочка летает днем. Самка откладывает яйца (по 15—200 штук) на нижнюю сторону листа капусты. За вегетационный период развивается два-три поколения капустной </a:t>
            </a:r>
            <a:r>
              <a:rPr lang="ru-RU" sz="2800" dirty="0" smtClean="0"/>
              <a:t>белянки. </a:t>
            </a:r>
            <a:endParaRPr lang="ru-RU" sz="2800" dirty="0"/>
          </a:p>
        </p:txBody>
      </p:sp>
      <p:pic>
        <p:nvPicPr>
          <p:cNvPr id="19460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906" y="1214423"/>
            <a:ext cx="3673270" cy="2755916"/>
          </a:xfrm>
          <a:prstGeom prst="rect">
            <a:avLst/>
          </a:prstGeom>
          <a:noFill/>
        </p:spPr>
      </p:pic>
      <p:pic>
        <p:nvPicPr>
          <p:cNvPr id="19461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6700"/>
            <a:ext cx="3749671" cy="28122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Озимая совка.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5000628" cy="53292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Гусеница озимой совки осенью повреждает (подгрызает) всходы озимых (отсюда название вредителя). Взрослые гусеницы зимуют в почве, весной окукливаются, в мае появляются бабочки. Они летают ночью и в сумерках. Самки откладывают яйца на просо и пропашные культуры — сахарную свеклу, капусту, лук и др. Гусеницы подгрызают растения в области корневой шейки. В конце июля они окукливаются, в августе из куколок вылетают бабочки второго поколения, которые откладывают яйца на сорняки на стерне или всходах озимых. </a:t>
            </a:r>
          </a:p>
        </p:txBody>
      </p:sp>
      <p:pic>
        <p:nvPicPr>
          <p:cNvPr id="1741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502" y="1643050"/>
            <a:ext cx="3854498" cy="494188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10" descr="Бел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714488"/>
            <a:ext cx="6000792" cy="494183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коллекциях, собранных более 100 лет назад, бабочки сверкают </a:t>
            </a:r>
            <a:r>
              <a:rPr lang="ru-RU" sz="4000" b="1" i="1" dirty="0" smtClean="0">
                <a:solidFill>
                  <a:srgbClr val="FF0000"/>
                </a:solidFill>
                <a:cs typeface="Andalus" pitchFamily="2" charset="-78"/>
              </a:rPr>
              <a:t>прежней свежестью красок.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285784" y="-214338"/>
            <a:ext cx="7043758" cy="51260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endParaRPr lang="ru-RU" b="1" i="1" dirty="0" smtClean="0">
              <a:cs typeface="Andalus" pitchFamily="2" charset="-78"/>
            </a:endParaRPr>
          </a:p>
          <a:p>
            <a:pPr>
              <a:buNone/>
            </a:pPr>
            <a:r>
              <a:rPr lang="ru-RU" b="1" i="1" dirty="0" smtClean="0">
                <a:cs typeface="Andalus" pitchFamily="2" charset="-78"/>
              </a:rPr>
              <a:t>        </a:t>
            </a:r>
            <a:r>
              <a:rPr lang="ru-RU" sz="3800" b="1" i="1" dirty="0" smtClean="0">
                <a:solidFill>
                  <a:srgbClr val="FF0000"/>
                </a:solidFill>
                <a:cs typeface="Andalus" pitchFamily="2" charset="-78"/>
              </a:rPr>
              <a:t>Но ни одна коллекция с застывшими на булавках мертвыми насекомыми не принесет той живой радости, которую дает переливающееся цветами луговое разнотравье или полянка в лесу, где летают, порхают, танцуют в солнечном воздухе яркие, чудесные бабочки.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user\Рабочий стол\Виртуальный фотоальбом_ Насекомые.files\bate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3676" y="4000504"/>
            <a:ext cx="3890324" cy="296235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Picture 1" descr="http://zvz.net.ru/wallpapers/wallpaper6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40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756775" cy="692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крапивнича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 </a:t>
            </a:r>
          </a:p>
          <a:p>
            <a:pPr algn="ctr">
              <a:buNone/>
            </a:pP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Половина </a:t>
            </a:r>
            <a:r>
              <a:rPr lang="ru-RU" sz="3600" b="1" dirty="0" smtClean="0">
                <a:solidFill>
                  <a:srgbClr val="FF0000"/>
                </a:solidFill>
              </a:rPr>
              <a:t>списка насекомых, занесённых в Красную книгу – это бабочки.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3600" b="1" i="1" dirty="0" smtClean="0">
                <a:cs typeface="Andalus" pitchFamily="2" charset="-78"/>
              </a:rPr>
              <a:t>Природа выработала у них многие приспособления, надежно охраняя от природных врагов. </a:t>
            </a: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  </a:t>
            </a:r>
            <a:endParaRPr lang="ru-RU" sz="3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cap="all" dirty="0" smtClean="0"/>
              <a:t>Неприятный вкус.</a:t>
            </a:r>
            <a:r>
              <a:rPr lang="ru-RU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Некоторые </a:t>
            </a:r>
            <a:r>
              <a:rPr lang="ru-RU" dirty="0" smtClean="0"/>
              <a:t>виды,   например      парусник, отличаются жгучим, неприятным вкусом  в   сочетании  с  броской внешностью, поэтому  хищники   быстро научаются избегать их.</a:t>
            </a:r>
          </a:p>
          <a:p>
            <a:endParaRPr lang="ru-RU" dirty="0"/>
          </a:p>
        </p:txBody>
      </p:sp>
      <p:pic>
        <p:nvPicPr>
          <p:cNvPr id="4099" name="Picture 3" descr="1577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3" y="3000371"/>
            <a:ext cx="3571868" cy="38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8715436" cy="7143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b="1" cap="all" dirty="0" smtClean="0"/>
              <a:t>Мимикрия. Окраска.</a:t>
            </a:r>
            <a:r>
              <a:rPr lang="ru-RU" sz="4600" cap="all" dirty="0" smtClean="0"/>
              <a:t> </a:t>
            </a:r>
            <a:endParaRPr lang="ru-RU" sz="4600" dirty="0" smtClean="0"/>
          </a:p>
          <a:p>
            <a:r>
              <a:rPr lang="ru-RU" sz="3600" dirty="0" smtClean="0"/>
              <a:t>Многих бабочек защищает покровительственная (маскировочная, или </a:t>
            </a:r>
            <a:r>
              <a:rPr lang="ru-RU" sz="3600" dirty="0" err="1" smtClean="0"/>
              <a:t>криптическая</a:t>
            </a:r>
            <a:r>
              <a:rPr lang="ru-RU" sz="3600" dirty="0" smtClean="0"/>
              <a:t>) окраска. Вид крикс арктический встречается в горах Сьерра-Невада (шт. Калифорния) в двух формах: оранжевая приурочена к районам с оранжево-коричневыми базальтовыми породами, а светлая – к выходам светлых гранитов. Личинок и куколок многих бабочек очень трудно обнаружить, так как благодаря зеленой окраске они сливаются с листвой. </a:t>
            </a:r>
          </a:p>
          <a:p>
            <a:r>
              <a:rPr lang="ru-RU" sz="3600" dirty="0" smtClean="0"/>
              <a:t>Взрослые </a:t>
            </a:r>
            <a:r>
              <a:rPr lang="ru-RU" sz="3600" dirty="0" err="1" smtClean="0"/>
              <a:t>углокрыльницы</a:t>
            </a:r>
            <a:r>
              <a:rPr lang="ru-RU" sz="3600" dirty="0" smtClean="0"/>
              <a:t>,  </a:t>
            </a:r>
            <a:r>
              <a:rPr lang="ru-RU" sz="3600" dirty="0" smtClean="0"/>
              <a:t>сложив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крылья</a:t>
            </a:r>
            <a:r>
              <a:rPr lang="ru-RU" sz="3600" dirty="0" smtClean="0"/>
              <a:t>, становятся очень </a:t>
            </a:r>
            <a:r>
              <a:rPr lang="ru-RU" sz="3600" dirty="0" smtClean="0"/>
              <a:t>похожими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</a:t>
            </a:r>
            <a:r>
              <a:rPr lang="ru-RU" sz="3600" dirty="0" smtClean="0"/>
              <a:t>на засохшие листья </a:t>
            </a:r>
            <a:r>
              <a:rPr lang="ru-RU" sz="3600" dirty="0" smtClean="0"/>
              <a:t>или кусочки </a:t>
            </a:r>
            <a:r>
              <a:rPr lang="ru-RU" sz="3600" dirty="0" smtClean="0"/>
              <a:t>коры. </a:t>
            </a:r>
            <a:endParaRPr lang="ru-RU" sz="3600" dirty="0" smtClean="0"/>
          </a:p>
          <a:p>
            <a:r>
              <a:rPr lang="ru-RU" sz="3600" dirty="0" smtClean="0"/>
              <a:t>Самый </a:t>
            </a:r>
            <a:r>
              <a:rPr lang="ru-RU" sz="3600" dirty="0" smtClean="0"/>
              <a:t>изумительный пример </a:t>
            </a:r>
            <a:r>
              <a:rPr lang="ru-RU" sz="3600" dirty="0" smtClean="0"/>
              <a:t>такой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</a:t>
            </a:r>
            <a:r>
              <a:rPr lang="ru-RU" sz="3600" dirty="0" smtClean="0"/>
              <a:t>покровительственной окраски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демонстрируют </a:t>
            </a:r>
            <a:r>
              <a:rPr lang="ru-RU" sz="3600" dirty="0" smtClean="0"/>
              <a:t>азиатские бабочки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err="1" smtClean="0"/>
              <a:t>листовид</a:t>
            </a:r>
            <a:r>
              <a:rPr lang="ru-RU" sz="3800" dirty="0" err="1" smtClean="0"/>
              <a:t>ки</a:t>
            </a:r>
            <a:r>
              <a:rPr lang="ru-RU" sz="38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1577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4036"/>
            <a:ext cx="3071802" cy="29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 а л </a:t>
            </a:r>
            <a:r>
              <a:rPr lang="ru-RU" b="1" dirty="0" err="1" smtClean="0"/>
              <a:t>л</a:t>
            </a:r>
            <a:r>
              <a:rPr lang="ru-RU" b="1" dirty="0" smtClean="0"/>
              <a:t> и м 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86380" y="1500174"/>
            <a:ext cx="3857620" cy="5357826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Каллиме помогает спасаться  от врагов форма крыльев. Они заострённые, и поэтому похожи на листья растений.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Каллимы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бывают разного цвета, но сам узор при этом не изменяется.</a:t>
            </a:r>
            <a:endParaRPr lang="ru-RU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4650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4714876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Другие бабочки используют камуфляж иного рода – «расчленяющую» окраску, как бы разрывающую очертания тела благодаря сочетанию контрастных пятен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Некоторые виды несут на крыльях яркие отметины, призванные отвлекать внимание хищников от жизненно важных частей тела. </a:t>
            </a:r>
          </a:p>
          <a:p>
            <a:r>
              <a:rPr lang="ru-RU" dirty="0" smtClean="0"/>
              <a:t>Вероятно, для этого служат «глазки» на крыльях многих бархатниц и нимфалид и оранжевые крапины на них у некоторых белянок.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1577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903" y="0"/>
            <a:ext cx="437409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H02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51638"/>
            <a:ext cx="4357686" cy="36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/>
              <a:t>Другие защитные </a:t>
            </a:r>
            <a:r>
              <a:rPr lang="ru-RU" b="1" cap="all" dirty="0" smtClean="0"/>
              <a:t>средства: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Гусеницы многих дневных бабочек покрыты жесткими волосками, которые до некоторой степени защищают их от </a:t>
            </a:r>
            <a:r>
              <a:rPr lang="ru-RU" dirty="0" smtClean="0"/>
              <a:t>врагов.</a:t>
            </a:r>
          </a:p>
          <a:p>
            <a:r>
              <a:rPr lang="ru-RU" dirty="0" smtClean="0"/>
              <a:t>У </a:t>
            </a:r>
            <a:r>
              <a:rPr lang="ru-RU" dirty="0" smtClean="0"/>
              <a:t>личинок парусников сразу за головой на спине расположена Y-образная железистая структура, </a:t>
            </a:r>
            <a:r>
              <a:rPr lang="ru-RU" dirty="0" err="1" smtClean="0"/>
              <a:t>осметерий</a:t>
            </a:r>
            <a:r>
              <a:rPr lang="ru-RU" dirty="0" smtClean="0"/>
              <a:t>. Она выпячивается наружу всякий раз, когда гусеницу тревожат, распространяя при этом резкий запах.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357982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sz="4000" b="1" dirty="0" smtClean="0"/>
              <a:t>        </a:t>
            </a:r>
            <a:r>
              <a:rPr lang="ru-RU" sz="4700" b="1" i="1" dirty="0" smtClean="0">
                <a:solidFill>
                  <a:srgbClr val="FF0000"/>
                </a:solidFill>
                <a:cs typeface="Andalus" pitchFamily="2" charset="-78"/>
              </a:rPr>
              <a:t>Только против человека бабочки бессильны. </a:t>
            </a:r>
          </a:p>
          <a:p>
            <a:pPr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4000" b="1" dirty="0" smtClean="0"/>
              <a:t>     Бабочки сильно страдают </a:t>
            </a:r>
            <a:r>
              <a:rPr lang="ru-RU" sz="4000" b="1" dirty="0" smtClean="0"/>
              <a:t>от сокращения мест обитания. Неумеренный отлов и коллекционирование – тоже причина их сокращения.</a:t>
            </a:r>
          </a:p>
          <a:p>
            <a:pPr lvl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cs typeface="Andalus" pitchFamily="2" charset="-78"/>
              </a:rPr>
              <a:t> Поэтому </a:t>
            </a:r>
            <a:r>
              <a:rPr lang="ru-RU" sz="4000" b="1" i="1" dirty="0" smtClean="0">
                <a:solidFill>
                  <a:srgbClr val="FF0000"/>
                </a:solidFill>
                <a:cs typeface="Andalus" pitchFamily="2" charset="-78"/>
              </a:rPr>
              <a:t>еще раз напоминаем: научись любоваться и наблюдать. Не истребляй, а охраняй.</a:t>
            </a:r>
          </a:p>
          <a:p>
            <a:pPr lvl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cs typeface="Andalus" pitchFamily="2" charset="-78"/>
              </a:rPr>
              <a:t>   Это </a:t>
            </a:r>
            <a:r>
              <a:rPr lang="ru-RU" sz="4000" b="1" i="1" dirty="0" smtClean="0">
                <a:solidFill>
                  <a:srgbClr val="FF0000"/>
                </a:solidFill>
                <a:cs typeface="Andalus" pitchFamily="2" charset="-78"/>
              </a:rPr>
              <a:t>— важное дело человека на Земле. </a:t>
            </a:r>
            <a:r>
              <a:rPr lang="ru-RU" sz="4000" b="1" i="1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3214686"/>
            <a:ext cx="807252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istral" pitchFamily="66" charset="0"/>
                <a:cs typeface="Courier New" pitchFamily="49" charset="0"/>
              </a:rPr>
              <a:t>ПРОСТО</a:t>
            </a:r>
            <a:r>
              <a:rPr kumimoji="0" lang="ru-RU" sz="6600" b="1" i="1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Mistral" pitchFamily="66" charset="0"/>
                <a:cs typeface="Courier New" pitchFamily="49" charset="0"/>
              </a:rPr>
              <a:t>  БЕРЕГИ  ТО,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Mistral" pitchFamily="66" charset="0"/>
                <a:cs typeface="Courier New" pitchFamily="49" charset="0"/>
              </a:rPr>
              <a:t>ЧТО  </a:t>
            </a:r>
            <a:r>
              <a:rPr kumimoji="0" lang="ru-RU" sz="6600" b="1" i="1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Mistral" pitchFamily="66" charset="0"/>
                <a:cs typeface="Courier New" pitchFamily="49" charset="0"/>
              </a:rPr>
              <a:t>ТЕБЯ  ОКРУЖАЕТ!</a:t>
            </a:r>
            <a:endParaRPr kumimoji="0" lang="ru-RU" sz="6600" b="1" i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луб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08842" cy="4525963"/>
          </a:xfrm>
        </p:spPr>
      </p:pic>
      <p:pic>
        <p:nvPicPr>
          <p:cNvPr id="5" name="Рисунок 4" descr="Чёр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4714876" cy="2357430"/>
          </a:xfrm>
          <a:prstGeom prst="rect">
            <a:avLst/>
          </a:prstGeom>
        </p:spPr>
      </p:pic>
      <p:pic>
        <p:nvPicPr>
          <p:cNvPr id="6" name="Рисунок 5" descr="Адмирал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500570"/>
            <a:ext cx="4500562" cy="2357430"/>
          </a:xfrm>
          <a:prstGeom prst="rect">
            <a:avLst/>
          </a:prstGeom>
        </p:spPr>
      </p:pic>
      <p:pic>
        <p:nvPicPr>
          <p:cNvPr id="7" name="Рисунок 6" descr="Аполлон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0"/>
            <a:ext cx="2000232" cy="45720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user\Рабочий стол\Виртуальный фотоальбом_ Насекомые.files\bater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1593635"/>
            <a:ext cx="6766556" cy="5264365"/>
          </a:xfrm>
          <a:noFill/>
        </p:spPr>
      </p:pic>
      <p:pic>
        <p:nvPicPr>
          <p:cNvPr id="4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572109" cy="1657581"/>
          </a:xfrm>
          <a:prstGeom prst="rect">
            <a:avLst/>
          </a:prstGeom>
          <a:noFill/>
        </p:spPr>
      </p:pic>
      <p:pic>
        <p:nvPicPr>
          <p:cNvPr id="5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19335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99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atin typeface="Century Schoolbook"/>
              </a:rPr>
              <a:t>Строение  бабочки</a:t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99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atin typeface="Century Schoolbook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928670"/>
            <a:ext cx="4286248" cy="5715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Тело бабочки разделено на: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голову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грудь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брюшко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пары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крыльев, </a:t>
            </a:r>
            <a:r>
              <a:rPr lang="ru-RU" sz="2000" b="1" dirty="0" smtClean="0"/>
              <a:t>покрытых чешуйками- видоизмененными </a:t>
            </a:r>
            <a:r>
              <a:rPr lang="ru-RU" sz="2000" b="1" dirty="0" smtClean="0"/>
              <a:t>хитиновыми </a:t>
            </a:r>
            <a:r>
              <a:rPr lang="ru-RU" sz="2000" b="1" dirty="0" smtClean="0"/>
              <a:t>волосками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длинных членистых антенн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усиков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пары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ножек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Большие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полусферические глаза </a:t>
            </a:r>
            <a:r>
              <a:rPr lang="ru-RU" sz="2000" dirty="0" smtClean="0"/>
              <a:t>занимают большую часть головы и состоят из множества фасеток, каждая из которых – глаз в миниатюре. Они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бывают белого, желтого, оранжевого, красного, и коричневого цвета.</a:t>
            </a:r>
          </a:p>
          <a:p>
            <a:endParaRPr lang="ru-RU" dirty="0"/>
          </a:p>
        </p:txBody>
      </p:sp>
      <p:pic>
        <p:nvPicPr>
          <p:cNvPr id="27649" name="Picture 1" descr="1577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52143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643470" cy="6572272"/>
          </a:xfrm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нижней стороне головы располагается ротовой аппарат - скручивающийся в спираль хоботок, образованный соединенными между собой, но не сросшимися наружными лопастями нижних челюстей. Через хоботок бабочка высасывает нектар с помощью  похожего  на кузнечные мехи глоточного насоса.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Почти </a:t>
            </a:r>
            <a:r>
              <a:rPr lang="ru-RU" dirty="0" smtClean="0"/>
              <a:t>всегда по сторонам хоботка располагаются 3-члениковые густо покрытые чешуйками сенсорные органы – </a:t>
            </a:r>
            <a:r>
              <a:rPr lang="ru-RU" dirty="0" err="1" smtClean="0"/>
              <a:t>нижнегубные</a:t>
            </a:r>
            <a:r>
              <a:rPr lang="ru-RU" dirty="0" smtClean="0"/>
              <a:t> щупики.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Слух</a:t>
            </a:r>
            <a:r>
              <a:rPr lang="ru-RU" b="1" dirty="0" smtClean="0"/>
              <a:t> </a:t>
            </a:r>
            <a:r>
              <a:rPr lang="ru-RU" dirty="0" smtClean="0"/>
              <a:t>развит очень хорошо, слышат ультразвук и зачастую страдают от него.  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Органы </a:t>
            </a:r>
            <a:r>
              <a:rPr lang="ru-RU" b="1" dirty="0" smtClean="0">
                <a:solidFill>
                  <a:srgbClr val="7030A0"/>
                </a:solidFill>
              </a:rPr>
              <a:t>обоняния </a:t>
            </a:r>
            <a:r>
              <a:rPr lang="ru-RU" dirty="0" smtClean="0"/>
              <a:t>достигают фантастической остроты.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Также </a:t>
            </a:r>
            <a:r>
              <a:rPr lang="ru-RU" dirty="0" smtClean="0"/>
              <a:t>отлично развито </a:t>
            </a:r>
            <a:r>
              <a:rPr lang="ru-RU" b="1" dirty="0" smtClean="0">
                <a:solidFill>
                  <a:srgbClr val="7030A0"/>
                </a:solidFill>
              </a:rPr>
              <a:t>чувство вкуса</a:t>
            </a:r>
            <a:r>
              <a:rPr lang="ru-RU" b="1" dirty="0" smtClean="0"/>
              <a:t>, </a:t>
            </a:r>
            <a:endParaRPr lang="ru-RU" dirty="0" smtClean="0"/>
          </a:p>
          <a:p>
            <a:r>
              <a:rPr lang="ru-RU" dirty="0" smtClean="0"/>
              <a:t>они пробуют пищу лапками и хоботом, причём вкус сахара распознают в растворах в самых малых концентрациях. Органы вкуса по части сладкого превосходят органы вкуса человека в 2 тыс. раз!</a:t>
            </a:r>
            <a:endParaRPr lang="ru-RU" dirty="0"/>
          </a:p>
        </p:txBody>
      </p:sp>
      <p:pic>
        <p:nvPicPr>
          <p:cNvPr id="6" name="Picture 5" descr="823BE4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30000" contrast="54000"/>
          </a:blip>
          <a:srcRect l="-3001" t="10938"/>
          <a:stretch>
            <a:fillRect/>
          </a:stretch>
        </p:blipFill>
        <p:spPr bwMode="auto">
          <a:xfrm>
            <a:off x="6019344" y="0"/>
            <a:ext cx="3124656" cy="3554419"/>
          </a:xfrm>
          <a:prstGeom prst="rect">
            <a:avLst/>
          </a:prstGeom>
          <a:noFill/>
        </p:spPr>
      </p:pic>
      <p:pic>
        <p:nvPicPr>
          <p:cNvPr id="28673" name="Picture 1" descr="1577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57562"/>
            <a:ext cx="4334314" cy="34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4045 -0.28866 L 0.00173 0.015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000" dirty="0" smtClean="0"/>
              <a:t>Крылья бабочек  стеклянно-прозрачные, покрыты густым строем чешуек, расположенных ровными рядами и сложенных друг на друга, как черепица или серебристые деревянные «лемеха», одевающие купола старинных русских церквушек. </a:t>
            </a:r>
          </a:p>
          <a:p>
            <a:pPr>
              <a:buNone/>
            </a:pPr>
            <a:r>
              <a:rPr lang="ru-RU" sz="3000" dirty="0" smtClean="0"/>
              <a:t>         Чешуйки бывают разные по форме, и все они — видоизмененные волоски. В некоторых, как в прозрачных мешочках, собраны зернышки окрашенного вещества — пигмента, это цветные чешуйки.</a:t>
            </a:r>
          </a:p>
          <a:p>
            <a:pPr>
              <a:buNone/>
            </a:pPr>
            <a:r>
              <a:rPr lang="ru-RU" sz="3000" dirty="0" smtClean="0"/>
              <a:t>         Но есть чешуйки оптические — они бесцветны и покрыты тончайшими ребрышками, лучи света «преломляются» в них, и крыло сверкает радужным, металлическим блеском — зеленым, огненным, ярко-синим!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99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atin typeface="Century Schoolbook"/>
              </a:rPr>
              <a:t>Развитие  бабочки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14422"/>
            <a:ext cx="8372476" cy="564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Бабочки — насекомые с полным циклом превращений. Превращения имеют четыре стадии:</a:t>
            </a:r>
          </a:p>
          <a:p>
            <a:pPr marL="2085975" lvl="1">
              <a:lnSpc>
                <a:spcPct val="90000"/>
              </a:lnSpc>
              <a:buFontTx/>
              <a:buChar char="–"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яйцо</a:t>
            </a:r>
          </a:p>
          <a:p>
            <a:pPr marL="2085975" lvl="1">
              <a:lnSpc>
                <a:spcPct val="90000"/>
              </a:lnSpc>
              <a:buFontTx/>
              <a:buChar char="–"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личинка (гусеница)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085975" lvl="1">
              <a:lnSpc>
                <a:spcPct val="90000"/>
              </a:lnSpc>
              <a:buFontTx/>
              <a:buChar char="–"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куколка</a:t>
            </a:r>
          </a:p>
          <a:p>
            <a:pPr marL="2085975" lvl="1">
              <a:lnSpc>
                <a:spcPct val="90000"/>
              </a:lnSpc>
              <a:buFontTx/>
              <a:buChar char="–"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бабочка (имаго)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Причудливый узор крыльев можно считать брачным нарядом бабочек. Одна бабочка, в зависимости от вида, может отложить от нескольких десятков до 1000 и более яиц.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Новорожденные бабочки очень прожорливы.</a:t>
            </a:r>
          </a:p>
          <a:p>
            <a:pPr>
              <a:lnSpc>
                <a:spcPct val="90000"/>
              </a:lnSpc>
              <a:buClr>
                <a:schemeClr val="hlink"/>
              </a:buClr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Тело гусеницы— сложная  </a:t>
            </a:r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система,включающая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себя около 2000 разнообразных мышц. 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2335</Words>
  <PresentationFormat>Экран (4:3)</PresentationFormat>
  <Paragraphs>153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 Б А Б О Ч К И </vt:lpstr>
      <vt:lpstr>Бабочки, должно быть, одни из самых красивых живых существ на Земле! Они похожи на ожившие цветы, причудливость и яркость окраски их крыльев поистине сказочная. </vt:lpstr>
      <vt:lpstr>Слайд 4</vt:lpstr>
      <vt:lpstr>Слайд 5</vt:lpstr>
      <vt:lpstr>Строение  бабочки </vt:lpstr>
      <vt:lpstr>Слайд 7</vt:lpstr>
      <vt:lpstr>Слайд 8</vt:lpstr>
      <vt:lpstr>Развитие  бабочки</vt:lpstr>
      <vt:lpstr>Слайд 10</vt:lpstr>
      <vt:lpstr>Слайд 11</vt:lpstr>
      <vt:lpstr>МНОГООБРАЗИЕ  БАБОЧЕК</vt:lpstr>
      <vt:lpstr>Бабочки делятся на две группы:    дневные  и  ночные  </vt:lpstr>
      <vt:lpstr>Дневные, или буловоусые, бабочки </vt:lpstr>
      <vt:lpstr>Ночные, или разноусые, бабочки</vt:lpstr>
      <vt:lpstr>Имена у них красивые, это часто имена греческих богов и героев: Аполлон, Психея, Гектор, Икар. Так люди выразили свое восхищение яркой красотой бабочек. </vt:lpstr>
      <vt:lpstr>Легенды о бабочках:</vt:lpstr>
      <vt:lpstr>П С И Х Е Я</vt:lpstr>
      <vt:lpstr>И К А Р </vt:lpstr>
      <vt:lpstr>Г А Л А Т Е Я</vt:lpstr>
      <vt:lpstr>М А Х А О Н</vt:lpstr>
      <vt:lpstr>МАХАОН</vt:lpstr>
      <vt:lpstr>ПАВЛИНИЙ  ГЛАЗ</vt:lpstr>
      <vt:lpstr>ПАВЛИНИЙ ГЛАЗ (ДНЕВНОЙ)  </vt:lpstr>
      <vt:lpstr>ПАВЛИНИЙ ГЛАЗ  (НОЧНОЙ БОЛЬШОЙ)  </vt:lpstr>
      <vt:lpstr>АРТЕМИДА</vt:lpstr>
      <vt:lpstr>АПОЛЛОН</vt:lpstr>
      <vt:lpstr>ГОЛУБЯНКИ </vt:lpstr>
      <vt:lpstr>ДАНАИДЫ</vt:lpstr>
      <vt:lpstr>АТЛАС </vt:lpstr>
      <vt:lpstr>ЛИМОННИЦА </vt:lpstr>
      <vt:lpstr>Морфо Дидиус </vt:lpstr>
      <vt:lpstr>Морфо Ахилл  </vt:lpstr>
      <vt:lpstr>Слайд 34</vt:lpstr>
      <vt:lpstr>Вредные  бабочки</vt:lpstr>
      <vt:lpstr>Капустница</vt:lpstr>
      <vt:lpstr>Озимая совка.</vt:lpstr>
      <vt:lpstr>В коллекциях, собранных более 100 лет назад, бабочки сверкают прежней свежестью красок.  </vt:lpstr>
      <vt:lpstr>Слайд 39</vt:lpstr>
      <vt:lpstr>Слайд 40</vt:lpstr>
      <vt:lpstr>Слайд 41</vt:lpstr>
      <vt:lpstr>Слайд 42</vt:lpstr>
      <vt:lpstr>Слайд 43</vt:lpstr>
      <vt:lpstr>Слайд 44</vt:lpstr>
      <vt:lpstr>К а л л и м а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Admin</cp:lastModifiedBy>
  <cp:revision>59</cp:revision>
  <dcterms:created xsi:type="dcterms:W3CDTF">2009-12-09T17:03:29Z</dcterms:created>
  <dcterms:modified xsi:type="dcterms:W3CDTF">2010-01-28T19:57:34Z</dcterms:modified>
</cp:coreProperties>
</file>